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2" r:id="rId1"/>
  </p:sldMasterIdLst>
  <p:notesMasterIdLst>
    <p:notesMasterId r:id="rId38"/>
  </p:notesMasterIdLst>
  <p:sldIdLst>
    <p:sldId id="256" r:id="rId2"/>
    <p:sldId id="301" r:id="rId3"/>
    <p:sldId id="257" r:id="rId4"/>
    <p:sldId id="260" r:id="rId5"/>
    <p:sldId id="261" r:id="rId6"/>
    <p:sldId id="262" r:id="rId7"/>
    <p:sldId id="264" r:id="rId8"/>
    <p:sldId id="271" r:id="rId9"/>
    <p:sldId id="263" r:id="rId10"/>
    <p:sldId id="265" r:id="rId11"/>
    <p:sldId id="267" r:id="rId12"/>
    <p:sldId id="268" r:id="rId13"/>
    <p:sldId id="266" r:id="rId14"/>
    <p:sldId id="275" r:id="rId15"/>
    <p:sldId id="289" r:id="rId16"/>
    <p:sldId id="299" r:id="rId17"/>
    <p:sldId id="290" r:id="rId18"/>
    <p:sldId id="293" r:id="rId19"/>
    <p:sldId id="296" r:id="rId20"/>
    <p:sldId id="294" r:id="rId21"/>
    <p:sldId id="297" r:id="rId22"/>
    <p:sldId id="303" r:id="rId23"/>
    <p:sldId id="305" r:id="rId24"/>
    <p:sldId id="306" r:id="rId25"/>
    <p:sldId id="302" r:id="rId26"/>
    <p:sldId id="272" r:id="rId27"/>
    <p:sldId id="308" r:id="rId28"/>
    <p:sldId id="310" r:id="rId29"/>
    <p:sldId id="274" r:id="rId30"/>
    <p:sldId id="314" r:id="rId31"/>
    <p:sldId id="318" r:id="rId32"/>
    <p:sldId id="316" r:id="rId33"/>
    <p:sldId id="273" r:id="rId34"/>
    <p:sldId id="317" r:id="rId35"/>
    <p:sldId id="307" r:id="rId36"/>
    <p:sldId id="25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CC86"/>
    <a:srgbClr val="F9E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85194" autoAdjust="0"/>
  </p:normalViewPr>
  <p:slideViewPr>
    <p:cSldViewPr snapToGrid="0">
      <p:cViewPr varScale="1">
        <p:scale>
          <a:sx n="73" d="100"/>
          <a:sy n="73" d="100"/>
        </p:scale>
        <p:origin x="238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C7DDB-F020-4797-9327-302F9D86E2D2}" type="datetimeFigureOut">
              <a:rPr lang="en-SG" smtClean="0"/>
              <a:t>24/2/2025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3C077-61D8-4CE1-9E0E-38D3BC59EEF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3818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Almost titled this talk.</a:t>
            </a:r>
          </a:p>
          <a:p>
            <a:endParaRPr lang="en-SG" dirty="0"/>
          </a:p>
          <a:p>
            <a:r>
              <a:rPr lang="en-SG" dirty="0"/>
              <a:t>In this talk, I will be using one and exactly one equation: y = mx +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C077-61D8-4CE1-9E0E-38D3BC59EEFA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67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Recommended video: https://www.youtube.com/watch?v=wvWpdrfoEv0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C077-61D8-4CE1-9E0E-38D3BC59EEFA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0593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because labels are more expensive than data, particularly for medical images.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C077-61D8-4CE1-9E0E-38D3BC59EEFA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175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interactive, the others are fixed.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3C077-61D8-4CE1-9E0E-38D3BC59EEFA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94266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30F49C7A-8BD2-490C-9CB2-E44F833A8DDA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0678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1DEC9-F1D8-4228-817B-1FC1A132A381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17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D45F7-C77A-4D13-AEAD-423913747A62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4723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F168A-2C79-4430-84CE-2B5668E635BC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92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E5696-CCD4-4359-BA63-1C6994B1B934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4557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69C7-B555-460A-A752-8E73F24145FE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8847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DC86-7295-4B34-9B8B-34C5F28CBAC8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8854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AFDEE-CB04-4533-8699-660D8BD3CB27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6937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E353-E42A-4337-BD64-F1BE79604EDC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94266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FD247-1215-42D9-AB3D-69701ECDA181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1381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31FF-A3B4-442D-8B7E-291F877884B9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2209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0A949-4D8D-49E3-9EDA-28063EB69EE0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701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197A-9853-4DCB-8C79-138B2FDDD815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4112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27BC0-C533-415D-877A-90145F465363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4890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A8A6D-C868-40FA-B2E2-B4335644B876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1628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8ED9C-DA0E-4478-862B-D9EB9684676C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4295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ED1E-C01D-4B19-9694-90FF3B52EBAD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359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EE5CA-C765-4D3F-B51D-444343F651B7}" type="datetime1">
              <a:rPr lang="en-SG" smtClean="0"/>
              <a:t>24/2/2025</a:t>
            </a:fld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96A53-CE39-46D1-988C-302785789739}" type="slidenum">
              <a:rPr lang="en-SG" smtClean="0"/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29693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0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ork.caltech.edu/telecourse.html#lecture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9F5F219-F546-4619-8C32-5F40671F6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15B35248-D81C-4957-A6B3-2F04E215E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2517B49E-501B-4738-B448-1B0C52489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489E9F-5A2D-4621-9D40-0E5966047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6" name="Round Diagonal Corner Rectangle 7">
              <a:extLst>
                <a:ext uri="{FF2B5EF4-FFF2-40B4-BE49-F238E27FC236}">
                  <a16:creationId xmlns:a16="http://schemas.microsoft.com/office/drawing/2014/main" id="{E0AE54AA-D5EF-47B2-958C-43D26CC52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22F2C3-B0D6-4009-B878-EB4551CF5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23A21DAF-3B8C-482D-9E2F-64A1C4DCC0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BF84A33A-9BC2-4495-B5F8-813EF57F1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0" name="Freeform 34">
                <a:extLst>
                  <a:ext uri="{FF2B5EF4-FFF2-40B4-BE49-F238E27FC236}">
                    <a16:creationId xmlns:a16="http://schemas.microsoft.com/office/drawing/2014/main" id="{4C7C0A53-5EC1-44FB-B281-C599A6D114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id="{1343AEAA-B87A-4024-A6FA-EE698CF12F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2" name="Freeform 35">
                <a:extLst>
                  <a:ext uri="{FF2B5EF4-FFF2-40B4-BE49-F238E27FC236}">
                    <a16:creationId xmlns:a16="http://schemas.microsoft.com/office/drawing/2014/main" id="{02E7B38D-D8C0-4C04-A6DF-8BC95BB8C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3" name="Freeform 36">
                <a:extLst>
                  <a:ext uri="{FF2B5EF4-FFF2-40B4-BE49-F238E27FC236}">
                    <a16:creationId xmlns:a16="http://schemas.microsoft.com/office/drawing/2014/main" id="{4CA8B2D1-63A7-49D8-811E-3E11736955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6A20E8B5-DA71-429B-AFC7-2316459724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35313483-4C9E-49B6-B84C-15AC4743D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F45CFABC-FD72-46FB-A462-2F8D2B0CEE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8733A457-6ED3-4B13-A06A-EC56CA8613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8" name="Freeform 32">
                <a:extLst>
                  <a:ext uri="{FF2B5EF4-FFF2-40B4-BE49-F238E27FC236}">
                    <a16:creationId xmlns:a16="http://schemas.microsoft.com/office/drawing/2014/main" id="{C3F016E6-DFAD-4A1A-A0B8-93EA53FFD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29" name="Freeform 33">
                <a:extLst>
                  <a:ext uri="{FF2B5EF4-FFF2-40B4-BE49-F238E27FC236}">
                    <a16:creationId xmlns:a16="http://schemas.microsoft.com/office/drawing/2014/main" id="{7D066898-9A03-445D-8181-B606560101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30" name="Freeform 34">
                <a:extLst>
                  <a:ext uri="{FF2B5EF4-FFF2-40B4-BE49-F238E27FC236}">
                    <a16:creationId xmlns:a16="http://schemas.microsoft.com/office/drawing/2014/main" id="{5964F6F2-3161-404A-B977-1CB3CA336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31" name="Freeform 37">
                <a:extLst>
                  <a:ext uri="{FF2B5EF4-FFF2-40B4-BE49-F238E27FC236}">
                    <a16:creationId xmlns:a16="http://schemas.microsoft.com/office/drawing/2014/main" id="{E0F09D6F-1FC3-415C-9D57-8B2EAC2996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32" name="Freeform 35">
                <a:extLst>
                  <a:ext uri="{FF2B5EF4-FFF2-40B4-BE49-F238E27FC236}">
                    <a16:creationId xmlns:a16="http://schemas.microsoft.com/office/drawing/2014/main" id="{53D0C3A3-B719-4DE3-B6A9-404CA7F613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B3BCC90D-5DCA-49C8-B10E-B861DB545D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34" name="Freeform 38">
                <a:extLst>
                  <a:ext uri="{FF2B5EF4-FFF2-40B4-BE49-F238E27FC236}">
                    <a16:creationId xmlns:a16="http://schemas.microsoft.com/office/drawing/2014/main" id="{F482523A-23F0-4A9B-A799-5F2163384F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35" name="Freeform 39">
                <a:extLst>
                  <a:ext uri="{FF2B5EF4-FFF2-40B4-BE49-F238E27FC236}">
                    <a16:creationId xmlns:a16="http://schemas.microsoft.com/office/drawing/2014/main" id="{1460B9B5-6C15-4356-B4C5-1E035403C3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36" name="Freeform 40">
                <a:extLst>
                  <a:ext uri="{FF2B5EF4-FFF2-40B4-BE49-F238E27FC236}">
                    <a16:creationId xmlns:a16="http://schemas.microsoft.com/office/drawing/2014/main" id="{B35BF2C0-9B48-46B0-9B0E-025245B31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  <p:sp>
            <p:nvSpPr>
              <p:cNvPr id="37" name="Rectangle 41">
                <a:extLst>
                  <a:ext uri="{FF2B5EF4-FFF2-40B4-BE49-F238E27FC236}">
                    <a16:creationId xmlns:a16="http://schemas.microsoft.com/office/drawing/2014/main" id="{F28D79C5-0F02-446A-8DE9-079F1A02AC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SG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51EEA6-07E4-4D1D-1A92-3DE6A688C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9595" y="2655161"/>
            <a:ext cx="8532810" cy="1367896"/>
          </a:xfrm>
        </p:spPr>
        <p:txBody>
          <a:bodyPr>
            <a:noAutofit/>
          </a:bodyPr>
          <a:lstStyle/>
          <a:p>
            <a:pPr algn="ctr" defTabSz="434340"/>
            <a:r>
              <a:rPr lang="en-US" sz="7200" b="1" i="0" kern="1200" dirty="0"/>
              <a:t>Deep LEARNING</a:t>
            </a:r>
            <a:endParaRPr lang="en-SG" sz="7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E3B40B-E34C-C915-9CE7-878BC822F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992627"/>
            <a:ext cx="6857999" cy="666688"/>
          </a:xfrm>
        </p:spPr>
        <p:txBody>
          <a:bodyPr>
            <a:normAutofit/>
          </a:bodyPr>
          <a:lstStyle/>
          <a:p>
            <a:pPr algn="ctr" defTabSz="434340">
              <a:spcBef>
                <a:spcPts val="950"/>
              </a:spcBef>
            </a:pPr>
            <a:r>
              <a:rPr lang="en-US" sz="1600" b="0" kern="1200" cap="all" dirty="0">
                <a:effectLst/>
                <a:latin typeface="+mj-lt"/>
                <a:ea typeface="+mj-ea"/>
                <a:cs typeface="+mj-cs"/>
              </a:rPr>
              <a:t>Gaurav Manek</a:t>
            </a:r>
            <a:br>
              <a:rPr lang="en-US" sz="1600" b="0" kern="1200" cap="all" dirty="0">
                <a:effectLst/>
                <a:latin typeface="+mj-lt"/>
                <a:ea typeface="+mj-ea"/>
                <a:cs typeface="+mj-cs"/>
              </a:rPr>
            </a:br>
            <a:r>
              <a:rPr lang="en-US" sz="1600" b="0" kern="1200" cap="all" dirty="0">
                <a:effectLst/>
                <a:latin typeface="+mj-lt"/>
                <a:ea typeface="+mj-ea"/>
                <a:cs typeface="+mj-cs"/>
              </a:rPr>
              <a:t>LKC Lab, IMCB</a:t>
            </a:r>
            <a:endParaRPr lang="en-SG" sz="1600" dirty="0">
              <a:effectLst/>
            </a:endParaRPr>
          </a:p>
        </p:txBody>
      </p:sp>
      <p:sp>
        <p:nvSpPr>
          <p:cNvPr id="6" name="Subtitle 11">
            <a:extLst>
              <a:ext uri="{FF2B5EF4-FFF2-40B4-BE49-F238E27FC236}">
                <a16:creationId xmlns:a16="http://schemas.microsoft.com/office/drawing/2014/main" id="{6A502C6B-8877-C193-1FCB-360DB5C8B25A}"/>
              </a:ext>
            </a:extLst>
          </p:cNvPr>
          <p:cNvSpPr txBox="1">
            <a:spLocks/>
          </p:cNvSpPr>
          <p:nvPr/>
        </p:nvSpPr>
        <p:spPr>
          <a:xfrm>
            <a:off x="2582333" y="2301489"/>
            <a:ext cx="7021251" cy="724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talk to your cat about</a:t>
            </a:r>
            <a:endParaRPr lang="en-S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 cat wearing a helmet with glowing ears">
            <a:extLst>
              <a:ext uri="{FF2B5EF4-FFF2-40B4-BE49-F238E27FC236}">
                <a16:creationId xmlns:a16="http://schemas.microsoft.com/office/drawing/2014/main" id="{0B801A61-4EBB-7997-A69A-3439953E4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17" b="99219" l="6641" r="89844">
                        <a14:foregroundMark x1="39453" y1="75391" x2="39648" y2="75195"/>
                        <a14:foregroundMark x1="21289" y1="87305" x2="20898" y2="99414"/>
                        <a14:foregroundMark x1="20898" y1="99414" x2="54688" y2="98633"/>
                        <a14:foregroundMark x1="54688" y1="98633" x2="68750" y2="99609"/>
                        <a14:foregroundMark x1="68750" y1="99609" x2="81445" y2="90234"/>
                        <a14:foregroundMark x1="81445" y1="90234" x2="74414" y2="70898"/>
                        <a14:foregroundMark x1="76563" y1="81836" x2="89453" y2="99219"/>
                        <a14:foregroundMark x1="89453" y1="99219" x2="89453" y2="99219"/>
                        <a14:foregroundMark x1="9937" y1="52886" x2="10742" y2="50586"/>
                        <a14:foregroundMark x1="6641" y1="62305" x2="7899" y2="58711"/>
                        <a14:foregroundMark x1="7615" y1="57883" x2="6641" y2="60156"/>
                        <a14:foregroundMark x1="10742" y1="50586" x2="9235" y2="54102"/>
                        <a14:foregroundMark x1="6641" y1="60156" x2="6641" y2="60742"/>
                        <a14:foregroundMark x1="21680" y1="10156" x2="31641" y2="10938"/>
                        <a14:foregroundMark x1="73438" y1="11523" x2="82888" y2="8890"/>
                        <a14:foregroundMark x1="83057" y1="8679" x2="75000" y2="10352"/>
                        <a14:foregroundMark x1="75000" y1="10352" x2="83398" y2="7617"/>
                        <a14:foregroundMark x1="22266" y1="7617" x2="26172" y2="8789"/>
                        <a14:backgroundMark x1="8789" y1="60742" x2="12109" y2="51758"/>
                        <a14:backgroundMark x1="8594" y1="60742" x2="8203" y2="58984"/>
                        <a14:backgroundMark x1="7813" y1="57617" x2="10742" y2="52539"/>
                        <a14:backgroundMark x1="83594" y1="8398" x2="85547" y2="7422"/>
                        <a14:backgroundMark x1="85742" y1="8203" x2="85352" y2="7422"/>
                        <a14:backgroundMark x1="83594" y1="8008" x2="87695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118" y="3872969"/>
            <a:ext cx="3014664" cy="30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0" y="0"/>
                <a:ext cx="10080000" cy="5496232"/>
              </a:xfrm>
            </p:spPr>
            <p:txBody>
              <a:bodyPr anchor="t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25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Neural networks are the simplest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composable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non-linear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learnable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function.</a:t>
                </a:r>
              </a:p>
              <a:p>
                <a:pPr marL="0" indent="0">
                  <a:buNone/>
                </a:pPr>
                <a:r>
                  <a:rPr lang="en-US" sz="3200" b="1" dirty="0"/>
                  <a:t>Here’s the simplest </a:t>
                </a:r>
                <a:r>
                  <a:rPr lang="en-US" sz="3200" b="1" u="sng" dirty="0"/>
                  <a:t>learnable</a:t>
                </a:r>
                <a:r>
                  <a:rPr lang="en-US" sz="3200" b="1" dirty="0"/>
                  <a:t> function: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SG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SG" sz="32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SG" sz="3200" b="1" dirty="0"/>
                  <a:t>What if we want something more complicated?</a:t>
                </a:r>
                <a:br>
                  <a:rPr lang="en-SG" sz="3200" b="1" dirty="0"/>
                </a:br>
                <a:r>
                  <a:rPr lang="en-SG" sz="3200" b="1" u="sng" dirty="0"/>
                  <a:t>Compose</a:t>
                </a:r>
                <a:r>
                  <a:rPr lang="en-SG" sz="3200" b="1" dirty="0"/>
                  <a:t> it!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SG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32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0" lang="en-US" sz="32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>
                                            <a:outerShdw blurRad="152400" dist="38100" dir="2700000" algn="tl">
                                              <a:srgbClr val="000000">
                                                <a:alpha val="36000"/>
                                              </a:srgb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>
                                            <a:outerShdw blurRad="152400" dist="38100" dir="2700000" algn="tl">
                                              <a:srgbClr val="000000">
                                                <a:alpha val="36000"/>
                                              </a:srgb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SG" sz="3200" b="1" dirty="0"/>
              </a:p>
              <a:p>
                <a:pPr marL="0" indent="0">
                  <a:buNone/>
                </a:pPr>
                <a:r>
                  <a:rPr lang="en-SG" sz="3200" b="1" dirty="0"/>
                  <a:t>But that’s no better than linear…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SG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2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b="0" i="1" dirty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SG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0" y="0"/>
                <a:ext cx="10080000" cy="5496232"/>
              </a:xfrm>
              <a:blipFill>
                <a:blip r:embed="rId2"/>
                <a:stretch>
                  <a:fillRect l="-2177" t="-88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F404DC-008C-6B37-7848-26ECBE574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10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1012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4C4B2B4-8E5F-15D1-D778-C0015C15741C}"/>
              </a:ext>
            </a:extLst>
          </p:cNvPr>
          <p:cNvCxnSpPr>
            <a:cxnSpLocks/>
            <a:stCxn id="6" idx="4"/>
          </p:cNvCxnSpPr>
          <p:nvPr/>
        </p:nvCxnSpPr>
        <p:spPr>
          <a:xfrm rot="5400000" flipH="1">
            <a:off x="9853091" y="12338"/>
            <a:ext cx="588962" cy="1665499"/>
          </a:xfrm>
          <a:prstGeom prst="bentConnector4">
            <a:avLst>
              <a:gd name="adj1" fmla="val -38814"/>
              <a:gd name="adj2" fmla="val 29613"/>
            </a:avLst>
          </a:prstGeom>
          <a:ln w="762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0" y="0"/>
                <a:ext cx="10080000" cy="5496232"/>
              </a:xfrm>
            </p:spPr>
            <p:txBody>
              <a:bodyPr anchor="t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25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Neural networks are the simplest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composable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non-linear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learnable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function.</a:t>
                </a:r>
              </a:p>
              <a:p>
                <a:pPr marL="0" indent="0">
                  <a:buNone/>
                </a:pPr>
                <a:r>
                  <a:rPr lang="en-US" sz="3200" b="1" dirty="0"/>
                  <a:t>Here’s the simplest </a:t>
                </a:r>
                <a:r>
                  <a:rPr lang="en-US" sz="3200" b="1" u="sng" dirty="0"/>
                  <a:t>learnable</a:t>
                </a:r>
                <a:r>
                  <a:rPr lang="en-US" sz="3200" b="1" dirty="0"/>
                  <a:t> function: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SG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</m:acc>
                    </m:oMath>
                  </m:oMathPara>
                </a14:m>
                <a:endParaRPr lang="en-SG" sz="32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SG" sz="3200" b="1" dirty="0"/>
                  <a:t>What if we want something more complicated?</a:t>
                </a:r>
                <a:br>
                  <a:rPr lang="en-SG" sz="3200" b="1" dirty="0"/>
                </a:br>
                <a:r>
                  <a:rPr lang="en-SG" sz="3200" b="1" u="sng" dirty="0"/>
                  <a:t>Compose</a:t>
                </a:r>
                <a:r>
                  <a:rPr lang="en-SG" sz="3200" b="1" dirty="0"/>
                  <a:t> it!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SG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32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0" lang="en-US" sz="32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>
                                            <a:outerShdw blurRad="152400" dist="38100" dir="2700000" algn="tl">
                                              <a:srgbClr val="000000">
                                                <a:alpha val="36000"/>
                                              </a:srgb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>
                                            <a:outerShdw blurRad="152400" dist="38100" dir="2700000" algn="tl">
                                              <a:srgbClr val="000000">
                                                <a:alpha val="36000"/>
                                              </a:srgb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SG" sz="3200" b="1" dirty="0"/>
              </a:p>
              <a:p>
                <a:pPr marL="0" indent="0">
                  <a:buNone/>
                </a:pPr>
                <a:r>
                  <a:rPr lang="en-SG" sz="3200" b="1" dirty="0"/>
                  <a:t>But that’s no better than linear…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SG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3200" b="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3200" b="0" i="1" dirty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dirty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kumimoji="0" lang="en-US" sz="20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SG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0" y="0"/>
                <a:ext cx="10080000" cy="5496232"/>
              </a:xfrm>
              <a:blipFill>
                <a:blip r:embed="rId2"/>
                <a:stretch>
                  <a:fillRect l="-2177" t="-88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88438A6C-4929-1F3A-11D4-D1006C9310FE}"/>
              </a:ext>
            </a:extLst>
          </p:cNvPr>
          <p:cNvSpPr/>
          <p:nvPr/>
        </p:nvSpPr>
        <p:spPr>
          <a:xfrm>
            <a:off x="1676400" y="550606"/>
            <a:ext cx="8839200" cy="6513872"/>
          </a:xfrm>
          <a:prstGeom prst="snip1Rect">
            <a:avLst/>
          </a:prstGeom>
          <a:gradFill flip="none" rotWithShape="1">
            <a:gsLst>
              <a:gs pos="0">
                <a:srgbClr val="BFCC86">
                  <a:shade val="30000"/>
                  <a:satMod val="115000"/>
                </a:srgbClr>
              </a:gs>
              <a:gs pos="19000">
                <a:srgbClr val="BFCC86">
                  <a:shade val="67500"/>
                  <a:satMod val="115000"/>
                </a:srgbClr>
              </a:gs>
              <a:gs pos="100000">
                <a:srgbClr val="BFCC86">
                  <a:shade val="100000"/>
                  <a:satMod val="115000"/>
                  <a:alpha val="80000"/>
                </a:srgbClr>
              </a:gs>
            </a:gsLst>
            <a:lin ang="5400000" scaled="1"/>
            <a:tileRect/>
          </a:gradFill>
          <a:ln w="762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EAF18E-B5FB-5C4D-F221-799786C1B020}"/>
              </a:ext>
            </a:extLst>
          </p:cNvPr>
          <p:cNvSpPr/>
          <p:nvPr/>
        </p:nvSpPr>
        <p:spPr>
          <a:xfrm>
            <a:off x="10815349" y="809625"/>
            <a:ext cx="329943" cy="329943"/>
          </a:xfrm>
          <a:prstGeom prst="ellipse">
            <a:avLst/>
          </a:prstGeom>
          <a:noFill/>
          <a:ln w="762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1FD91D-8C47-1725-DB49-17B6E6F23680}"/>
              </a:ext>
            </a:extLst>
          </p:cNvPr>
          <p:cNvSpPr/>
          <p:nvPr/>
        </p:nvSpPr>
        <p:spPr>
          <a:xfrm>
            <a:off x="899233" y="3264028"/>
            <a:ext cx="329943" cy="329943"/>
          </a:xfrm>
          <a:prstGeom prst="ellipse">
            <a:avLst/>
          </a:prstGeom>
          <a:noFill/>
          <a:ln w="762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AA7888-4985-F85B-B88E-A1B1A0EB9128}"/>
              </a:ext>
            </a:extLst>
          </p:cNvPr>
          <p:cNvSpPr txBox="1"/>
          <p:nvPr/>
        </p:nvSpPr>
        <p:spPr>
          <a:xfrm>
            <a:off x="1976285" y="660421"/>
            <a:ext cx="8298426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SG" sz="2800" b="1" dirty="0"/>
              <a:t>Why are stacked linear functions always linear?</a:t>
            </a:r>
          </a:p>
          <a:p>
            <a:pPr marL="0" indent="0">
              <a:buNone/>
            </a:pPr>
            <a:endParaRPr lang="en-SG" sz="2000" dirty="0"/>
          </a:p>
          <a:p>
            <a:pPr marL="0" indent="0">
              <a:buNone/>
            </a:pPr>
            <a:r>
              <a:rPr lang="en-SG" sz="2000" dirty="0"/>
              <a:t>Linear operations are equivalent to a shift-and-rotation.</a:t>
            </a:r>
          </a:p>
          <a:p>
            <a:pPr marL="0" indent="0">
              <a:buNone/>
            </a:pPr>
            <a:endParaRPr lang="en-SG" sz="2000" dirty="0"/>
          </a:p>
          <a:p>
            <a:pPr marL="0" indent="0">
              <a:buNone/>
            </a:pPr>
            <a:endParaRPr lang="en-SG" sz="2000" dirty="0"/>
          </a:p>
          <a:p>
            <a:pPr marL="0" indent="0">
              <a:buNone/>
            </a:pPr>
            <a:endParaRPr lang="en-SG" sz="2000" dirty="0"/>
          </a:p>
          <a:p>
            <a:pPr marL="0" indent="0">
              <a:buNone/>
            </a:pPr>
            <a:endParaRPr lang="en-SG" sz="2000" dirty="0"/>
          </a:p>
          <a:p>
            <a:pPr marL="0" indent="0">
              <a:buNone/>
            </a:pPr>
            <a:endParaRPr lang="en-SG" sz="2000" dirty="0"/>
          </a:p>
          <a:p>
            <a:pPr marL="0" indent="0">
              <a:buNone/>
            </a:pPr>
            <a:endParaRPr lang="en-SG" sz="2000" dirty="0"/>
          </a:p>
          <a:p>
            <a:pPr marL="0" indent="0">
              <a:buNone/>
            </a:pPr>
            <a:endParaRPr lang="en-SG" sz="2000" dirty="0"/>
          </a:p>
          <a:p>
            <a:pPr marL="0" indent="0">
              <a:buNone/>
            </a:pPr>
            <a:endParaRPr lang="en-SG" sz="2000" dirty="0"/>
          </a:p>
          <a:p>
            <a:pPr marL="0" indent="0">
              <a:buNone/>
            </a:pPr>
            <a:r>
              <a:rPr lang="en-SG" sz="2000" dirty="0"/>
              <a:t>You can’t shift-and-rotate a line into a different shape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45A8CAF-643C-EF6E-C47D-090330234AFF}"/>
              </a:ext>
            </a:extLst>
          </p:cNvPr>
          <p:cNvCxnSpPr>
            <a:cxnSpLocks/>
            <a:stCxn id="15" idx="2"/>
            <a:endCxn id="2" idx="2"/>
          </p:cNvCxnSpPr>
          <p:nvPr/>
        </p:nvCxnSpPr>
        <p:spPr>
          <a:xfrm rot="10800000" flipH="1" flipV="1">
            <a:off x="899232" y="3429000"/>
            <a:ext cx="777167" cy="378542"/>
          </a:xfrm>
          <a:prstGeom prst="bentConnector3">
            <a:avLst>
              <a:gd name="adj1" fmla="val -29415"/>
            </a:avLst>
          </a:prstGeom>
          <a:ln w="762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85ACDA0-B08A-D70F-EBDD-4B2BE4811D28}"/>
              </a:ext>
            </a:extLst>
          </p:cNvPr>
          <p:cNvGrpSpPr/>
          <p:nvPr/>
        </p:nvGrpSpPr>
        <p:grpSpPr>
          <a:xfrm>
            <a:off x="2334461" y="2150902"/>
            <a:ext cx="2142704" cy="2031360"/>
            <a:chOff x="1830562" y="2772977"/>
            <a:chExt cx="2142704" cy="20313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73A9002-FDDC-B90A-7320-19089CDDB07D}"/>
                    </a:ext>
                  </a:extLst>
                </p:cNvPr>
                <p:cNvSpPr txBox="1"/>
                <p:nvPr/>
              </p:nvSpPr>
              <p:spPr>
                <a:xfrm>
                  <a:off x="1830562" y="2772977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SG" sz="180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73A9002-FDDC-B90A-7320-19089CDDB0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562" y="2772977"/>
                  <a:ext cx="342704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D773300-DA0F-2689-F284-E2923E4EC3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3266" y="2775129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D88A735-E52C-4BB3-E469-9492D42F21B0}"/>
                </a:ext>
              </a:extLst>
            </p:cNvPr>
            <p:cNvCxnSpPr>
              <a:cxnSpLocks/>
            </p:cNvCxnSpPr>
            <p:nvPr/>
          </p:nvCxnSpPr>
          <p:spPr>
            <a:xfrm>
              <a:off x="2054943" y="4435005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FC995E4-784F-98E4-22EB-B7B34882FC08}"/>
                    </a:ext>
                  </a:extLst>
                </p:cNvPr>
                <p:cNvSpPr txBox="1"/>
                <p:nvPr/>
              </p:nvSpPr>
              <p:spPr>
                <a:xfrm>
                  <a:off x="3630562" y="4435005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FC995E4-784F-98E4-22EB-B7B34882FC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0562" y="4435005"/>
                  <a:ext cx="34270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516F903-B1CD-9FAB-0D2C-6A9FA1FC1B79}"/>
              </a:ext>
            </a:extLst>
          </p:cNvPr>
          <p:cNvCxnSpPr>
            <a:cxnSpLocks/>
          </p:cNvCxnSpPr>
          <p:nvPr/>
        </p:nvCxnSpPr>
        <p:spPr>
          <a:xfrm flipV="1">
            <a:off x="2464153" y="2704390"/>
            <a:ext cx="2053656" cy="7857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39D6179-F6CD-4E50-4AC3-21FBBB077543}"/>
              </a:ext>
            </a:extLst>
          </p:cNvPr>
          <p:cNvGrpSpPr/>
          <p:nvPr/>
        </p:nvGrpSpPr>
        <p:grpSpPr>
          <a:xfrm>
            <a:off x="4803892" y="2150902"/>
            <a:ext cx="2142704" cy="2031360"/>
            <a:chOff x="1830562" y="2772977"/>
            <a:chExt cx="2142704" cy="20313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9CB65D8-72F2-8934-E3AE-2EA9009536F3}"/>
                    </a:ext>
                  </a:extLst>
                </p:cNvPr>
                <p:cNvSpPr txBox="1"/>
                <p:nvPr/>
              </p:nvSpPr>
              <p:spPr>
                <a:xfrm>
                  <a:off x="1830562" y="2772977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SG" sz="180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9CB65D8-72F2-8934-E3AE-2EA9009536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562" y="2772977"/>
                  <a:ext cx="342704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4B7E3B0-81D1-9DBA-96CD-93F76518AF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3266" y="2775129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0796D55C-B737-31FB-EACD-82EE65421C27}"/>
                </a:ext>
              </a:extLst>
            </p:cNvPr>
            <p:cNvCxnSpPr>
              <a:cxnSpLocks/>
            </p:cNvCxnSpPr>
            <p:nvPr/>
          </p:nvCxnSpPr>
          <p:spPr>
            <a:xfrm>
              <a:off x="2054943" y="4435005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687FDFE9-5113-9BA0-4D06-23FF634138ED}"/>
                    </a:ext>
                  </a:extLst>
                </p:cNvPr>
                <p:cNvSpPr txBox="1"/>
                <p:nvPr/>
              </p:nvSpPr>
              <p:spPr>
                <a:xfrm>
                  <a:off x="3630562" y="4435005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687FDFE9-5113-9BA0-4D06-23FF634138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0562" y="4435005"/>
                  <a:ext cx="34270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812FD77-B9B0-25E4-8C98-EDE468F7EA3A}"/>
              </a:ext>
            </a:extLst>
          </p:cNvPr>
          <p:cNvGrpSpPr/>
          <p:nvPr/>
        </p:nvGrpSpPr>
        <p:grpSpPr>
          <a:xfrm>
            <a:off x="7273324" y="2150902"/>
            <a:ext cx="2142704" cy="2031360"/>
            <a:chOff x="1830562" y="2772977"/>
            <a:chExt cx="2142704" cy="20313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CB4789B-CBA0-BD28-34AF-6E42D7DFAD39}"/>
                    </a:ext>
                  </a:extLst>
                </p:cNvPr>
                <p:cNvSpPr txBox="1"/>
                <p:nvPr/>
              </p:nvSpPr>
              <p:spPr>
                <a:xfrm>
                  <a:off x="1830562" y="2772977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SG" sz="180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7CB4789B-CBA0-BD28-34AF-6E42D7DFAD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562" y="2772977"/>
                  <a:ext cx="34270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EEA3FD5-E057-902F-62EC-47846325E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3266" y="2775129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217D1ABB-9D29-3AFC-7736-73CAF6C3F74D}"/>
                </a:ext>
              </a:extLst>
            </p:cNvPr>
            <p:cNvCxnSpPr>
              <a:cxnSpLocks/>
            </p:cNvCxnSpPr>
            <p:nvPr/>
          </p:nvCxnSpPr>
          <p:spPr>
            <a:xfrm>
              <a:off x="2054943" y="4435005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BC06031-42E7-EB76-AEFE-AD8238A11C1C}"/>
                    </a:ext>
                  </a:extLst>
                </p:cNvPr>
                <p:cNvSpPr txBox="1"/>
                <p:nvPr/>
              </p:nvSpPr>
              <p:spPr>
                <a:xfrm>
                  <a:off x="3630562" y="4435005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BC06031-42E7-EB76-AEFE-AD8238A11C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0562" y="4435005"/>
                  <a:ext cx="34270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76FA710-1727-DCDC-6190-CF32AC8CAD17}"/>
              </a:ext>
            </a:extLst>
          </p:cNvPr>
          <p:cNvCxnSpPr>
            <a:cxnSpLocks/>
          </p:cNvCxnSpPr>
          <p:nvPr/>
        </p:nvCxnSpPr>
        <p:spPr>
          <a:xfrm>
            <a:off x="4934918" y="3135435"/>
            <a:ext cx="2080372" cy="58712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85837DA-0818-06E4-B48F-69CE0049F1FD}"/>
              </a:ext>
            </a:extLst>
          </p:cNvPr>
          <p:cNvCxnSpPr>
            <a:cxnSpLocks/>
          </p:cNvCxnSpPr>
          <p:nvPr/>
        </p:nvCxnSpPr>
        <p:spPr>
          <a:xfrm flipV="1">
            <a:off x="7777475" y="2335568"/>
            <a:ext cx="1177525" cy="1682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7C5EECE-75D2-EF69-56D9-AF92AE2ED512}"/>
              </a:ext>
            </a:extLst>
          </p:cNvPr>
          <p:cNvGrpSpPr/>
          <p:nvPr/>
        </p:nvGrpSpPr>
        <p:grpSpPr>
          <a:xfrm>
            <a:off x="4856921" y="4704944"/>
            <a:ext cx="2142704" cy="2031360"/>
            <a:chOff x="1830562" y="2772977"/>
            <a:chExt cx="2142704" cy="20313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09990625-EF27-D257-23E5-6496089C54D9}"/>
                    </a:ext>
                  </a:extLst>
                </p:cNvPr>
                <p:cNvSpPr txBox="1"/>
                <p:nvPr/>
              </p:nvSpPr>
              <p:spPr>
                <a:xfrm>
                  <a:off x="1830562" y="2772977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SG" sz="180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09990625-EF27-D257-23E5-6496089C5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0562" y="2772977"/>
                  <a:ext cx="342704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3FC8B31-4A38-2F12-F41A-5A69E95C05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3266" y="2775129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EF4B05B0-3B6D-6A90-4819-558D29C1011F}"/>
                </a:ext>
              </a:extLst>
            </p:cNvPr>
            <p:cNvCxnSpPr>
              <a:cxnSpLocks/>
            </p:cNvCxnSpPr>
            <p:nvPr/>
          </p:nvCxnSpPr>
          <p:spPr>
            <a:xfrm>
              <a:off x="2054943" y="4435005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AB035CBA-ECB8-3B06-BFA9-67AD451A7A8D}"/>
                    </a:ext>
                  </a:extLst>
                </p:cNvPr>
                <p:cNvSpPr txBox="1"/>
                <p:nvPr/>
              </p:nvSpPr>
              <p:spPr>
                <a:xfrm>
                  <a:off x="3630562" y="4435005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AB035CBA-ECB8-3B06-BFA9-67AD451A7A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0562" y="4435005"/>
                  <a:ext cx="34270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0" name="Arc 109">
            <a:extLst>
              <a:ext uri="{FF2B5EF4-FFF2-40B4-BE49-F238E27FC236}">
                <a16:creationId xmlns:a16="http://schemas.microsoft.com/office/drawing/2014/main" id="{3BF1B402-BEEC-4884-F0D7-7BB0A1790D54}"/>
              </a:ext>
            </a:extLst>
          </p:cNvPr>
          <p:cNvSpPr/>
          <p:nvPr/>
        </p:nvSpPr>
        <p:spPr>
          <a:xfrm>
            <a:off x="4174216" y="3448423"/>
            <a:ext cx="2929611" cy="2564325"/>
          </a:xfrm>
          <a:prstGeom prst="arc">
            <a:avLst>
              <a:gd name="adj1" fmla="val 840130"/>
              <a:gd name="adj2" fmla="val 7466381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BF97E-45A7-3CC4-B01A-EC18E7BA4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11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6814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4B97786-EBBC-B530-CF74-34074067D8EE}"/>
              </a:ext>
            </a:extLst>
          </p:cNvPr>
          <p:cNvGrpSpPr/>
          <p:nvPr/>
        </p:nvGrpSpPr>
        <p:grpSpPr>
          <a:xfrm>
            <a:off x="6186185" y="3624045"/>
            <a:ext cx="2517906" cy="2400692"/>
            <a:chOff x="1365792" y="3439379"/>
            <a:chExt cx="1918323" cy="24006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D754B4AB-1A94-2D91-03B0-85C30B1C8AC8}"/>
                    </a:ext>
                  </a:extLst>
                </p:cNvPr>
                <p:cNvSpPr txBox="1"/>
                <p:nvPr/>
              </p:nvSpPr>
              <p:spPr>
                <a:xfrm>
                  <a:off x="2094440" y="3439379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D754B4AB-1A94-2D91-03B0-85C30B1C8A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440" y="3439379"/>
                  <a:ext cx="342704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4EFB3956-6D22-0435-82D7-7AD16694A0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792" y="3810863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D2403086-0E4C-FAFD-07FD-A6B9569A5773}"/>
                </a:ext>
              </a:extLst>
            </p:cNvPr>
            <p:cNvCxnSpPr>
              <a:cxnSpLocks/>
            </p:cNvCxnSpPr>
            <p:nvPr/>
          </p:nvCxnSpPr>
          <p:spPr>
            <a:xfrm>
              <a:off x="1365792" y="5470739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1367FB3-46B6-DD9E-B234-6BD679812054}"/>
                    </a:ext>
                  </a:extLst>
                </p:cNvPr>
                <p:cNvSpPr txBox="1"/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1367FB3-46B6-DD9E-B234-6BD6798120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1" y="0"/>
                <a:ext cx="10080000" cy="5760000"/>
              </a:xfrm>
            </p:spPr>
            <p:txBody>
              <a:bodyPr anchor="t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25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Neural networks are the simplest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composable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non-linear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learnable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function.</a:t>
                </a:r>
              </a:p>
              <a:p>
                <a:pPr marL="0" indent="0">
                  <a:buNone/>
                </a:pPr>
                <a:r>
                  <a:rPr lang="en-US" sz="3200" b="1" dirty="0"/>
                  <a:t>Here’s the simplest </a:t>
                </a:r>
                <a:r>
                  <a:rPr lang="en-US" sz="3200" b="1" u="sng" dirty="0"/>
                  <a:t>composable</a:t>
                </a:r>
                <a:r>
                  <a:rPr lang="en-US" sz="3200" b="1" dirty="0"/>
                  <a:t> </a:t>
                </a:r>
                <a:r>
                  <a:rPr lang="en-US" sz="3200" b="1" u="sng" dirty="0"/>
                  <a:t>learnable</a:t>
                </a:r>
                <a:r>
                  <a:rPr lang="en-US" sz="3200" b="1" dirty="0"/>
                  <a:t> function: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SG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SG" sz="32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SG" sz="2000" dirty="0"/>
                  <a:t>Now we make it non-linear: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SG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SG" sz="20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SG" sz="2000" dirty="0"/>
                  <a:t>Using almost any non-linear </a:t>
                </a:r>
                <a:r>
                  <a:rPr lang="en-SG" sz="2000" i="1" dirty="0"/>
                  <a:t>activation</a:t>
                </a:r>
                <a:r>
                  <a:rPr lang="en-SG" sz="2000" dirty="0"/>
                  <a:t> function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SG" sz="2000" dirty="0"/>
                  <a:t>!</a:t>
                </a:r>
                <a:endParaRPr lang="en-SG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1" y="0"/>
                <a:ext cx="10080000" cy="5760000"/>
              </a:xfrm>
              <a:blipFill>
                <a:blip r:embed="rId4"/>
                <a:stretch>
                  <a:fillRect l="-2177" t="-84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FBBFE1BF-1D4B-9D7F-8B2C-7760C17880BE}"/>
              </a:ext>
            </a:extLst>
          </p:cNvPr>
          <p:cNvGrpSpPr/>
          <p:nvPr/>
        </p:nvGrpSpPr>
        <p:grpSpPr>
          <a:xfrm>
            <a:off x="712039" y="3624045"/>
            <a:ext cx="2517906" cy="2400692"/>
            <a:chOff x="1365792" y="3439379"/>
            <a:chExt cx="1918323" cy="24006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4A05651-018B-95A5-6E38-10A7652A34C4}"/>
                    </a:ext>
                  </a:extLst>
                </p:cNvPr>
                <p:cNvSpPr txBox="1"/>
                <p:nvPr/>
              </p:nvSpPr>
              <p:spPr>
                <a:xfrm>
                  <a:off x="2094440" y="3439379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800" b="0" i="0" dirty="0" smtClean="0">
                            <a:latin typeface="Cambria Math" panose="02040503050406030204" pitchFamily="18" charset="0"/>
                          </a:rPr>
                          <m:t>ReLU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4A05651-018B-95A5-6E38-10A7652A34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440" y="3439379"/>
                  <a:ext cx="342704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134247" b="-13115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C831DEE-EBF8-16F1-3599-C70B5B9616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792" y="3810863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09333B0-F132-E7AE-1598-58EA793E9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65792" y="5470739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75CD93D-2234-D7EC-397F-C722422A088D}"/>
                    </a:ext>
                  </a:extLst>
                </p:cNvPr>
                <p:cNvSpPr txBox="1"/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75CD93D-2234-D7EC-397F-C722422A08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AE098B-3701-EFB9-1CDE-2C675D2AFABC}"/>
              </a:ext>
            </a:extLst>
          </p:cNvPr>
          <p:cNvGrpSpPr/>
          <p:nvPr/>
        </p:nvGrpSpPr>
        <p:grpSpPr>
          <a:xfrm>
            <a:off x="3453256" y="3624045"/>
            <a:ext cx="2517906" cy="2400692"/>
            <a:chOff x="1365792" y="3439379"/>
            <a:chExt cx="1918323" cy="24006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CBF542F-837B-9360-8C59-768A4775BBA8}"/>
                    </a:ext>
                  </a:extLst>
                </p:cNvPr>
                <p:cNvSpPr txBox="1"/>
                <p:nvPr/>
              </p:nvSpPr>
              <p:spPr>
                <a:xfrm>
                  <a:off x="2094440" y="3439379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Sigmoid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CBF542F-837B-9360-8C59-768A4775BB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440" y="3439379"/>
                  <a:ext cx="342704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4054" r="-191892" b="-13115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62C56FD-159A-FD52-78CB-9929B2DFCB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792" y="3810863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ACD5D59-7C61-F514-0038-104A882AB132}"/>
                </a:ext>
              </a:extLst>
            </p:cNvPr>
            <p:cNvCxnSpPr>
              <a:cxnSpLocks/>
            </p:cNvCxnSpPr>
            <p:nvPr/>
          </p:nvCxnSpPr>
          <p:spPr>
            <a:xfrm>
              <a:off x="1365792" y="5470739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256273F-C4DD-D053-414E-53735A61BD7D}"/>
                    </a:ext>
                  </a:extLst>
                </p:cNvPr>
                <p:cNvSpPr txBox="1"/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256273F-C4DD-D053-414E-53735A61B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AD940D-E1AC-02FE-E564-5E84AE671FB0}"/>
              </a:ext>
            </a:extLst>
          </p:cNvPr>
          <p:cNvGrpSpPr/>
          <p:nvPr/>
        </p:nvGrpSpPr>
        <p:grpSpPr>
          <a:xfrm>
            <a:off x="8935691" y="3624045"/>
            <a:ext cx="2517906" cy="2400692"/>
            <a:chOff x="1365792" y="3439379"/>
            <a:chExt cx="1918323" cy="24006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9A1B642-4111-B5C2-6A67-3006B7FF1D44}"/>
                    </a:ext>
                  </a:extLst>
                </p:cNvPr>
                <p:cNvSpPr txBox="1"/>
                <p:nvPr/>
              </p:nvSpPr>
              <p:spPr>
                <a:xfrm>
                  <a:off x="2094440" y="3439379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𝑆𝑤𝑖𝑠h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9A1B642-4111-B5C2-6A67-3006B7FF1D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440" y="3439379"/>
                  <a:ext cx="342704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148649" b="-13115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F79A439-8F28-AE2C-31BD-10E8A9929B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792" y="3810863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3968C00-09D6-1334-437B-153755EC6482}"/>
                </a:ext>
              </a:extLst>
            </p:cNvPr>
            <p:cNvCxnSpPr>
              <a:cxnSpLocks/>
            </p:cNvCxnSpPr>
            <p:nvPr/>
          </p:nvCxnSpPr>
          <p:spPr>
            <a:xfrm>
              <a:off x="1365792" y="5470739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80367A5-067E-D074-005E-0573AAFD326A}"/>
                    </a:ext>
                  </a:extLst>
                </p:cNvPr>
                <p:cNvSpPr txBox="1"/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80367A5-067E-D074-005E-0573AAFD32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CC87F8-1698-D3E5-CACB-8249FB8D5BB2}"/>
              </a:ext>
            </a:extLst>
          </p:cNvPr>
          <p:cNvCxnSpPr>
            <a:cxnSpLocks/>
          </p:cNvCxnSpPr>
          <p:nvPr/>
        </p:nvCxnSpPr>
        <p:spPr>
          <a:xfrm>
            <a:off x="701671" y="5670574"/>
            <a:ext cx="1191668" cy="0"/>
          </a:xfrm>
          <a:prstGeom prst="line">
            <a:avLst/>
          </a:prstGeom>
          <a:ln w="57150" cap="rnd"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F1CDC59-82E0-318A-EF92-CBED093B533C}"/>
              </a:ext>
            </a:extLst>
          </p:cNvPr>
          <p:cNvCxnSpPr>
            <a:cxnSpLocks/>
          </p:cNvCxnSpPr>
          <p:nvPr/>
        </p:nvCxnSpPr>
        <p:spPr>
          <a:xfrm flipV="1">
            <a:off x="1893339" y="4611329"/>
            <a:ext cx="1177661" cy="1059245"/>
          </a:xfrm>
          <a:prstGeom prst="line">
            <a:avLst/>
          </a:prstGeom>
          <a:ln w="57150" cap="rnd"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DE7492F8-83F9-DF44-C32B-269D3458BA46}"/>
              </a:ext>
            </a:extLst>
          </p:cNvPr>
          <p:cNvCxnSpPr>
            <a:cxnSpLocks/>
          </p:cNvCxnSpPr>
          <p:nvPr/>
        </p:nvCxnSpPr>
        <p:spPr>
          <a:xfrm flipV="1">
            <a:off x="3453256" y="4495800"/>
            <a:ext cx="2319617" cy="1174774"/>
          </a:xfrm>
          <a:prstGeom prst="curvedConnector3">
            <a:avLst>
              <a:gd name="adj1" fmla="val 51643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Curved 72">
            <a:extLst>
              <a:ext uri="{FF2B5EF4-FFF2-40B4-BE49-F238E27FC236}">
                <a16:creationId xmlns:a16="http://schemas.microsoft.com/office/drawing/2014/main" id="{5FD3A8F2-9F30-9EEA-11FA-549FC8ABA7D4}"/>
              </a:ext>
            </a:extLst>
          </p:cNvPr>
          <p:cNvCxnSpPr>
            <a:cxnSpLocks/>
          </p:cNvCxnSpPr>
          <p:nvPr/>
        </p:nvCxnSpPr>
        <p:spPr>
          <a:xfrm>
            <a:off x="8935691" y="5572125"/>
            <a:ext cx="1284634" cy="223404"/>
          </a:xfrm>
          <a:prstGeom prst="curvedConnector3">
            <a:avLst>
              <a:gd name="adj1" fmla="val 91522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Curved 85">
            <a:extLst>
              <a:ext uri="{FF2B5EF4-FFF2-40B4-BE49-F238E27FC236}">
                <a16:creationId xmlns:a16="http://schemas.microsoft.com/office/drawing/2014/main" id="{CC9DDC09-F373-A163-EDBB-A406092B7851}"/>
              </a:ext>
            </a:extLst>
          </p:cNvPr>
          <p:cNvCxnSpPr>
            <a:cxnSpLocks/>
          </p:cNvCxnSpPr>
          <p:nvPr/>
        </p:nvCxnSpPr>
        <p:spPr>
          <a:xfrm flipV="1">
            <a:off x="10214907" y="5712611"/>
            <a:ext cx="107812" cy="82918"/>
          </a:xfrm>
          <a:prstGeom prst="curvedConnector3">
            <a:avLst>
              <a:gd name="adj1" fmla="val 69879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51163A6F-D0CC-7F27-1DBD-E5DB98062814}"/>
              </a:ext>
            </a:extLst>
          </p:cNvPr>
          <p:cNvCxnSpPr/>
          <p:nvPr/>
        </p:nvCxnSpPr>
        <p:spPr>
          <a:xfrm flipV="1">
            <a:off x="10287677" y="4123588"/>
            <a:ext cx="905969" cy="163927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Arc 108">
            <a:extLst>
              <a:ext uri="{FF2B5EF4-FFF2-40B4-BE49-F238E27FC236}">
                <a16:creationId xmlns:a16="http://schemas.microsoft.com/office/drawing/2014/main" id="{49AB7831-8E99-2BB5-B571-2AA1F312A37A}"/>
              </a:ext>
            </a:extLst>
          </p:cNvPr>
          <p:cNvSpPr/>
          <p:nvPr/>
        </p:nvSpPr>
        <p:spPr>
          <a:xfrm>
            <a:off x="6342950" y="3000375"/>
            <a:ext cx="2049070" cy="2652171"/>
          </a:xfrm>
          <a:prstGeom prst="arc">
            <a:avLst>
              <a:gd name="adj1" fmla="val 248260"/>
              <a:gd name="adj2" fmla="val 10497729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9AC6FA-9258-329C-B0F4-3E2D28EB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12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02874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1" y="0"/>
                <a:ext cx="10080000" cy="5760000"/>
              </a:xfrm>
            </p:spPr>
            <p:txBody>
              <a:bodyPr anchor="t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25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Neural networks are the simplest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composable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non-linear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learnable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function.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SG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32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0" lang="en-US" sz="32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>
                                            <a:outerShdw blurRad="152400" dist="38100" dir="2700000" algn="tl">
                                              <a:srgbClr val="000000">
                                                <a:alpha val="36000"/>
                                              </a:srgb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>
                                            <a:outerShdw blurRad="152400" dist="38100" dir="2700000" algn="tl">
                                              <a:srgbClr val="000000">
                                                <a:alpha val="36000"/>
                                              </a:srgb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SG" sz="3200" b="1" dirty="0"/>
              </a:p>
              <a:p>
                <a:pPr marL="0" indent="0">
                  <a:buNone/>
                </a:pPr>
                <a:r>
                  <a:rPr lang="en-US" sz="3200" b="1" dirty="0"/>
                  <a:t>…and now we can learn </a:t>
                </a:r>
                <a:r>
                  <a:rPr lang="en-US" sz="3200" b="1" i="1" dirty="0"/>
                  <a:t>anything</a:t>
                </a:r>
                <a:r>
                  <a:rPr lang="en-US" sz="3200" b="1" i="1" baseline="30000" dirty="0"/>
                  <a:t>[T&amp;C Apply]</a:t>
                </a:r>
                <a:r>
                  <a:rPr lang="en-US" sz="3200" b="1" dirty="0"/>
                  <a:t> with them!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1" y="0"/>
                <a:ext cx="10080000" cy="5760000"/>
              </a:xfrm>
              <a:blipFill>
                <a:blip r:embed="rId2"/>
                <a:stretch>
                  <a:fillRect l="-2177" t="-84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B99DE304-8F7D-CFB8-4AB2-BC51F6C185A5}"/>
              </a:ext>
            </a:extLst>
          </p:cNvPr>
          <p:cNvSpPr txBox="1"/>
          <p:nvPr/>
        </p:nvSpPr>
        <p:spPr>
          <a:xfrm>
            <a:off x="5191432" y="6211669"/>
            <a:ext cx="6029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800" b="1" dirty="0"/>
              <a:t>Dots are training data; background is learned function.</a:t>
            </a:r>
          </a:p>
          <a:p>
            <a:pPr marL="0" indent="0" algn="r">
              <a:buNone/>
            </a:pPr>
            <a:r>
              <a:rPr lang="en-US" sz="1800" b="1" dirty="0"/>
              <a:t>(Check out playground.tensorflow.org)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7B4F1E-5347-2269-23DE-5EE274F7BA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66" y="2354825"/>
            <a:ext cx="3362635" cy="3336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B2911-77A0-9DC1-FDC0-0E442629D4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4684" y="2354825"/>
            <a:ext cx="3313472" cy="3370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0F0D3F-7E35-2AFA-D644-74C76D66D6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939" y="2354825"/>
            <a:ext cx="3313472" cy="33707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EAC245-F038-A655-531D-4791547D1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13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0039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1" y="0"/>
                <a:ext cx="10080000" cy="5760000"/>
              </a:xfrm>
            </p:spPr>
            <p:txBody>
              <a:bodyPr anchor="t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25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Neural networks are the simplest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composable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non-linear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learnable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function.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SG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32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0" lang="en-US" sz="32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>
                                            <a:outerShdw blurRad="152400" dist="38100" dir="2700000" algn="tl">
                                              <a:srgbClr val="000000">
                                                <a:alpha val="36000"/>
                                              </a:srgb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>
                                            <a:outerShdw blurRad="152400" dist="38100" dir="2700000" algn="tl">
                                              <a:srgbClr val="000000">
                                                <a:alpha val="36000"/>
                                              </a:srgb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SG" sz="3200" b="1" dirty="0"/>
              </a:p>
              <a:p>
                <a:pPr marL="0" indent="0">
                  <a:buNone/>
                </a:pPr>
                <a:endParaRPr lang="en-US" b="1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1" y="0"/>
                <a:ext cx="10080000" cy="5760000"/>
              </a:xfrm>
              <a:blipFill>
                <a:blip r:embed="rId2"/>
                <a:stretch>
                  <a:fillRect l="-1088" t="-84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F237F9-7F43-EA20-FA60-A7279C22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14</a:t>
            </a:fld>
            <a:endParaRPr lang="en-S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35589-E059-7323-C8A1-10260731E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" t="22231" r="3322" b="24413"/>
          <a:stretch/>
        </p:blipFill>
        <p:spPr>
          <a:xfrm>
            <a:off x="330819" y="2799656"/>
            <a:ext cx="11530361" cy="302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6A80A-E070-0BDD-3E72-06D8682A0F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" t="22231" r="3322" b="24413"/>
          <a:stretch/>
        </p:blipFill>
        <p:spPr>
          <a:xfrm>
            <a:off x="330819" y="2799656"/>
            <a:ext cx="11530361" cy="3021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1" y="0"/>
                <a:ext cx="10080000" cy="5760000"/>
              </a:xfrm>
            </p:spPr>
            <p:txBody>
              <a:bodyPr anchor="t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25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Neural networks are the simplest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composable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non-linear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learnable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function.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SG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kumimoji="0" lang="en-US" sz="3200" b="0" i="0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kumimoji="0" lang="en-US" sz="32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>
                                            <a:outerShdw blurRad="152400" dist="38100" dir="2700000" algn="tl">
                                              <a:srgbClr val="000000">
                                                <a:alpha val="36000"/>
                                              </a:srgb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white"/>
                                          </a:solidFill>
                                          <a:effectLst>
                                            <a:outerShdw blurRad="152400" dist="38100" dir="2700000" algn="tl">
                                              <a:srgbClr val="000000">
                                                <a:alpha val="36000"/>
                                              </a:srgb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32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>
                                        <a:outerShdw blurRad="152400" dist="38100" dir="2700000" algn="tl">
                                          <a:srgbClr val="000000">
                                            <a:alpha val="36000"/>
                                          </a:srgb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>
                                    <a:outerShdw blurRad="152400" dist="38100" dir="2700000" algn="tl">
                                      <a:srgbClr val="000000">
                                        <a:alpha val="36000"/>
                                      </a:srgb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SG" sz="3200" b="1" dirty="0"/>
              </a:p>
              <a:p>
                <a:pPr marL="0" indent="0">
                  <a:buNone/>
                </a:pPr>
                <a:r>
                  <a:rPr lang="en-US" sz="3200" b="1" dirty="0"/>
                  <a:t>We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b>
                        <m:r>
                          <a:rPr lang="en-US" sz="32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 dirty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  <m:sub>
                        <m:r>
                          <a:rPr lang="en-US" sz="3200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</m:t>
                    </m:r>
                    <m:r>
                      <a:rPr lang="en-US" sz="32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/>
                  <a:t>using backpropagation:</a:t>
                </a:r>
              </a:p>
              <a:p>
                <a:pPr marL="0" indent="0">
                  <a:buNone/>
                </a:pPr>
                <a:r>
                  <a:rPr lang="en-US" b="1" dirty="0"/>
                  <a:t>(Assuming the layers are differentiable)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1" y="0"/>
                <a:ext cx="10080000" cy="5760000"/>
              </a:xfrm>
              <a:blipFill>
                <a:blip r:embed="rId4"/>
                <a:stretch>
                  <a:fillRect l="-2297" t="-84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C52928-504F-D8AC-E6BF-F82686B75DA7}"/>
              </a:ext>
            </a:extLst>
          </p:cNvPr>
          <p:cNvCxnSpPr>
            <a:cxnSpLocks/>
          </p:cNvCxnSpPr>
          <p:nvPr/>
        </p:nvCxnSpPr>
        <p:spPr>
          <a:xfrm rot="10800000">
            <a:off x="986912" y="5932688"/>
            <a:ext cx="7049729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542432-B47C-07ED-EB3C-EDC596A1E4BA}"/>
              </a:ext>
            </a:extLst>
          </p:cNvPr>
          <p:cNvSpPr txBox="1"/>
          <p:nvPr/>
        </p:nvSpPr>
        <p:spPr>
          <a:xfrm>
            <a:off x="1935725" y="5947439"/>
            <a:ext cx="6100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800" b="1" dirty="0"/>
              <a:t>Differentiate using the chain rule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FD6B1D-84D7-4A51-1A17-59F209713E00}"/>
              </a:ext>
            </a:extLst>
          </p:cNvPr>
          <p:cNvGrpSpPr/>
          <p:nvPr/>
        </p:nvGrpSpPr>
        <p:grpSpPr>
          <a:xfrm>
            <a:off x="8327923" y="5359895"/>
            <a:ext cx="3788451" cy="1729164"/>
            <a:chOff x="8327923" y="5359895"/>
            <a:chExt cx="3788451" cy="17291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3D25A25-1AA9-03FC-2017-05D85F746AC1}"/>
                </a:ext>
              </a:extLst>
            </p:cNvPr>
            <p:cNvSpPr/>
            <p:nvPr/>
          </p:nvSpPr>
          <p:spPr>
            <a:xfrm>
              <a:off x="8327923" y="5359895"/>
              <a:ext cx="3781223" cy="1729164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E3EA68-E690-5DD3-F058-BF07E6674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5663" y="5716426"/>
              <a:ext cx="3705742" cy="80021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EE9640-695D-9707-63A8-C7475D0F39D3}"/>
                </a:ext>
              </a:extLst>
            </p:cNvPr>
            <p:cNvSpPr txBox="1"/>
            <p:nvPr/>
          </p:nvSpPr>
          <p:spPr>
            <a:xfrm>
              <a:off x="8327924" y="5366837"/>
              <a:ext cx="37884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800" b="1" dirty="0"/>
                <a:t>Recommended Video!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4301F-6B2D-E282-71EC-6201E46E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15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1650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" name="Group 15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6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39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1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2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3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4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5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6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8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9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0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1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2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3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4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5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6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8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9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0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1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2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3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4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5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6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7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8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9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0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1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2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3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4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5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6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7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8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9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0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1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2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3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4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5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6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7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8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9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90" name="Rectangle 71">
            <a:extLst>
              <a:ext uri="{FF2B5EF4-FFF2-40B4-BE49-F238E27FC236}">
                <a16:creationId xmlns:a16="http://schemas.microsoft.com/office/drawing/2014/main" id="{4D6A640B-6684-4338-9199-6EE758735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1" name="Group 73">
            <a:extLst>
              <a:ext uri="{FF2B5EF4-FFF2-40B4-BE49-F238E27FC236}">
                <a16:creationId xmlns:a16="http://schemas.microsoft.com/office/drawing/2014/main" id="{5BAB052D-92E4-4715-895B-E42323075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2305051" cy="6858001"/>
            <a:chOff x="0" y="0"/>
            <a:chExt cx="2305051" cy="6858001"/>
          </a:xfrm>
          <a:solidFill>
            <a:schemeClr val="bg2">
              <a:lumMod val="60000"/>
              <a:lumOff val="40000"/>
              <a:alpha val="60000"/>
            </a:schemeClr>
          </a:solidFill>
          <a:effectLst/>
        </p:grpSpPr>
        <p:sp>
          <p:nvSpPr>
            <p:cNvPr id="192" name="Rectangle 5">
              <a:extLst>
                <a:ext uri="{FF2B5EF4-FFF2-40B4-BE49-F238E27FC236}">
                  <a16:creationId xmlns:a16="http://schemas.microsoft.com/office/drawing/2014/main" id="{F9792D54-14D4-44D6-A491-DEA72C26C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3" name="Freeform 6">
              <a:extLst>
                <a:ext uri="{FF2B5EF4-FFF2-40B4-BE49-F238E27FC236}">
                  <a16:creationId xmlns:a16="http://schemas.microsoft.com/office/drawing/2014/main" id="{D3CB19E7-637B-4FA1-B5E7-E35CF50AD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4" name="Freeform 7">
              <a:extLst>
                <a:ext uri="{FF2B5EF4-FFF2-40B4-BE49-F238E27FC236}">
                  <a16:creationId xmlns:a16="http://schemas.microsoft.com/office/drawing/2014/main" id="{B8CED72B-CBE7-450E-BE7C-247E88439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5" name="Rectangle 8">
              <a:extLst>
                <a:ext uri="{FF2B5EF4-FFF2-40B4-BE49-F238E27FC236}">
                  <a16:creationId xmlns:a16="http://schemas.microsoft.com/office/drawing/2014/main" id="{3BBD7465-3665-40AE-98E8-F8503EE20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6" name="Freeform 9">
              <a:extLst>
                <a:ext uri="{FF2B5EF4-FFF2-40B4-BE49-F238E27FC236}">
                  <a16:creationId xmlns:a16="http://schemas.microsoft.com/office/drawing/2014/main" id="{86CB6F49-3080-4A29-860D-F8F1AC4AC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7" name="Freeform 10">
              <a:extLst>
                <a:ext uri="{FF2B5EF4-FFF2-40B4-BE49-F238E27FC236}">
                  <a16:creationId xmlns:a16="http://schemas.microsoft.com/office/drawing/2014/main" id="{EA3A8EBB-EC1C-42C6-B409-E065ACD0E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8" name="Freeform 11">
              <a:extLst>
                <a:ext uri="{FF2B5EF4-FFF2-40B4-BE49-F238E27FC236}">
                  <a16:creationId xmlns:a16="http://schemas.microsoft.com/office/drawing/2014/main" id="{0F0AAA08-BD9A-4F88-A60C-F2ECB84CE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9" name="Freeform 12">
              <a:extLst>
                <a:ext uri="{FF2B5EF4-FFF2-40B4-BE49-F238E27FC236}">
                  <a16:creationId xmlns:a16="http://schemas.microsoft.com/office/drawing/2014/main" id="{44ACFC6E-01EE-4A01-8C39-0C4BC6B4E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0" name="Freeform 13">
              <a:extLst>
                <a:ext uri="{FF2B5EF4-FFF2-40B4-BE49-F238E27FC236}">
                  <a16:creationId xmlns:a16="http://schemas.microsoft.com/office/drawing/2014/main" id="{DDE8B861-702A-45C6-A7C5-D20764B55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1" name="Freeform 14">
              <a:extLst>
                <a:ext uri="{FF2B5EF4-FFF2-40B4-BE49-F238E27FC236}">
                  <a16:creationId xmlns:a16="http://schemas.microsoft.com/office/drawing/2014/main" id="{28DFAFFC-4BAC-4606-8F45-47284ED2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2" name="Freeform 15">
              <a:extLst>
                <a:ext uri="{FF2B5EF4-FFF2-40B4-BE49-F238E27FC236}">
                  <a16:creationId xmlns:a16="http://schemas.microsoft.com/office/drawing/2014/main" id="{B141C913-8CB4-4E5B-B684-BD4036777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3" name="Freeform 16">
              <a:extLst>
                <a:ext uri="{FF2B5EF4-FFF2-40B4-BE49-F238E27FC236}">
                  <a16:creationId xmlns:a16="http://schemas.microsoft.com/office/drawing/2014/main" id="{81E80ADE-DC6D-491B-BAC4-A90D44FD4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4" name="Freeform 17">
              <a:extLst>
                <a:ext uri="{FF2B5EF4-FFF2-40B4-BE49-F238E27FC236}">
                  <a16:creationId xmlns:a16="http://schemas.microsoft.com/office/drawing/2014/main" id="{4A425A61-47B5-41CA-A1D6-21C358B89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5" name="Freeform 18">
              <a:extLst>
                <a:ext uri="{FF2B5EF4-FFF2-40B4-BE49-F238E27FC236}">
                  <a16:creationId xmlns:a16="http://schemas.microsoft.com/office/drawing/2014/main" id="{B44D4532-40A1-4CEB-8A1C-711180D58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6" name="Freeform 19">
              <a:extLst>
                <a:ext uri="{FF2B5EF4-FFF2-40B4-BE49-F238E27FC236}">
                  <a16:creationId xmlns:a16="http://schemas.microsoft.com/office/drawing/2014/main" id="{31056221-3B7D-4E0B-A366-3E03523EF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7" name="Freeform 20">
              <a:extLst>
                <a:ext uri="{FF2B5EF4-FFF2-40B4-BE49-F238E27FC236}">
                  <a16:creationId xmlns:a16="http://schemas.microsoft.com/office/drawing/2014/main" id="{0F4CE988-2CA1-4875-8419-BC9914E7A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8" name="Freeform 21">
              <a:extLst>
                <a:ext uri="{FF2B5EF4-FFF2-40B4-BE49-F238E27FC236}">
                  <a16:creationId xmlns:a16="http://schemas.microsoft.com/office/drawing/2014/main" id="{D5E11DED-8522-4839-A2C5-9D64FBB03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9" name="Freeform 22">
              <a:extLst>
                <a:ext uri="{FF2B5EF4-FFF2-40B4-BE49-F238E27FC236}">
                  <a16:creationId xmlns:a16="http://schemas.microsoft.com/office/drawing/2014/main" id="{3A1EE55C-F160-4A56-ABFE-5EE18FE21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0" name="Freeform 23">
              <a:extLst>
                <a:ext uri="{FF2B5EF4-FFF2-40B4-BE49-F238E27FC236}">
                  <a16:creationId xmlns:a16="http://schemas.microsoft.com/office/drawing/2014/main" id="{519A9CFB-FBD5-4742-9228-976E852BC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1" name="Freeform 24">
              <a:extLst>
                <a:ext uri="{FF2B5EF4-FFF2-40B4-BE49-F238E27FC236}">
                  <a16:creationId xmlns:a16="http://schemas.microsoft.com/office/drawing/2014/main" id="{E808A3F5-6663-49E0-B6BB-AFBBCD50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2" name="Freeform 25">
              <a:extLst>
                <a:ext uri="{FF2B5EF4-FFF2-40B4-BE49-F238E27FC236}">
                  <a16:creationId xmlns:a16="http://schemas.microsoft.com/office/drawing/2014/main" id="{33A492F1-3A43-47FE-8E3E-4BF2B7864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3" name="Freeform 26">
              <a:extLst>
                <a:ext uri="{FF2B5EF4-FFF2-40B4-BE49-F238E27FC236}">
                  <a16:creationId xmlns:a16="http://schemas.microsoft.com/office/drawing/2014/main" id="{2ED7DF23-0B1F-4E17-8EC2-1B74D318F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4" name="Freeform 27">
              <a:extLst>
                <a:ext uri="{FF2B5EF4-FFF2-40B4-BE49-F238E27FC236}">
                  <a16:creationId xmlns:a16="http://schemas.microsoft.com/office/drawing/2014/main" id="{FE1204BD-7481-4989-957D-B61AEA964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5" name="Freeform 28">
              <a:extLst>
                <a:ext uri="{FF2B5EF4-FFF2-40B4-BE49-F238E27FC236}">
                  <a16:creationId xmlns:a16="http://schemas.microsoft.com/office/drawing/2014/main" id="{DD3C5673-1874-477D-AE35-B37A91974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6" name="Freeform 29">
              <a:extLst>
                <a:ext uri="{FF2B5EF4-FFF2-40B4-BE49-F238E27FC236}">
                  <a16:creationId xmlns:a16="http://schemas.microsoft.com/office/drawing/2014/main" id="{DA963A0C-386F-4A9E-89E8-67081094B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7" name="Freeform 30">
              <a:extLst>
                <a:ext uri="{FF2B5EF4-FFF2-40B4-BE49-F238E27FC236}">
                  <a16:creationId xmlns:a16="http://schemas.microsoft.com/office/drawing/2014/main" id="{D527BB52-D4EE-4CAA-A8A0-53A27DC7F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8" name="Freeform 31">
              <a:extLst>
                <a:ext uri="{FF2B5EF4-FFF2-40B4-BE49-F238E27FC236}">
                  <a16:creationId xmlns:a16="http://schemas.microsoft.com/office/drawing/2014/main" id="{2A037511-5E0A-4293-81AB-28C5DC96B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9" name="Freeform 32">
              <a:extLst>
                <a:ext uri="{FF2B5EF4-FFF2-40B4-BE49-F238E27FC236}">
                  <a16:creationId xmlns:a16="http://schemas.microsoft.com/office/drawing/2014/main" id="{42A7FE1C-EF14-483B-B5FC-FDC150282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0" name="Rectangle 33">
              <a:extLst>
                <a:ext uri="{FF2B5EF4-FFF2-40B4-BE49-F238E27FC236}">
                  <a16:creationId xmlns:a16="http://schemas.microsoft.com/office/drawing/2014/main" id="{45A82D49-825B-47BC-8622-A1D54C5C2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1" name="Freeform 34">
              <a:extLst>
                <a:ext uri="{FF2B5EF4-FFF2-40B4-BE49-F238E27FC236}">
                  <a16:creationId xmlns:a16="http://schemas.microsoft.com/office/drawing/2014/main" id="{039D74A5-B4AF-4800-B941-E5F8CD44E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2" name="Freeform 35">
              <a:extLst>
                <a:ext uri="{FF2B5EF4-FFF2-40B4-BE49-F238E27FC236}">
                  <a16:creationId xmlns:a16="http://schemas.microsoft.com/office/drawing/2014/main" id="{70B5D059-1472-474F-BDE6-881B5D1CD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3" name="Freeform 36">
              <a:extLst>
                <a:ext uri="{FF2B5EF4-FFF2-40B4-BE49-F238E27FC236}">
                  <a16:creationId xmlns:a16="http://schemas.microsoft.com/office/drawing/2014/main" id="{736D79CC-81E0-4C87-ABAC-58197AD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4" name="Freeform 37">
              <a:extLst>
                <a:ext uri="{FF2B5EF4-FFF2-40B4-BE49-F238E27FC236}">
                  <a16:creationId xmlns:a16="http://schemas.microsoft.com/office/drawing/2014/main" id="{7E72BA97-1228-4006-B095-8D9FB45F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5" name="Freeform 38">
              <a:extLst>
                <a:ext uri="{FF2B5EF4-FFF2-40B4-BE49-F238E27FC236}">
                  <a16:creationId xmlns:a16="http://schemas.microsoft.com/office/drawing/2014/main" id="{36FA3A99-37FB-4B03-A810-425BC9B37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6" name="Freeform 39">
              <a:extLst>
                <a:ext uri="{FF2B5EF4-FFF2-40B4-BE49-F238E27FC236}">
                  <a16:creationId xmlns:a16="http://schemas.microsoft.com/office/drawing/2014/main" id="{2E45B959-2AD5-4FE4-BF6A-4F011011C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7" name="Freeform 40">
              <a:extLst>
                <a:ext uri="{FF2B5EF4-FFF2-40B4-BE49-F238E27FC236}">
                  <a16:creationId xmlns:a16="http://schemas.microsoft.com/office/drawing/2014/main" id="{CEE29A17-924F-4EED-A18C-E6A0137E5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8" name="Freeform 41">
              <a:extLst>
                <a:ext uri="{FF2B5EF4-FFF2-40B4-BE49-F238E27FC236}">
                  <a16:creationId xmlns:a16="http://schemas.microsoft.com/office/drawing/2014/main" id="{EFB8BDF1-3A59-4EE5-BFAB-4F4B301E3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9" name="Freeform 42">
              <a:extLst>
                <a:ext uri="{FF2B5EF4-FFF2-40B4-BE49-F238E27FC236}">
                  <a16:creationId xmlns:a16="http://schemas.microsoft.com/office/drawing/2014/main" id="{8F94E417-93B4-4071-A6D1-AE66CA682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0" name="Freeform 43">
              <a:extLst>
                <a:ext uri="{FF2B5EF4-FFF2-40B4-BE49-F238E27FC236}">
                  <a16:creationId xmlns:a16="http://schemas.microsoft.com/office/drawing/2014/main" id="{A18F44A8-385D-4EB4-A013-7EB252A2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1" name="Freeform 44">
              <a:extLst>
                <a:ext uri="{FF2B5EF4-FFF2-40B4-BE49-F238E27FC236}">
                  <a16:creationId xmlns:a16="http://schemas.microsoft.com/office/drawing/2014/main" id="{B25FB320-9784-4EA9-B1AE-3BF9106E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2" name="Rectangle 45">
              <a:extLst>
                <a:ext uri="{FF2B5EF4-FFF2-40B4-BE49-F238E27FC236}">
                  <a16:creationId xmlns:a16="http://schemas.microsoft.com/office/drawing/2014/main" id="{C9EB05E6-5BE4-4EE1-9F0C-E8B57B362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3" name="Freeform 46">
              <a:extLst>
                <a:ext uri="{FF2B5EF4-FFF2-40B4-BE49-F238E27FC236}">
                  <a16:creationId xmlns:a16="http://schemas.microsoft.com/office/drawing/2014/main" id="{C66CAA98-15DB-4EF7-B2CA-54F523A3C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4" name="Freeform 47">
              <a:extLst>
                <a:ext uri="{FF2B5EF4-FFF2-40B4-BE49-F238E27FC236}">
                  <a16:creationId xmlns:a16="http://schemas.microsoft.com/office/drawing/2014/main" id="{7A30C330-EB27-4D08-82D2-7311A8505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5" name="Freeform 48">
              <a:extLst>
                <a:ext uri="{FF2B5EF4-FFF2-40B4-BE49-F238E27FC236}">
                  <a16:creationId xmlns:a16="http://schemas.microsoft.com/office/drawing/2014/main" id="{285C54D0-DCD8-43CD-AE6D-00487565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6" name="Freeform 49">
              <a:extLst>
                <a:ext uri="{FF2B5EF4-FFF2-40B4-BE49-F238E27FC236}">
                  <a16:creationId xmlns:a16="http://schemas.microsoft.com/office/drawing/2014/main" id="{BC525C34-0A4A-4042-8FA3-F64A115AE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7" name="Freeform 50">
              <a:extLst>
                <a:ext uri="{FF2B5EF4-FFF2-40B4-BE49-F238E27FC236}">
                  <a16:creationId xmlns:a16="http://schemas.microsoft.com/office/drawing/2014/main" id="{870751A2-DBE9-4631-86D3-800E77491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8" name="Freeform 51">
              <a:extLst>
                <a:ext uri="{FF2B5EF4-FFF2-40B4-BE49-F238E27FC236}">
                  <a16:creationId xmlns:a16="http://schemas.microsoft.com/office/drawing/2014/main" id="{ED6D7806-3E23-488D-80ED-281D3DA72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9" name="Freeform 52">
              <a:extLst>
                <a:ext uri="{FF2B5EF4-FFF2-40B4-BE49-F238E27FC236}">
                  <a16:creationId xmlns:a16="http://schemas.microsoft.com/office/drawing/2014/main" id="{170E0895-F9C9-44BA-AF81-F7938C7E4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0" name="Freeform 53">
              <a:extLst>
                <a:ext uri="{FF2B5EF4-FFF2-40B4-BE49-F238E27FC236}">
                  <a16:creationId xmlns:a16="http://schemas.microsoft.com/office/drawing/2014/main" id="{75AD3DD3-BD4A-4DD9-9AC1-C60E34174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1" name="Freeform 54">
              <a:extLst>
                <a:ext uri="{FF2B5EF4-FFF2-40B4-BE49-F238E27FC236}">
                  <a16:creationId xmlns:a16="http://schemas.microsoft.com/office/drawing/2014/main" id="{D047B55E-0847-4696-8101-A643C3C7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2" name="Freeform 55">
              <a:extLst>
                <a:ext uri="{FF2B5EF4-FFF2-40B4-BE49-F238E27FC236}">
                  <a16:creationId xmlns:a16="http://schemas.microsoft.com/office/drawing/2014/main" id="{CB3EF1DB-37BD-463B-A542-7AA57DC9F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3" name="Freeform 56">
              <a:extLst>
                <a:ext uri="{FF2B5EF4-FFF2-40B4-BE49-F238E27FC236}">
                  <a16:creationId xmlns:a16="http://schemas.microsoft.com/office/drawing/2014/main" id="{95D0E013-2F18-4248-9D83-3BFF25A05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4" name="Freeform 57">
              <a:extLst>
                <a:ext uri="{FF2B5EF4-FFF2-40B4-BE49-F238E27FC236}">
                  <a16:creationId xmlns:a16="http://schemas.microsoft.com/office/drawing/2014/main" id="{E7D95722-3A1F-4917-8C16-D4D409941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5" name="Freeform 58">
              <a:extLst>
                <a:ext uri="{FF2B5EF4-FFF2-40B4-BE49-F238E27FC236}">
                  <a16:creationId xmlns:a16="http://schemas.microsoft.com/office/drawing/2014/main" id="{A54912BE-A961-4720-992C-09A2D13DE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sp useBgFill="1">
        <p:nvSpPr>
          <p:cNvPr id="246" name="Round Diagonal Corner Rectangle 7">
            <a:extLst>
              <a:ext uri="{FF2B5EF4-FFF2-40B4-BE49-F238E27FC236}">
                <a16:creationId xmlns:a16="http://schemas.microsoft.com/office/drawing/2014/main" id="{FF5E4228-419E-44B9-B090-94A9540E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079" y="0"/>
            <a:ext cx="8132922" cy="6848476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E4A9477-0D91-0D1A-FB73-3457A9A45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460" y="2360614"/>
            <a:ext cx="8034337" cy="21367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/>
              <a:t>do we Use</a:t>
            </a:r>
            <a:br>
              <a:rPr lang="en-US" sz="6000" dirty="0"/>
            </a:br>
            <a:r>
              <a:rPr lang="en-US" sz="6000" dirty="0"/>
              <a:t>Neural Networks?</a:t>
            </a: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33E2C596-6F8C-2105-D898-8460E3BD8074}"/>
              </a:ext>
            </a:extLst>
          </p:cNvPr>
          <p:cNvSpPr txBox="1">
            <a:spLocks/>
          </p:cNvSpPr>
          <p:nvPr/>
        </p:nvSpPr>
        <p:spPr>
          <a:xfrm>
            <a:off x="1911192" y="1683545"/>
            <a:ext cx="2119312" cy="3490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i="1" dirty="0"/>
              <a:t>How</a:t>
            </a:r>
            <a:br>
              <a:rPr lang="en-US" sz="6000" i="1" dirty="0"/>
            </a:br>
            <a:endParaRPr lang="en-US" sz="60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F865E0-AF92-EF9C-39F3-3D3BAAE9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16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114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270B56EA-48DA-BBD9-46E3-698165F625EA}"/>
              </a:ext>
            </a:extLst>
          </p:cNvPr>
          <p:cNvSpPr/>
          <p:nvPr/>
        </p:nvSpPr>
        <p:spPr>
          <a:xfrm>
            <a:off x="1138231" y="1571624"/>
            <a:ext cx="2799676" cy="353093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32301-B4F8-1063-FF23-D6A97EE0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01213"/>
          </a:xfrm>
        </p:spPr>
        <p:txBody>
          <a:bodyPr/>
          <a:lstStyle/>
          <a:p>
            <a:r>
              <a:rPr lang="en-US" cap="none" dirty="0"/>
              <a:t>3 Kinds of ML</a:t>
            </a:r>
            <a:endParaRPr lang="en-SG" cap="non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772EED8-BA31-B68C-F5AC-78A2E911D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0" y="5170023"/>
            <a:ext cx="3196899" cy="685800"/>
          </a:xfrm>
        </p:spPr>
        <p:txBody>
          <a:bodyPr/>
          <a:lstStyle/>
          <a:p>
            <a:r>
              <a:rPr lang="en-US" dirty="0"/>
              <a:t>Supervised</a:t>
            </a:r>
            <a:br>
              <a:rPr lang="en-US" dirty="0"/>
            </a:br>
            <a:r>
              <a:rPr lang="en-US" dirty="0"/>
              <a:t>Learning</a:t>
            </a:r>
            <a:endParaRPr lang="en-SG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7B18F1-27D3-2C11-661E-A360D516AA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32464" y="5166651"/>
            <a:ext cx="3184385" cy="685800"/>
          </a:xfrm>
        </p:spPr>
        <p:txBody>
          <a:bodyPr/>
          <a:lstStyle/>
          <a:p>
            <a:r>
              <a:rPr lang="en-US" dirty="0"/>
              <a:t>Unsupervised Learning</a:t>
            </a:r>
            <a:endParaRPr lang="en-SG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0452548-51E4-90FB-1D87-B439BE3CD0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52442" y="5170023"/>
            <a:ext cx="3194968" cy="685800"/>
          </a:xfrm>
        </p:spPr>
        <p:txBody>
          <a:bodyPr/>
          <a:lstStyle/>
          <a:p>
            <a:r>
              <a:rPr lang="en-US" dirty="0"/>
              <a:t>Reinforcement Learning</a:t>
            </a:r>
            <a:endParaRPr lang="en-SG" dirty="0"/>
          </a:p>
        </p:txBody>
      </p:sp>
      <p:pic>
        <p:nvPicPr>
          <p:cNvPr id="32" name="Picture 31" descr="A cat wearing a flower collar&#10;&#10;Description automatically generated">
            <a:extLst>
              <a:ext uri="{FF2B5EF4-FFF2-40B4-BE49-F238E27FC236}">
                <a16:creationId xmlns:a16="http://schemas.microsoft.com/office/drawing/2014/main" id="{4AAB149C-2846-ED1C-5C23-743FE09F1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729" y="3880108"/>
            <a:ext cx="1080000" cy="1080000"/>
          </a:xfrm>
          <a:prstGeom prst="rect">
            <a:avLst/>
          </a:prstGeom>
        </p:spPr>
      </p:pic>
      <p:pic>
        <p:nvPicPr>
          <p:cNvPr id="34" name="Picture 33" descr="A cat sitting outside looking at the camera&#10;&#10;Description automatically generated">
            <a:extLst>
              <a:ext uri="{FF2B5EF4-FFF2-40B4-BE49-F238E27FC236}">
                <a16:creationId xmlns:a16="http://schemas.microsoft.com/office/drawing/2014/main" id="{219B7BBB-2436-7392-1186-226DB682B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126" y="1721124"/>
            <a:ext cx="1080000" cy="1080000"/>
          </a:xfrm>
          <a:prstGeom prst="rect">
            <a:avLst/>
          </a:prstGeom>
        </p:spPr>
      </p:pic>
      <p:pic>
        <p:nvPicPr>
          <p:cNvPr id="40" name="Picture 39" descr="A small fluffy dog looking at the camera&#10;&#10;Description automatically generated">
            <a:extLst>
              <a:ext uri="{FF2B5EF4-FFF2-40B4-BE49-F238E27FC236}">
                <a16:creationId xmlns:a16="http://schemas.microsoft.com/office/drawing/2014/main" id="{51F90A7C-F217-33CD-D7CE-827887971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142" y="3896100"/>
            <a:ext cx="1082798" cy="1080000"/>
          </a:xfrm>
          <a:prstGeom prst="rect">
            <a:avLst/>
          </a:prstGeom>
        </p:spPr>
      </p:pic>
      <p:pic>
        <p:nvPicPr>
          <p:cNvPr id="42" name="Picture 41" descr="A cat standing on grass&#10;&#10;Description automatically generated">
            <a:extLst>
              <a:ext uri="{FF2B5EF4-FFF2-40B4-BE49-F238E27FC236}">
                <a16:creationId xmlns:a16="http://schemas.microsoft.com/office/drawing/2014/main" id="{416E4B27-BF40-A3D5-82F0-A4AE31D3E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729" y="2800108"/>
            <a:ext cx="1080000" cy="1080000"/>
          </a:xfrm>
          <a:prstGeom prst="rect">
            <a:avLst/>
          </a:prstGeom>
        </p:spPr>
      </p:pic>
      <p:pic>
        <p:nvPicPr>
          <p:cNvPr id="44" name="Picture 43" descr="A dog looking at the camera&#10;&#10;Description automatically generated">
            <a:extLst>
              <a:ext uri="{FF2B5EF4-FFF2-40B4-BE49-F238E27FC236}">
                <a16:creationId xmlns:a16="http://schemas.microsoft.com/office/drawing/2014/main" id="{ACC5117B-D63C-1328-A3D4-7EB93A0F60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102" y="2816100"/>
            <a:ext cx="1079186" cy="1080000"/>
          </a:xfrm>
          <a:prstGeom prst="rect">
            <a:avLst/>
          </a:prstGeom>
        </p:spPr>
      </p:pic>
      <p:pic>
        <p:nvPicPr>
          <p:cNvPr id="48" name="Picture 47" descr="A white dog with its tongue out&#10;&#10;Description automatically generated">
            <a:extLst>
              <a:ext uri="{FF2B5EF4-FFF2-40B4-BE49-F238E27FC236}">
                <a16:creationId xmlns:a16="http://schemas.microsoft.com/office/drawing/2014/main" id="{A4CA643C-50EE-60B6-C015-2F2BEC0613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541" y="1725494"/>
            <a:ext cx="1080000" cy="1080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21A2BA2-9EA5-9D4E-2A5B-F1D62BFAE329}"/>
              </a:ext>
            </a:extLst>
          </p:cNvPr>
          <p:cNvSpPr txBox="1"/>
          <p:nvPr/>
        </p:nvSpPr>
        <p:spPr>
          <a:xfrm>
            <a:off x="1282142" y="2432087"/>
            <a:ext cx="109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9770B4-964B-8E05-F3FD-B3471DA4FB2C}"/>
              </a:ext>
            </a:extLst>
          </p:cNvPr>
          <p:cNvSpPr txBox="1"/>
          <p:nvPr/>
        </p:nvSpPr>
        <p:spPr>
          <a:xfrm>
            <a:off x="2704379" y="2430776"/>
            <a:ext cx="108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85E4CC6-EF97-CF94-D391-02F4C35ED165}"/>
              </a:ext>
            </a:extLst>
          </p:cNvPr>
          <p:cNvSpPr txBox="1"/>
          <p:nvPr/>
        </p:nvSpPr>
        <p:spPr>
          <a:xfrm>
            <a:off x="1278533" y="3526768"/>
            <a:ext cx="109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D6BFAF-77C5-6964-ADE3-EA8F44D44211}"/>
              </a:ext>
            </a:extLst>
          </p:cNvPr>
          <p:cNvSpPr txBox="1"/>
          <p:nvPr/>
        </p:nvSpPr>
        <p:spPr>
          <a:xfrm>
            <a:off x="1273395" y="4617079"/>
            <a:ext cx="109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0E8A63-EB43-B817-4B24-AAEDBA5B8432}"/>
              </a:ext>
            </a:extLst>
          </p:cNvPr>
          <p:cNvSpPr txBox="1"/>
          <p:nvPr/>
        </p:nvSpPr>
        <p:spPr>
          <a:xfrm>
            <a:off x="2704379" y="3505621"/>
            <a:ext cx="108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A14AFD-10CA-1BD2-1B3D-967BF9C7F3F9}"/>
              </a:ext>
            </a:extLst>
          </p:cNvPr>
          <p:cNvSpPr txBox="1"/>
          <p:nvPr/>
        </p:nvSpPr>
        <p:spPr>
          <a:xfrm>
            <a:off x="2704379" y="4606768"/>
            <a:ext cx="108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0A771F9-3701-BC7D-CF2D-F881B52DF0BC}"/>
              </a:ext>
            </a:extLst>
          </p:cNvPr>
          <p:cNvSpPr/>
          <p:nvPr/>
        </p:nvSpPr>
        <p:spPr>
          <a:xfrm>
            <a:off x="4132465" y="1581936"/>
            <a:ext cx="3427934" cy="353093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ADD9089-F47A-149F-1FB1-5B9DD2E63F64}"/>
              </a:ext>
            </a:extLst>
          </p:cNvPr>
          <p:cNvGrpSpPr/>
          <p:nvPr/>
        </p:nvGrpSpPr>
        <p:grpSpPr>
          <a:xfrm>
            <a:off x="4200775" y="1708900"/>
            <a:ext cx="3248173" cy="3251208"/>
            <a:chOff x="4471179" y="1595732"/>
            <a:chExt cx="3248173" cy="3251208"/>
          </a:xfrm>
        </p:grpSpPr>
        <p:pic>
          <p:nvPicPr>
            <p:cNvPr id="36" name="Picture 35" descr="A dog lying on a bed&#10;&#10;Description automatically generated">
              <a:extLst>
                <a:ext uri="{FF2B5EF4-FFF2-40B4-BE49-F238E27FC236}">
                  <a16:creationId xmlns:a16="http://schemas.microsoft.com/office/drawing/2014/main" id="{049C5270-06FA-C1E3-A51A-BBFB706EB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8215" y="1601998"/>
              <a:ext cx="1080000" cy="1080000"/>
            </a:xfrm>
            <a:prstGeom prst="rect">
              <a:avLst/>
            </a:prstGeom>
          </p:spPr>
        </p:pic>
        <p:pic>
          <p:nvPicPr>
            <p:cNvPr id="46" name="Picture 45" descr="A hedgehog on a tile surface">
              <a:extLst>
                <a:ext uri="{FF2B5EF4-FFF2-40B4-BE49-F238E27FC236}">
                  <a16:creationId xmlns:a16="http://schemas.microsoft.com/office/drawing/2014/main" id="{A62734C8-0130-822B-62E6-00FE5B493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6579" y="1601998"/>
              <a:ext cx="1081636" cy="1080000"/>
            </a:xfrm>
            <a:prstGeom prst="rect">
              <a:avLst/>
            </a:prstGeom>
          </p:spPr>
        </p:pic>
        <p:pic>
          <p:nvPicPr>
            <p:cNvPr id="62" name="Picture 61" descr="A cat wearing a flower collar&#10;&#10;Description automatically generated">
              <a:extLst>
                <a:ext uri="{FF2B5EF4-FFF2-40B4-BE49-F238E27FC236}">
                  <a16:creationId xmlns:a16="http://schemas.microsoft.com/office/drawing/2014/main" id="{9CEFB09F-CECD-AF1C-4E8F-1228A2171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7102" y="3758626"/>
              <a:ext cx="1080000" cy="1080000"/>
            </a:xfrm>
            <a:prstGeom prst="rect">
              <a:avLst/>
            </a:prstGeom>
          </p:spPr>
        </p:pic>
        <p:pic>
          <p:nvPicPr>
            <p:cNvPr id="63" name="Picture 62" descr="A cat sitting outside looking at the camera&#10;&#10;Description automatically generated">
              <a:extLst>
                <a:ext uri="{FF2B5EF4-FFF2-40B4-BE49-F238E27FC236}">
                  <a16:creationId xmlns:a16="http://schemas.microsoft.com/office/drawing/2014/main" id="{1EFF0B98-DCFF-3AA3-49EE-B71C0D182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5613" y="2689528"/>
              <a:ext cx="1080000" cy="1080000"/>
            </a:xfrm>
            <a:prstGeom prst="rect">
              <a:avLst/>
            </a:prstGeom>
          </p:spPr>
        </p:pic>
        <p:pic>
          <p:nvPicPr>
            <p:cNvPr id="64" name="Picture 63" descr="A small fluffy dog looking at the camera&#10;&#10;Description automatically generated">
              <a:extLst>
                <a:ext uri="{FF2B5EF4-FFF2-40B4-BE49-F238E27FC236}">
                  <a16:creationId xmlns:a16="http://schemas.microsoft.com/office/drawing/2014/main" id="{936E891E-202C-872A-5DEF-42CABB11F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1179" y="1595732"/>
              <a:ext cx="1082798" cy="1080000"/>
            </a:xfrm>
            <a:prstGeom prst="rect">
              <a:avLst/>
            </a:prstGeom>
          </p:spPr>
        </p:pic>
        <p:pic>
          <p:nvPicPr>
            <p:cNvPr id="65" name="Picture 64" descr="A cat standing on grass&#10;&#10;Description automatically generated">
              <a:extLst>
                <a:ext uri="{FF2B5EF4-FFF2-40B4-BE49-F238E27FC236}">
                  <a16:creationId xmlns:a16="http://schemas.microsoft.com/office/drawing/2014/main" id="{A0CF4981-5364-FB9A-B6F9-F990A7D3F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4243" y="2681998"/>
              <a:ext cx="1080000" cy="1080000"/>
            </a:xfrm>
            <a:prstGeom prst="rect">
              <a:avLst/>
            </a:prstGeom>
          </p:spPr>
        </p:pic>
        <p:pic>
          <p:nvPicPr>
            <p:cNvPr id="66" name="Picture 65" descr="A dog looking at the camera&#10;&#10;Description automatically generated">
              <a:extLst>
                <a:ext uri="{FF2B5EF4-FFF2-40B4-BE49-F238E27FC236}">
                  <a16:creationId xmlns:a16="http://schemas.microsoft.com/office/drawing/2014/main" id="{F9029B28-24C0-4D18-C52C-4BD0FD3C4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1179" y="3766940"/>
              <a:ext cx="1079186" cy="1080000"/>
            </a:xfrm>
            <a:prstGeom prst="rect">
              <a:avLst/>
            </a:prstGeom>
          </p:spPr>
        </p:pic>
        <p:pic>
          <p:nvPicPr>
            <p:cNvPr id="75" name="Picture 74" descr="A hedgehog standing on the ground&#10;&#10;Description automatically generated">
              <a:extLst>
                <a:ext uri="{FF2B5EF4-FFF2-40B4-BE49-F238E27FC236}">
                  <a16:creationId xmlns:a16="http://schemas.microsoft.com/office/drawing/2014/main" id="{CE5E6867-3C70-A8AA-10A0-BFEB6A837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5613" y="3766940"/>
              <a:ext cx="1080000" cy="1080000"/>
            </a:xfrm>
            <a:prstGeom prst="rect">
              <a:avLst/>
            </a:prstGeom>
          </p:spPr>
        </p:pic>
        <p:pic>
          <p:nvPicPr>
            <p:cNvPr id="77" name="Picture 76" descr="A cat sitting on a pillow with lights">
              <a:extLst>
                <a:ext uri="{FF2B5EF4-FFF2-40B4-BE49-F238E27FC236}">
                  <a16:creationId xmlns:a16="http://schemas.microsoft.com/office/drawing/2014/main" id="{DA9EE972-2D17-98A8-3485-1609E537E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9352" y="2678626"/>
              <a:ext cx="1080000" cy="1080000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6E214422-E449-2781-C07F-4D65AEE7E4B6}"/>
              </a:ext>
            </a:extLst>
          </p:cNvPr>
          <p:cNvSpPr txBox="1"/>
          <p:nvPr/>
        </p:nvSpPr>
        <p:spPr>
          <a:xfrm>
            <a:off x="7852441" y="6503523"/>
            <a:ext cx="31843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Image: https://simoninithomas.github.io/deep-rl-course/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4E5D1DD-85F2-FD69-E50D-E56A9C9FEAB4}"/>
              </a:ext>
            </a:extLst>
          </p:cNvPr>
          <p:cNvSpPr/>
          <p:nvPr/>
        </p:nvSpPr>
        <p:spPr>
          <a:xfrm>
            <a:off x="7754641" y="1566325"/>
            <a:ext cx="3427934" cy="3530937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26" name="Picture 2" descr="Unit 2 Thumbnail">
            <a:extLst>
              <a:ext uri="{FF2B5EF4-FFF2-40B4-BE49-F238E27FC236}">
                <a16:creationId xmlns:a16="http://schemas.microsoft.com/office/drawing/2014/main" id="{2B92999A-B020-944E-47BC-C6A860D40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7947504" y="1838200"/>
            <a:ext cx="2994260" cy="29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96FBD8-611F-24CC-A352-01CE3EC8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17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6038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Rectangle 1058">
            <a:extLst>
              <a:ext uri="{FF2B5EF4-FFF2-40B4-BE49-F238E27FC236}">
                <a16:creationId xmlns:a16="http://schemas.microsoft.com/office/drawing/2014/main" id="{CF116EA6-1A4F-ADD1-40E6-44FC475434EE}"/>
              </a:ext>
            </a:extLst>
          </p:cNvPr>
          <p:cNvSpPr/>
          <p:nvPr/>
        </p:nvSpPr>
        <p:spPr>
          <a:xfrm>
            <a:off x="3257550" y="1721124"/>
            <a:ext cx="5538656" cy="4241526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7000">
                <a:schemeClr val="bg2">
                  <a:lumMod val="60000"/>
                  <a:lumOff val="40000"/>
                </a:schemeClr>
              </a:gs>
              <a:gs pos="45000">
                <a:srgbClr val="0070C0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3600000" scaled="0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32301-B4F8-1063-FF23-D6A97EE0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01213"/>
          </a:xfrm>
        </p:spPr>
        <p:txBody>
          <a:bodyPr/>
          <a:lstStyle/>
          <a:p>
            <a:r>
              <a:rPr lang="en-US" dirty="0"/>
              <a:t>Supervised Learning</a:t>
            </a:r>
            <a:endParaRPr lang="en-SG" dirty="0"/>
          </a:p>
        </p:txBody>
      </p:sp>
      <p:pic>
        <p:nvPicPr>
          <p:cNvPr id="32" name="Picture 31" descr="A cat wearing a flower collar&#10;&#10;Description automatically generated">
            <a:extLst>
              <a:ext uri="{FF2B5EF4-FFF2-40B4-BE49-F238E27FC236}">
                <a16:creationId xmlns:a16="http://schemas.microsoft.com/office/drawing/2014/main" id="{4AAB149C-2846-ED1C-5C23-743FE09F1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672" y="3880108"/>
            <a:ext cx="1080000" cy="1080000"/>
          </a:xfrm>
          <a:prstGeom prst="rect">
            <a:avLst/>
          </a:prstGeom>
        </p:spPr>
      </p:pic>
      <p:pic>
        <p:nvPicPr>
          <p:cNvPr id="34" name="Picture 33" descr="A cat sitting outside looking at the camera&#10;&#10;Description automatically generated">
            <a:extLst>
              <a:ext uri="{FF2B5EF4-FFF2-40B4-BE49-F238E27FC236}">
                <a16:creationId xmlns:a16="http://schemas.microsoft.com/office/drawing/2014/main" id="{219B7BBB-2436-7392-1186-226DB682B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069" y="1721124"/>
            <a:ext cx="1080000" cy="1080000"/>
          </a:xfrm>
          <a:prstGeom prst="rect">
            <a:avLst/>
          </a:prstGeom>
        </p:spPr>
      </p:pic>
      <p:pic>
        <p:nvPicPr>
          <p:cNvPr id="40" name="Picture 39" descr="A small fluffy dog looking at the camera&#10;&#10;Description automatically generated">
            <a:extLst>
              <a:ext uri="{FF2B5EF4-FFF2-40B4-BE49-F238E27FC236}">
                <a16:creationId xmlns:a16="http://schemas.microsoft.com/office/drawing/2014/main" id="{51F90A7C-F217-33CD-D7CE-827887971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142" y="3896100"/>
            <a:ext cx="1082798" cy="1080000"/>
          </a:xfrm>
          <a:prstGeom prst="rect">
            <a:avLst/>
          </a:prstGeom>
        </p:spPr>
      </p:pic>
      <p:pic>
        <p:nvPicPr>
          <p:cNvPr id="42" name="Picture 41" descr="A cat standing on grass&#10;&#10;Description automatically generated">
            <a:extLst>
              <a:ext uri="{FF2B5EF4-FFF2-40B4-BE49-F238E27FC236}">
                <a16:creationId xmlns:a16="http://schemas.microsoft.com/office/drawing/2014/main" id="{416E4B27-BF40-A3D5-82F0-A4AE31D3E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672" y="2800108"/>
            <a:ext cx="1080000" cy="1080000"/>
          </a:xfrm>
          <a:prstGeom prst="rect">
            <a:avLst/>
          </a:prstGeom>
        </p:spPr>
      </p:pic>
      <p:pic>
        <p:nvPicPr>
          <p:cNvPr id="44" name="Picture 43" descr="A dog looking at the camera&#10;&#10;Description automatically generated">
            <a:extLst>
              <a:ext uri="{FF2B5EF4-FFF2-40B4-BE49-F238E27FC236}">
                <a16:creationId xmlns:a16="http://schemas.microsoft.com/office/drawing/2014/main" id="{ACC5117B-D63C-1328-A3D4-7EB93A0F60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102" y="2816100"/>
            <a:ext cx="1079186" cy="1080000"/>
          </a:xfrm>
          <a:prstGeom prst="rect">
            <a:avLst/>
          </a:prstGeom>
        </p:spPr>
      </p:pic>
      <p:pic>
        <p:nvPicPr>
          <p:cNvPr id="48" name="Picture 47" descr="A white dog with its tongue out&#10;&#10;Description automatically generated">
            <a:extLst>
              <a:ext uri="{FF2B5EF4-FFF2-40B4-BE49-F238E27FC236}">
                <a16:creationId xmlns:a16="http://schemas.microsoft.com/office/drawing/2014/main" id="{A4CA643C-50EE-60B6-C015-2F2BEC0613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541" y="1725494"/>
            <a:ext cx="1080000" cy="108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69770B4-964B-8E05-F3FD-B3471DA4FB2C}"/>
              </a:ext>
            </a:extLst>
          </p:cNvPr>
          <p:cNvSpPr txBox="1"/>
          <p:nvPr/>
        </p:nvSpPr>
        <p:spPr>
          <a:xfrm>
            <a:off x="9734322" y="2430776"/>
            <a:ext cx="108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85E4CC6-EF97-CF94-D391-02F4C35ED165}"/>
              </a:ext>
            </a:extLst>
          </p:cNvPr>
          <p:cNvSpPr txBox="1"/>
          <p:nvPr/>
        </p:nvSpPr>
        <p:spPr>
          <a:xfrm>
            <a:off x="1273395" y="3530326"/>
            <a:ext cx="109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D6BFAF-77C5-6964-ADE3-EA8F44D44211}"/>
              </a:ext>
            </a:extLst>
          </p:cNvPr>
          <p:cNvSpPr txBox="1"/>
          <p:nvPr/>
        </p:nvSpPr>
        <p:spPr>
          <a:xfrm>
            <a:off x="1273395" y="4617079"/>
            <a:ext cx="109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0E8A63-EB43-B817-4B24-AAEDBA5B8432}"/>
              </a:ext>
            </a:extLst>
          </p:cNvPr>
          <p:cNvSpPr txBox="1"/>
          <p:nvPr/>
        </p:nvSpPr>
        <p:spPr>
          <a:xfrm>
            <a:off x="9734322" y="3505621"/>
            <a:ext cx="108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A14AFD-10CA-1BD2-1B3D-967BF9C7F3F9}"/>
              </a:ext>
            </a:extLst>
          </p:cNvPr>
          <p:cNvSpPr txBox="1"/>
          <p:nvPr/>
        </p:nvSpPr>
        <p:spPr>
          <a:xfrm>
            <a:off x="9734322" y="4606768"/>
            <a:ext cx="108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9028B2-1CE0-FB44-5E78-59059D72E4F9}"/>
              </a:ext>
            </a:extLst>
          </p:cNvPr>
          <p:cNvSpPr txBox="1"/>
          <p:nvPr/>
        </p:nvSpPr>
        <p:spPr>
          <a:xfrm>
            <a:off x="1293102" y="2443573"/>
            <a:ext cx="1090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Dog</a:t>
            </a:r>
            <a:endParaRPr lang="en-S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B689B1E-EEE4-BEC2-6E3F-5F0609D1D77F}"/>
              </a:ext>
            </a:extLst>
          </p:cNvPr>
          <p:cNvCxnSpPr/>
          <p:nvPr/>
        </p:nvCxnSpPr>
        <p:spPr>
          <a:xfrm rot="20942791" flipV="1">
            <a:off x="3044834" y="2889083"/>
            <a:ext cx="5989438" cy="210271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2" name="Oval 101">
            <a:extLst>
              <a:ext uri="{FF2B5EF4-FFF2-40B4-BE49-F238E27FC236}">
                <a16:creationId xmlns:a16="http://schemas.microsoft.com/office/drawing/2014/main" id="{4B15CFD7-4AD1-AF28-0280-2A23C1F6C118}"/>
              </a:ext>
            </a:extLst>
          </p:cNvPr>
          <p:cNvSpPr/>
          <p:nvPr/>
        </p:nvSpPr>
        <p:spPr>
          <a:xfrm rot="20942791">
            <a:off x="3522933" y="3673199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2FE815A-C64A-8EB3-D647-4BF382BE3CD3}"/>
              </a:ext>
            </a:extLst>
          </p:cNvPr>
          <p:cNvSpPr/>
          <p:nvPr/>
        </p:nvSpPr>
        <p:spPr>
          <a:xfrm rot="20942791">
            <a:off x="3835851" y="3864607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1C2B8F93-7D21-B871-156C-CBEDA989C43D}"/>
              </a:ext>
            </a:extLst>
          </p:cNvPr>
          <p:cNvSpPr/>
          <p:nvPr/>
        </p:nvSpPr>
        <p:spPr>
          <a:xfrm rot="20942791">
            <a:off x="3978996" y="349600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EE12D7B-3BB0-55BC-7BA6-0317749A6692}"/>
              </a:ext>
            </a:extLst>
          </p:cNvPr>
          <p:cNvSpPr/>
          <p:nvPr/>
        </p:nvSpPr>
        <p:spPr>
          <a:xfrm rot="20942791">
            <a:off x="3965978" y="373484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6F627AE-5023-3073-0E19-ED072ED8985E}"/>
              </a:ext>
            </a:extLst>
          </p:cNvPr>
          <p:cNvSpPr/>
          <p:nvPr/>
        </p:nvSpPr>
        <p:spPr>
          <a:xfrm rot="20942791">
            <a:off x="4121887" y="3433337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70A0275-8997-ABE8-B311-8F2286339E8D}"/>
              </a:ext>
            </a:extLst>
          </p:cNvPr>
          <p:cNvSpPr/>
          <p:nvPr/>
        </p:nvSpPr>
        <p:spPr>
          <a:xfrm rot="20942791">
            <a:off x="4216659" y="364255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CCA7FA4A-CF4F-F302-BB90-5498415D3873}"/>
              </a:ext>
            </a:extLst>
          </p:cNvPr>
          <p:cNvSpPr/>
          <p:nvPr/>
        </p:nvSpPr>
        <p:spPr>
          <a:xfrm rot="20942791">
            <a:off x="4242757" y="340994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4A46A18B-3F55-C36E-58C7-2DB3E7E42935}"/>
              </a:ext>
            </a:extLst>
          </p:cNvPr>
          <p:cNvSpPr/>
          <p:nvPr/>
        </p:nvSpPr>
        <p:spPr>
          <a:xfrm rot="20942791">
            <a:off x="4375434" y="347319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DAE96DEE-D27F-2CEB-9CAB-2E737112FF35}"/>
              </a:ext>
            </a:extLst>
          </p:cNvPr>
          <p:cNvSpPr/>
          <p:nvPr/>
        </p:nvSpPr>
        <p:spPr>
          <a:xfrm rot="20942791">
            <a:off x="4481016" y="317426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71516AD-A316-B30F-B1E0-B3EC0C0934C2}"/>
              </a:ext>
            </a:extLst>
          </p:cNvPr>
          <p:cNvSpPr/>
          <p:nvPr/>
        </p:nvSpPr>
        <p:spPr>
          <a:xfrm rot="20942791">
            <a:off x="4580015" y="3379683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B4C1783-139A-CA84-CE2A-CE4164F15C17}"/>
              </a:ext>
            </a:extLst>
          </p:cNvPr>
          <p:cNvSpPr/>
          <p:nvPr/>
        </p:nvSpPr>
        <p:spPr>
          <a:xfrm rot="20942791">
            <a:off x="4747777" y="3029990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D12312B6-CB91-5EB0-598E-A8C2595FE5D8}"/>
              </a:ext>
            </a:extLst>
          </p:cNvPr>
          <p:cNvSpPr/>
          <p:nvPr/>
        </p:nvSpPr>
        <p:spPr>
          <a:xfrm rot="20942791">
            <a:off x="4743879" y="327794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0EB1CD6-0FBC-8182-59CD-5B2F97813273}"/>
              </a:ext>
            </a:extLst>
          </p:cNvPr>
          <p:cNvSpPr/>
          <p:nvPr/>
        </p:nvSpPr>
        <p:spPr>
          <a:xfrm rot="20942791">
            <a:off x="4921057" y="2856249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0E2D011-42A6-712D-7ADA-7938E63493C0}"/>
              </a:ext>
            </a:extLst>
          </p:cNvPr>
          <p:cNvSpPr/>
          <p:nvPr/>
        </p:nvSpPr>
        <p:spPr>
          <a:xfrm rot="20942791">
            <a:off x="5109600" y="3085331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69458772-23E6-B305-83BE-2EADB7C1CA8B}"/>
              </a:ext>
            </a:extLst>
          </p:cNvPr>
          <p:cNvSpPr/>
          <p:nvPr/>
        </p:nvSpPr>
        <p:spPr>
          <a:xfrm rot="20942791">
            <a:off x="5180927" y="280595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DC725402-F0B3-BABC-2725-EA58141FEE3F}"/>
              </a:ext>
            </a:extLst>
          </p:cNvPr>
          <p:cNvSpPr/>
          <p:nvPr/>
        </p:nvSpPr>
        <p:spPr>
          <a:xfrm rot="20942791">
            <a:off x="5481312" y="289217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AF3412C-637A-9003-1099-902062455BAA}"/>
              </a:ext>
            </a:extLst>
          </p:cNvPr>
          <p:cNvSpPr/>
          <p:nvPr/>
        </p:nvSpPr>
        <p:spPr>
          <a:xfrm rot="20942791">
            <a:off x="5402205" y="3102397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D9F15CD-9F15-A839-69FD-FBEBCCF15F7F}"/>
              </a:ext>
            </a:extLst>
          </p:cNvPr>
          <p:cNvSpPr/>
          <p:nvPr/>
        </p:nvSpPr>
        <p:spPr>
          <a:xfrm rot="20942791">
            <a:off x="5459863" y="2509810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A8F8342-2698-3E41-C045-6B1196269626}"/>
              </a:ext>
            </a:extLst>
          </p:cNvPr>
          <p:cNvSpPr/>
          <p:nvPr/>
        </p:nvSpPr>
        <p:spPr>
          <a:xfrm rot="20942791">
            <a:off x="5742742" y="2747447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F754C295-2B1D-E1C0-EF44-A928510C27B2}"/>
              </a:ext>
            </a:extLst>
          </p:cNvPr>
          <p:cNvSpPr/>
          <p:nvPr/>
        </p:nvSpPr>
        <p:spPr>
          <a:xfrm rot="20942791">
            <a:off x="5825205" y="2351823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FE7F0EDB-C4EF-30D8-6722-9C4D55C55EC8}"/>
              </a:ext>
            </a:extLst>
          </p:cNvPr>
          <p:cNvSpPr/>
          <p:nvPr/>
        </p:nvSpPr>
        <p:spPr>
          <a:xfrm rot="20942791">
            <a:off x="8314258" y="4276790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2A49621-D943-D308-B96B-D6774C346865}"/>
              </a:ext>
            </a:extLst>
          </p:cNvPr>
          <p:cNvSpPr/>
          <p:nvPr/>
        </p:nvSpPr>
        <p:spPr>
          <a:xfrm rot="20942791">
            <a:off x="5618711" y="2362312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1975259-7531-B576-F4BE-81BE684C34F4}"/>
              </a:ext>
            </a:extLst>
          </p:cNvPr>
          <p:cNvSpPr/>
          <p:nvPr/>
        </p:nvSpPr>
        <p:spPr>
          <a:xfrm rot="20942791">
            <a:off x="5974805" y="2127163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8EFFC018-4E73-2901-4563-CAA8006286E2}"/>
              </a:ext>
            </a:extLst>
          </p:cNvPr>
          <p:cNvSpPr/>
          <p:nvPr/>
        </p:nvSpPr>
        <p:spPr>
          <a:xfrm rot="20942791">
            <a:off x="6821335" y="5698652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088BFBF8-CA9F-FB77-3C9D-49A15C73E657}"/>
              </a:ext>
            </a:extLst>
          </p:cNvPr>
          <p:cNvSpPr/>
          <p:nvPr/>
        </p:nvSpPr>
        <p:spPr>
          <a:xfrm rot="20942791">
            <a:off x="6815023" y="5359933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48EA1C48-16A8-7AB8-A67C-B1C1D1F67AC2}"/>
              </a:ext>
            </a:extLst>
          </p:cNvPr>
          <p:cNvSpPr/>
          <p:nvPr/>
        </p:nvSpPr>
        <p:spPr>
          <a:xfrm rot="20942791">
            <a:off x="8428233" y="4130018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C6B9417D-5911-AB23-6648-7E4169D31E27}"/>
              </a:ext>
            </a:extLst>
          </p:cNvPr>
          <p:cNvSpPr/>
          <p:nvPr/>
        </p:nvSpPr>
        <p:spPr>
          <a:xfrm rot="20942791">
            <a:off x="7095379" y="5235650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6B486D0D-E150-F1C5-B508-8B23C5BE6A98}"/>
              </a:ext>
            </a:extLst>
          </p:cNvPr>
          <p:cNvSpPr/>
          <p:nvPr/>
        </p:nvSpPr>
        <p:spPr>
          <a:xfrm rot="20942791">
            <a:off x="7143796" y="567125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69791A0D-5C1F-CDB2-DBFD-29CA8836051C}"/>
              </a:ext>
            </a:extLst>
          </p:cNvPr>
          <p:cNvSpPr/>
          <p:nvPr/>
        </p:nvSpPr>
        <p:spPr>
          <a:xfrm rot="20942791">
            <a:off x="7321473" y="5137105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6C44CA22-C76A-6045-7C72-F78B635BDCA2}"/>
              </a:ext>
            </a:extLst>
          </p:cNvPr>
          <p:cNvSpPr/>
          <p:nvPr/>
        </p:nvSpPr>
        <p:spPr>
          <a:xfrm rot="20942791">
            <a:off x="7194845" y="5443479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F35326BD-972C-AF12-9125-48E4324627C6}"/>
              </a:ext>
            </a:extLst>
          </p:cNvPr>
          <p:cNvSpPr/>
          <p:nvPr/>
        </p:nvSpPr>
        <p:spPr>
          <a:xfrm rot="20942791">
            <a:off x="7450423" y="4953598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F99028E-0DD0-5AEC-570B-0EE2EFCB0E1C}"/>
              </a:ext>
            </a:extLst>
          </p:cNvPr>
          <p:cNvSpPr/>
          <p:nvPr/>
        </p:nvSpPr>
        <p:spPr>
          <a:xfrm rot="20942791">
            <a:off x="7576623" y="5299567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78A3554-8F4F-BC65-3B79-D2715A88BCFB}"/>
              </a:ext>
            </a:extLst>
          </p:cNvPr>
          <p:cNvSpPr/>
          <p:nvPr/>
        </p:nvSpPr>
        <p:spPr>
          <a:xfrm rot="20942791">
            <a:off x="7712307" y="490291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C7CA6269-8969-53D4-46C7-2EAB0CE3794C}"/>
              </a:ext>
            </a:extLst>
          </p:cNvPr>
          <p:cNvSpPr/>
          <p:nvPr/>
        </p:nvSpPr>
        <p:spPr>
          <a:xfrm rot="20942791">
            <a:off x="7814792" y="509641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4E0A16AE-2EDC-FE74-DFCD-410C26A06478}"/>
              </a:ext>
            </a:extLst>
          </p:cNvPr>
          <p:cNvSpPr/>
          <p:nvPr/>
        </p:nvSpPr>
        <p:spPr>
          <a:xfrm rot="20942791">
            <a:off x="7506452" y="5549205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DF8930E3-67C8-D13B-1E5D-605A87475786}"/>
              </a:ext>
            </a:extLst>
          </p:cNvPr>
          <p:cNvSpPr/>
          <p:nvPr/>
        </p:nvSpPr>
        <p:spPr>
          <a:xfrm rot="20942791">
            <a:off x="7793113" y="4678295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66B64A6B-6485-13DB-8D78-5B4F15819217}"/>
              </a:ext>
            </a:extLst>
          </p:cNvPr>
          <p:cNvSpPr/>
          <p:nvPr/>
        </p:nvSpPr>
        <p:spPr>
          <a:xfrm rot="20942791">
            <a:off x="7932063" y="441857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6" name="Oval 1035">
            <a:extLst>
              <a:ext uri="{FF2B5EF4-FFF2-40B4-BE49-F238E27FC236}">
                <a16:creationId xmlns:a16="http://schemas.microsoft.com/office/drawing/2014/main" id="{E0D50C02-5361-EB03-FE1D-F443C9B749DD}"/>
              </a:ext>
            </a:extLst>
          </p:cNvPr>
          <p:cNvSpPr/>
          <p:nvPr/>
        </p:nvSpPr>
        <p:spPr>
          <a:xfrm rot="20942791">
            <a:off x="8045625" y="472840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7" name="Oval 1036">
            <a:extLst>
              <a:ext uri="{FF2B5EF4-FFF2-40B4-BE49-F238E27FC236}">
                <a16:creationId xmlns:a16="http://schemas.microsoft.com/office/drawing/2014/main" id="{A0AEAAD7-BE5B-6404-F229-96C154B643E7}"/>
              </a:ext>
            </a:extLst>
          </p:cNvPr>
          <p:cNvSpPr/>
          <p:nvPr/>
        </p:nvSpPr>
        <p:spPr>
          <a:xfrm rot="20942791">
            <a:off x="7974560" y="4981082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8" name="Oval 1037">
            <a:extLst>
              <a:ext uri="{FF2B5EF4-FFF2-40B4-BE49-F238E27FC236}">
                <a16:creationId xmlns:a16="http://schemas.microsoft.com/office/drawing/2014/main" id="{E63B2D94-0E32-DB43-0530-FC56ACE5398F}"/>
              </a:ext>
            </a:extLst>
          </p:cNvPr>
          <p:cNvSpPr/>
          <p:nvPr/>
        </p:nvSpPr>
        <p:spPr>
          <a:xfrm rot="20942791">
            <a:off x="8255732" y="4768115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57A90777-CB4E-B2AC-1719-1CBDEA21781B}"/>
              </a:ext>
            </a:extLst>
          </p:cNvPr>
          <p:cNvSpPr/>
          <p:nvPr/>
        </p:nvSpPr>
        <p:spPr>
          <a:xfrm rot="20942791">
            <a:off x="8352403" y="4599007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0" name="Oval 1039">
            <a:extLst>
              <a:ext uri="{FF2B5EF4-FFF2-40B4-BE49-F238E27FC236}">
                <a16:creationId xmlns:a16="http://schemas.microsoft.com/office/drawing/2014/main" id="{251C80A2-0B98-1165-4ECE-31BD50436D6B}"/>
              </a:ext>
            </a:extLst>
          </p:cNvPr>
          <p:cNvSpPr/>
          <p:nvPr/>
        </p:nvSpPr>
        <p:spPr>
          <a:xfrm rot="20942791">
            <a:off x="8650223" y="4576380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26D15142-565E-3993-AE88-3C462ABD1B44}"/>
              </a:ext>
            </a:extLst>
          </p:cNvPr>
          <p:cNvSpPr/>
          <p:nvPr/>
        </p:nvSpPr>
        <p:spPr>
          <a:xfrm rot="20942791">
            <a:off x="8066077" y="4239020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CE5228F7-D02D-84F1-2388-C3EF9EFDDF9A}"/>
              </a:ext>
            </a:extLst>
          </p:cNvPr>
          <p:cNvSpPr/>
          <p:nvPr/>
        </p:nvSpPr>
        <p:spPr>
          <a:xfrm rot="20942791">
            <a:off x="8493537" y="484406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56789B38-350D-8B45-9539-52E42D4D9A4B}"/>
              </a:ext>
            </a:extLst>
          </p:cNvPr>
          <p:cNvSpPr/>
          <p:nvPr/>
        </p:nvSpPr>
        <p:spPr>
          <a:xfrm rot="20942791">
            <a:off x="5611216" y="1884050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6" name="Oval 1045">
            <a:extLst>
              <a:ext uri="{FF2B5EF4-FFF2-40B4-BE49-F238E27FC236}">
                <a16:creationId xmlns:a16="http://schemas.microsoft.com/office/drawing/2014/main" id="{04D69704-BBEC-37F2-037F-CDE04338D804}"/>
              </a:ext>
            </a:extLst>
          </p:cNvPr>
          <p:cNvSpPr/>
          <p:nvPr/>
        </p:nvSpPr>
        <p:spPr>
          <a:xfrm rot="20942791">
            <a:off x="4579528" y="2784493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7" name="Oval 1046">
            <a:extLst>
              <a:ext uri="{FF2B5EF4-FFF2-40B4-BE49-F238E27FC236}">
                <a16:creationId xmlns:a16="http://schemas.microsoft.com/office/drawing/2014/main" id="{F2E753A1-F0B5-ABF3-A38D-E538C58270DD}"/>
              </a:ext>
            </a:extLst>
          </p:cNvPr>
          <p:cNvSpPr/>
          <p:nvPr/>
        </p:nvSpPr>
        <p:spPr>
          <a:xfrm rot="20942791">
            <a:off x="4009707" y="2755459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8" name="Oval 1047">
            <a:extLst>
              <a:ext uri="{FF2B5EF4-FFF2-40B4-BE49-F238E27FC236}">
                <a16:creationId xmlns:a16="http://schemas.microsoft.com/office/drawing/2014/main" id="{1D0A4F7A-EE53-2FDA-1F1E-A7DE83C55A31}"/>
              </a:ext>
            </a:extLst>
          </p:cNvPr>
          <p:cNvSpPr/>
          <p:nvPr/>
        </p:nvSpPr>
        <p:spPr>
          <a:xfrm rot="20942791">
            <a:off x="4881667" y="2324362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81C5BFEE-B4C8-B413-7EAB-CFAB3C8F7821}"/>
              </a:ext>
            </a:extLst>
          </p:cNvPr>
          <p:cNvSpPr/>
          <p:nvPr/>
        </p:nvSpPr>
        <p:spPr>
          <a:xfrm rot="20942791">
            <a:off x="4724072" y="3684399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CA7881FE-6F6B-C34B-30CB-B2E4A37717D2}"/>
              </a:ext>
            </a:extLst>
          </p:cNvPr>
          <p:cNvSpPr/>
          <p:nvPr/>
        </p:nvSpPr>
        <p:spPr>
          <a:xfrm rot="20942791">
            <a:off x="5252580" y="3509855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C7905EA1-102C-B389-40B4-82326BC9F84B}"/>
              </a:ext>
            </a:extLst>
          </p:cNvPr>
          <p:cNvSpPr/>
          <p:nvPr/>
        </p:nvSpPr>
        <p:spPr>
          <a:xfrm rot="20942791">
            <a:off x="8338793" y="534358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135866E0-077C-3BB0-AAC6-399EB62EDD6B}"/>
              </a:ext>
            </a:extLst>
          </p:cNvPr>
          <p:cNvSpPr/>
          <p:nvPr/>
        </p:nvSpPr>
        <p:spPr>
          <a:xfrm rot="20942791">
            <a:off x="8519525" y="4239021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065" name="Straight Connector 1064">
            <a:extLst>
              <a:ext uri="{FF2B5EF4-FFF2-40B4-BE49-F238E27FC236}">
                <a16:creationId xmlns:a16="http://schemas.microsoft.com/office/drawing/2014/main" id="{98B7BEBE-512E-C6C5-4C54-C304E1368C01}"/>
              </a:ext>
            </a:extLst>
          </p:cNvPr>
          <p:cNvCxnSpPr>
            <a:cxnSpLocks/>
          </p:cNvCxnSpPr>
          <p:nvPr/>
        </p:nvCxnSpPr>
        <p:spPr>
          <a:xfrm flipH="1" flipV="1">
            <a:off x="2464563" y="2291501"/>
            <a:ext cx="1442087" cy="45550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Straight Connector 1067">
            <a:extLst>
              <a:ext uri="{FF2B5EF4-FFF2-40B4-BE49-F238E27FC236}">
                <a16:creationId xmlns:a16="http://schemas.microsoft.com/office/drawing/2014/main" id="{CEFC9BE3-3560-1626-5510-02D643648446}"/>
              </a:ext>
            </a:extLst>
          </p:cNvPr>
          <p:cNvCxnSpPr>
            <a:cxnSpLocks/>
          </p:cNvCxnSpPr>
          <p:nvPr/>
        </p:nvCxnSpPr>
        <p:spPr>
          <a:xfrm flipH="1" flipV="1">
            <a:off x="2471818" y="3365081"/>
            <a:ext cx="1446293" cy="164007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D61CC1EA-69E4-E1C3-3035-50626570F7C1}"/>
              </a:ext>
            </a:extLst>
          </p:cNvPr>
          <p:cNvCxnSpPr>
            <a:cxnSpLocks/>
          </p:cNvCxnSpPr>
          <p:nvPr/>
        </p:nvCxnSpPr>
        <p:spPr>
          <a:xfrm flipH="1">
            <a:off x="2504374" y="3924042"/>
            <a:ext cx="1325475" cy="566324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E847AAD7-C8E7-B051-F375-5C8207FB83B2}"/>
              </a:ext>
            </a:extLst>
          </p:cNvPr>
          <p:cNvCxnSpPr>
            <a:cxnSpLocks/>
          </p:cNvCxnSpPr>
          <p:nvPr/>
        </p:nvCxnSpPr>
        <p:spPr>
          <a:xfrm flipV="1">
            <a:off x="8501121" y="2319462"/>
            <a:ext cx="1106167" cy="1737415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Straight Connector 1075">
            <a:extLst>
              <a:ext uri="{FF2B5EF4-FFF2-40B4-BE49-F238E27FC236}">
                <a16:creationId xmlns:a16="http://schemas.microsoft.com/office/drawing/2014/main" id="{41E97D36-80C8-870D-5119-5436078974A6}"/>
              </a:ext>
            </a:extLst>
          </p:cNvPr>
          <p:cNvCxnSpPr>
            <a:cxnSpLocks/>
          </p:cNvCxnSpPr>
          <p:nvPr/>
        </p:nvCxnSpPr>
        <p:spPr>
          <a:xfrm flipV="1">
            <a:off x="8438145" y="3357065"/>
            <a:ext cx="1199964" cy="1214415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Straight Connector 1077">
            <a:extLst>
              <a:ext uri="{FF2B5EF4-FFF2-40B4-BE49-F238E27FC236}">
                <a16:creationId xmlns:a16="http://schemas.microsoft.com/office/drawing/2014/main" id="{E4F33753-C2EB-149C-E95A-FFAE85886928}"/>
              </a:ext>
            </a:extLst>
          </p:cNvPr>
          <p:cNvCxnSpPr>
            <a:cxnSpLocks/>
          </p:cNvCxnSpPr>
          <p:nvPr/>
        </p:nvCxnSpPr>
        <p:spPr>
          <a:xfrm flipV="1">
            <a:off x="8420461" y="4403301"/>
            <a:ext cx="1217648" cy="93064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7E001-A137-6321-CB36-3C3A17BD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18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068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edgehog on a tile surface">
            <a:extLst>
              <a:ext uri="{FF2B5EF4-FFF2-40B4-BE49-F238E27FC236}">
                <a16:creationId xmlns:a16="http://schemas.microsoft.com/office/drawing/2014/main" id="{FCD8BACF-2524-8D7D-90C8-2B436AEF9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201" y="3909673"/>
            <a:ext cx="1081636" cy="1080000"/>
          </a:xfrm>
          <a:prstGeom prst="rect">
            <a:avLst/>
          </a:prstGeom>
        </p:spPr>
      </p:pic>
      <p:pic>
        <p:nvPicPr>
          <p:cNvPr id="12" name="Picture 11" descr="A hedgehog standing on the ground&#10;&#10;Description automatically generated">
            <a:extLst>
              <a:ext uri="{FF2B5EF4-FFF2-40B4-BE49-F238E27FC236}">
                <a16:creationId xmlns:a16="http://schemas.microsoft.com/office/drawing/2014/main" id="{FC1D125A-1DBD-0C29-4A8F-CFC06B243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3069" y="1721607"/>
            <a:ext cx="1080000" cy="1080000"/>
          </a:xfrm>
          <a:prstGeom prst="rect">
            <a:avLst/>
          </a:prstGeom>
        </p:spPr>
      </p:pic>
      <p:pic>
        <p:nvPicPr>
          <p:cNvPr id="13" name="Picture 12" descr="A cat sitting on a pillow with lights">
            <a:extLst>
              <a:ext uri="{FF2B5EF4-FFF2-40B4-BE49-F238E27FC236}">
                <a16:creationId xmlns:a16="http://schemas.microsoft.com/office/drawing/2014/main" id="{59FB1C96-72B2-DB57-3FC3-7B49EA179F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828" y="3879092"/>
            <a:ext cx="1080000" cy="1080000"/>
          </a:xfrm>
          <a:prstGeom prst="rect">
            <a:avLst/>
          </a:prstGeom>
        </p:spPr>
      </p:pic>
      <p:sp>
        <p:nvSpPr>
          <p:cNvPr id="1059" name="Rectangle 1058">
            <a:extLst>
              <a:ext uri="{FF2B5EF4-FFF2-40B4-BE49-F238E27FC236}">
                <a16:creationId xmlns:a16="http://schemas.microsoft.com/office/drawing/2014/main" id="{CF116EA6-1A4F-ADD1-40E6-44FC475434EE}"/>
              </a:ext>
            </a:extLst>
          </p:cNvPr>
          <p:cNvSpPr/>
          <p:nvPr/>
        </p:nvSpPr>
        <p:spPr>
          <a:xfrm>
            <a:off x="3257550" y="1721124"/>
            <a:ext cx="5538656" cy="4241526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32301-B4F8-1063-FF23-D6A97EE0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01213"/>
          </a:xfrm>
        </p:spPr>
        <p:txBody>
          <a:bodyPr/>
          <a:lstStyle/>
          <a:p>
            <a:r>
              <a:rPr lang="en-US" dirty="0"/>
              <a:t>Unsupervised Learning</a:t>
            </a:r>
            <a:endParaRPr lang="en-SG" dirty="0"/>
          </a:p>
        </p:txBody>
      </p:sp>
      <p:pic>
        <p:nvPicPr>
          <p:cNvPr id="42" name="Picture 41" descr="A cat standing on grass&#10;&#10;Description automatically generated">
            <a:extLst>
              <a:ext uri="{FF2B5EF4-FFF2-40B4-BE49-F238E27FC236}">
                <a16:creationId xmlns:a16="http://schemas.microsoft.com/office/drawing/2014/main" id="{416E4B27-BF40-A3D5-82F0-A4AE31D3E4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672" y="2800108"/>
            <a:ext cx="1080000" cy="1080000"/>
          </a:xfrm>
          <a:prstGeom prst="rect">
            <a:avLst/>
          </a:prstGeom>
        </p:spPr>
      </p:pic>
      <p:pic>
        <p:nvPicPr>
          <p:cNvPr id="44" name="Picture 43" descr="A dog looking at the camera&#10;&#10;Description automatically generated">
            <a:extLst>
              <a:ext uri="{FF2B5EF4-FFF2-40B4-BE49-F238E27FC236}">
                <a16:creationId xmlns:a16="http://schemas.microsoft.com/office/drawing/2014/main" id="{ACC5117B-D63C-1328-A3D4-7EB93A0F60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102" y="2816100"/>
            <a:ext cx="1079186" cy="1080000"/>
          </a:xfrm>
          <a:prstGeom prst="rect">
            <a:avLst/>
          </a:prstGeom>
        </p:spPr>
      </p:pic>
      <p:pic>
        <p:nvPicPr>
          <p:cNvPr id="48" name="Picture 47" descr="A white dog with its tongue out&#10;&#10;Description automatically generated">
            <a:extLst>
              <a:ext uri="{FF2B5EF4-FFF2-40B4-BE49-F238E27FC236}">
                <a16:creationId xmlns:a16="http://schemas.microsoft.com/office/drawing/2014/main" id="{A4CA643C-50EE-60B6-C015-2F2BEC0613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541" y="1725494"/>
            <a:ext cx="1080000" cy="1080000"/>
          </a:xfrm>
          <a:prstGeom prst="rect">
            <a:avLst/>
          </a:prstGeom>
        </p:spPr>
      </p:pic>
      <p:sp>
        <p:nvSpPr>
          <p:cNvPr id="102" name="Oval 101">
            <a:extLst>
              <a:ext uri="{FF2B5EF4-FFF2-40B4-BE49-F238E27FC236}">
                <a16:creationId xmlns:a16="http://schemas.microsoft.com/office/drawing/2014/main" id="{4B15CFD7-4AD1-AF28-0280-2A23C1F6C118}"/>
              </a:ext>
            </a:extLst>
          </p:cNvPr>
          <p:cNvSpPr/>
          <p:nvPr/>
        </p:nvSpPr>
        <p:spPr>
          <a:xfrm rot="20942791">
            <a:off x="3522933" y="3673199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2FE815A-C64A-8EB3-D647-4BF382BE3CD3}"/>
              </a:ext>
            </a:extLst>
          </p:cNvPr>
          <p:cNvSpPr/>
          <p:nvPr/>
        </p:nvSpPr>
        <p:spPr>
          <a:xfrm rot="20942791">
            <a:off x="3835851" y="3864607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1C2B8F93-7D21-B871-156C-CBEDA989C43D}"/>
              </a:ext>
            </a:extLst>
          </p:cNvPr>
          <p:cNvSpPr/>
          <p:nvPr/>
        </p:nvSpPr>
        <p:spPr>
          <a:xfrm rot="20942791">
            <a:off x="3978996" y="349600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5EE12D7B-3BB0-55BC-7BA6-0317749A6692}"/>
              </a:ext>
            </a:extLst>
          </p:cNvPr>
          <p:cNvSpPr/>
          <p:nvPr/>
        </p:nvSpPr>
        <p:spPr>
          <a:xfrm rot="20942791">
            <a:off x="3965978" y="373484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6F627AE-5023-3073-0E19-ED072ED8985E}"/>
              </a:ext>
            </a:extLst>
          </p:cNvPr>
          <p:cNvSpPr/>
          <p:nvPr/>
        </p:nvSpPr>
        <p:spPr>
          <a:xfrm rot="20942791">
            <a:off x="4121887" y="3433337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70A0275-8997-ABE8-B311-8F2286339E8D}"/>
              </a:ext>
            </a:extLst>
          </p:cNvPr>
          <p:cNvSpPr/>
          <p:nvPr/>
        </p:nvSpPr>
        <p:spPr>
          <a:xfrm rot="20942791">
            <a:off x="4216659" y="364255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CCA7FA4A-CF4F-F302-BB90-5498415D3873}"/>
              </a:ext>
            </a:extLst>
          </p:cNvPr>
          <p:cNvSpPr/>
          <p:nvPr/>
        </p:nvSpPr>
        <p:spPr>
          <a:xfrm rot="20942791">
            <a:off x="4242757" y="340994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4A46A18B-3F55-C36E-58C7-2DB3E7E42935}"/>
              </a:ext>
            </a:extLst>
          </p:cNvPr>
          <p:cNvSpPr/>
          <p:nvPr/>
        </p:nvSpPr>
        <p:spPr>
          <a:xfrm rot="20942791">
            <a:off x="4375434" y="347319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DAE96DEE-D27F-2CEB-9CAB-2E737112FF35}"/>
              </a:ext>
            </a:extLst>
          </p:cNvPr>
          <p:cNvSpPr/>
          <p:nvPr/>
        </p:nvSpPr>
        <p:spPr>
          <a:xfrm rot="20942791">
            <a:off x="4481016" y="317426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71516AD-A316-B30F-B1E0-B3EC0C0934C2}"/>
              </a:ext>
            </a:extLst>
          </p:cNvPr>
          <p:cNvSpPr/>
          <p:nvPr/>
        </p:nvSpPr>
        <p:spPr>
          <a:xfrm rot="20942791">
            <a:off x="4580015" y="3379683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B4C1783-139A-CA84-CE2A-CE4164F15C17}"/>
              </a:ext>
            </a:extLst>
          </p:cNvPr>
          <p:cNvSpPr/>
          <p:nvPr/>
        </p:nvSpPr>
        <p:spPr>
          <a:xfrm rot="20942791">
            <a:off x="5823314" y="3201965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D12312B6-CB91-5EB0-598E-A8C2595FE5D8}"/>
              </a:ext>
            </a:extLst>
          </p:cNvPr>
          <p:cNvSpPr/>
          <p:nvPr/>
        </p:nvSpPr>
        <p:spPr>
          <a:xfrm rot="20942791">
            <a:off x="5819416" y="3449921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50EB1CD6-0FBC-8182-59CD-5B2F97813273}"/>
              </a:ext>
            </a:extLst>
          </p:cNvPr>
          <p:cNvSpPr/>
          <p:nvPr/>
        </p:nvSpPr>
        <p:spPr>
          <a:xfrm rot="20942791">
            <a:off x="5996594" y="3028224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0E2D011-42A6-712D-7ADA-7938E63493C0}"/>
              </a:ext>
            </a:extLst>
          </p:cNvPr>
          <p:cNvSpPr/>
          <p:nvPr/>
        </p:nvSpPr>
        <p:spPr>
          <a:xfrm rot="20942791">
            <a:off x="6185137" y="3257306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69458772-23E6-B305-83BE-2EADB7C1CA8B}"/>
              </a:ext>
            </a:extLst>
          </p:cNvPr>
          <p:cNvSpPr/>
          <p:nvPr/>
        </p:nvSpPr>
        <p:spPr>
          <a:xfrm rot="20942791">
            <a:off x="6256464" y="2977929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DC725402-F0B3-BABC-2725-EA58141FEE3F}"/>
              </a:ext>
            </a:extLst>
          </p:cNvPr>
          <p:cNvSpPr/>
          <p:nvPr/>
        </p:nvSpPr>
        <p:spPr>
          <a:xfrm rot="20942791">
            <a:off x="6556849" y="3064149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AF3412C-637A-9003-1099-902062455BAA}"/>
              </a:ext>
            </a:extLst>
          </p:cNvPr>
          <p:cNvSpPr/>
          <p:nvPr/>
        </p:nvSpPr>
        <p:spPr>
          <a:xfrm rot="20942791">
            <a:off x="6477742" y="3274372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9D9F15CD-9F15-A839-69FD-FBEBCCF15F7F}"/>
              </a:ext>
            </a:extLst>
          </p:cNvPr>
          <p:cNvSpPr/>
          <p:nvPr/>
        </p:nvSpPr>
        <p:spPr>
          <a:xfrm rot="20942791">
            <a:off x="6535400" y="2681785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A8F8342-2698-3E41-C045-6B1196269626}"/>
              </a:ext>
            </a:extLst>
          </p:cNvPr>
          <p:cNvSpPr/>
          <p:nvPr/>
        </p:nvSpPr>
        <p:spPr>
          <a:xfrm rot="20942791">
            <a:off x="6818279" y="2919422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F754C295-2B1D-E1C0-EF44-A928510C27B2}"/>
              </a:ext>
            </a:extLst>
          </p:cNvPr>
          <p:cNvSpPr/>
          <p:nvPr/>
        </p:nvSpPr>
        <p:spPr>
          <a:xfrm rot="20942791">
            <a:off x="6900742" y="2523798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2A49621-D943-D308-B96B-D6774C346865}"/>
              </a:ext>
            </a:extLst>
          </p:cNvPr>
          <p:cNvSpPr/>
          <p:nvPr/>
        </p:nvSpPr>
        <p:spPr>
          <a:xfrm rot="20942791">
            <a:off x="6694248" y="2534287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1975259-7531-B576-F4BE-81BE684C34F4}"/>
              </a:ext>
            </a:extLst>
          </p:cNvPr>
          <p:cNvSpPr/>
          <p:nvPr/>
        </p:nvSpPr>
        <p:spPr>
          <a:xfrm rot="20942791">
            <a:off x="7050342" y="2299138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56789B38-350D-8B45-9539-52E42D4D9A4B}"/>
              </a:ext>
            </a:extLst>
          </p:cNvPr>
          <p:cNvSpPr/>
          <p:nvPr/>
        </p:nvSpPr>
        <p:spPr>
          <a:xfrm rot="20942791">
            <a:off x="6686753" y="2056025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6" name="Oval 1045">
            <a:extLst>
              <a:ext uri="{FF2B5EF4-FFF2-40B4-BE49-F238E27FC236}">
                <a16:creationId xmlns:a16="http://schemas.microsoft.com/office/drawing/2014/main" id="{04D69704-BBEC-37F2-037F-CDE04338D804}"/>
              </a:ext>
            </a:extLst>
          </p:cNvPr>
          <p:cNvSpPr/>
          <p:nvPr/>
        </p:nvSpPr>
        <p:spPr>
          <a:xfrm rot="20942791">
            <a:off x="4579528" y="2784493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7" name="Oval 1046">
            <a:extLst>
              <a:ext uri="{FF2B5EF4-FFF2-40B4-BE49-F238E27FC236}">
                <a16:creationId xmlns:a16="http://schemas.microsoft.com/office/drawing/2014/main" id="{F2E753A1-F0B5-ABF3-A38D-E538C58270DD}"/>
              </a:ext>
            </a:extLst>
          </p:cNvPr>
          <p:cNvSpPr/>
          <p:nvPr/>
        </p:nvSpPr>
        <p:spPr>
          <a:xfrm rot="20942791">
            <a:off x="4009707" y="2755459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8" name="Oval 1047">
            <a:extLst>
              <a:ext uri="{FF2B5EF4-FFF2-40B4-BE49-F238E27FC236}">
                <a16:creationId xmlns:a16="http://schemas.microsoft.com/office/drawing/2014/main" id="{1D0A4F7A-EE53-2FDA-1F1E-A7DE83C55A31}"/>
              </a:ext>
            </a:extLst>
          </p:cNvPr>
          <p:cNvSpPr/>
          <p:nvPr/>
        </p:nvSpPr>
        <p:spPr>
          <a:xfrm rot="20942791">
            <a:off x="5957204" y="2496337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81C5BFEE-B4C8-B413-7EAB-CFAB3C8F7821}"/>
              </a:ext>
            </a:extLst>
          </p:cNvPr>
          <p:cNvSpPr/>
          <p:nvPr/>
        </p:nvSpPr>
        <p:spPr>
          <a:xfrm rot="20942791">
            <a:off x="4724072" y="3684399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CA7881FE-6F6B-C34B-30CB-B2E4A37717D2}"/>
              </a:ext>
            </a:extLst>
          </p:cNvPr>
          <p:cNvSpPr/>
          <p:nvPr/>
        </p:nvSpPr>
        <p:spPr>
          <a:xfrm rot="20942791">
            <a:off x="6328117" y="3681830"/>
            <a:ext cx="58164" cy="68748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80E439-0009-D420-1D60-2DC6A7DC5BE1}"/>
              </a:ext>
            </a:extLst>
          </p:cNvPr>
          <p:cNvGrpSpPr/>
          <p:nvPr/>
        </p:nvGrpSpPr>
        <p:grpSpPr>
          <a:xfrm rot="2060227">
            <a:off x="6364355" y="4167240"/>
            <a:ext cx="1893364" cy="1637382"/>
            <a:chOff x="6815023" y="4130018"/>
            <a:chExt cx="1893364" cy="1637382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E7F0EDB-C4EF-30D8-6722-9C4D55C55EC8}"/>
                </a:ext>
              </a:extLst>
            </p:cNvPr>
            <p:cNvSpPr/>
            <p:nvPr/>
          </p:nvSpPr>
          <p:spPr>
            <a:xfrm>
              <a:off x="8314258" y="4276790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8EFFC018-4E73-2901-4563-CAA8006286E2}"/>
                </a:ext>
              </a:extLst>
            </p:cNvPr>
            <p:cNvSpPr/>
            <p:nvPr/>
          </p:nvSpPr>
          <p:spPr>
            <a:xfrm>
              <a:off x="6821335" y="5698652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088BFBF8-CA9F-FB77-3C9D-49A15C73E657}"/>
                </a:ext>
              </a:extLst>
            </p:cNvPr>
            <p:cNvSpPr/>
            <p:nvPr/>
          </p:nvSpPr>
          <p:spPr>
            <a:xfrm>
              <a:off x="6815023" y="5359933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48EA1C48-16A8-7AB8-A67C-B1C1D1F67AC2}"/>
                </a:ext>
              </a:extLst>
            </p:cNvPr>
            <p:cNvSpPr/>
            <p:nvPr/>
          </p:nvSpPr>
          <p:spPr>
            <a:xfrm>
              <a:off x="8428233" y="4130018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C6B9417D-5911-AB23-6648-7E4169D31E27}"/>
                </a:ext>
              </a:extLst>
            </p:cNvPr>
            <p:cNvSpPr/>
            <p:nvPr/>
          </p:nvSpPr>
          <p:spPr>
            <a:xfrm>
              <a:off x="7095379" y="5235650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6B486D0D-E150-F1C5-B508-8B23C5BE6A98}"/>
                </a:ext>
              </a:extLst>
            </p:cNvPr>
            <p:cNvSpPr/>
            <p:nvPr/>
          </p:nvSpPr>
          <p:spPr>
            <a:xfrm>
              <a:off x="7143796" y="5671256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69791A0D-5C1F-CDB2-DBFD-29CA8836051C}"/>
                </a:ext>
              </a:extLst>
            </p:cNvPr>
            <p:cNvSpPr/>
            <p:nvPr/>
          </p:nvSpPr>
          <p:spPr>
            <a:xfrm>
              <a:off x="7321473" y="5137105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6C44CA22-C76A-6045-7C72-F78B635BDCA2}"/>
                </a:ext>
              </a:extLst>
            </p:cNvPr>
            <p:cNvSpPr/>
            <p:nvPr/>
          </p:nvSpPr>
          <p:spPr>
            <a:xfrm>
              <a:off x="7194845" y="5443479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F35326BD-972C-AF12-9125-48E4324627C6}"/>
                </a:ext>
              </a:extLst>
            </p:cNvPr>
            <p:cNvSpPr/>
            <p:nvPr/>
          </p:nvSpPr>
          <p:spPr>
            <a:xfrm>
              <a:off x="7450423" y="4953598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EF99028E-0DD0-5AEC-570B-0EE2EFCB0E1C}"/>
                </a:ext>
              </a:extLst>
            </p:cNvPr>
            <p:cNvSpPr/>
            <p:nvPr/>
          </p:nvSpPr>
          <p:spPr>
            <a:xfrm>
              <a:off x="7576623" y="5299567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578A3554-8F4F-BC65-3B79-D2715A88BCFB}"/>
                </a:ext>
              </a:extLst>
            </p:cNvPr>
            <p:cNvSpPr/>
            <p:nvPr/>
          </p:nvSpPr>
          <p:spPr>
            <a:xfrm>
              <a:off x="7712307" y="4902914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C7CA6269-8969-53D4-46C7-2EAB0CE3794C}"/>
                </a:ext>
              </a:extLst>
            </p:cNvPr>
            <p:cNvSpPr/>
            <p:nvPr/>
          </p:nvSpPr>
          <p:spPr>
            <a:xfrm>
              <a:off x="7814792" y="5096416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4E0A16AE-2EDC-FE74-DFCD-410C26A06478}"/>
                </a:ext>
              </a:extLst>
            </p:cNvPr>
            <p:cNvSpPr/>
            <p:nvPr/>
          </p:nvSpPr>
          <p:spPr>
            <a:xfrm>
              <a:off x="7506452" y="5549205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DF8930E3-67C8-D13B-1E5D-605A87475786}"/>
                </a:ext>
              </a:extLst>
            </p:cNvPr>
            <p:cNvSpPr/>
            <p:nvPr/>
          </p:nvSpPr>
          <p:spPr>
            <a:xfrm>
              <a:off x="7793113" y="4678295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66B64A6B-6485-13DB-8D78-5B4F15819217}"/>
                </a:ext>
              </a:extLst>
            </p:cNvPr>
            <p:cNvSpPr/>
            <p:nvPr/>
          </p:nvSpPr>
          <p:spPr>
            <a:xfrm>
              <a:off x="7932063" y="4418576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E0D50C02-5361-EB03-FE1D-F443C9B749DD}"/>
                </a:ext>
              </a:extLst>
            </p:cNvPr>
            <p:cNvSpPr/>
            <p:nvPr/>
          </p:nvSpPr>
          <p:spPr>
            <a:xfrm>
              <a:off x="8045625" y="4728404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A0AEAAD7-BE5B-6404-F229-96C154B643E7}"/>
                </a:ext>
              </a:extLst>
            </p:cNvPr>
            <p:cNvSpPr/>
            <p:nvPr/>
          </p:nvSpPr>
          <p:spPr>
            <a:xfrm>
              <a:off x="7974560" y="4981082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E63B2D94-0E32-DB43-0530-FC56ACE5398F}"/>
                </a:ext>
              </a:extLst>
            </p:cNvPr>
            <p:cNvSpPr/>
            <p:nvPr/>
          </p:nvSpPr>
          <p:spPr>
            <a:xfrm>
              <a:off x="8255732" y="4768115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57A90777-CB4E-B2AC-1719-1CBDEA21781B}"/>
                </a:ext>
              </a:extLst>
            </p:cNvPr>
            <p:cNvSpPr/>
            <p:nvPr/>
          </p:nvSpPr>
          <p:spPr>
            <a:xfrm>
              <a:off x="8352403" y="4599007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251C80A2-0B98-1165-4ECE-31BD50436D6B}"/>
                </a:ext>
              </a:extLst>
            </p:cNvPr>
            <p:cNvSpPr/>
            <p:nvPr/>
          </p:nvSpPr>
          <p:spPr>
            <a:xfrm>
              <a:off x="8650223" y="4576380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26D15142-565E-3993-AE88-3C462ABD1B44}"/>
                </a:ext>
              </a:extLst>
            </p:cNvPr>
            <p:cNvSpPr/>
            <p:nvPr/>
          </p:nvSpPr>
          <p:spPr>
            <a:xfrm>
              <a:off x="8066077" y="4239020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CE5228F7-D02D-84F1-2388-C3EF9EFDDF9A}"/>
                </a:ext>
              </a:extLst>
            </p:cNvPr>
            <p:cNvSpPr/>
            <p:nvPr/>
          </p:nvSpPr>
          <p:spPr>
            <a:xfrm>
              <a:off x="8493537" y="4844066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C7905EA1-102C-B389-40B4-82326BC9F84B}"/>
                </a:ext>
              </a:extLst>
            </p:cNvPr>
            <p:cNvSpPr/>
            <p:nvPr/>
          </p:nvSpPr>
          <p:spPr>
            <a:xfrm>
              <a:off x="8338793" y="5343584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135866E0-077C-3BB0-AAC6-399EB62EDD6B}"/>
                </a:ext>
              </a:extLst>
            </p:cNvPr>
            <p:cNvSpPr/>
            <p:nvPr/>
          </p:nvSpPr>
          <p:spPr>
            <a:xfrm>
              <a:off x="8519525" y="4239021"/>
              <a:ext cx="58164" cy="68748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cxnSp>
        <p:nvCxnSpPr>
          <p:cNvPr id="1065" name="Straight Connector 1064">
            <a:extLst>
              <a:ext uri="{FF2B5EF4-FFF2-40B4-BE49-F238E27FC236}">
                <a16:creationId xmlns:a16="http://schemas.microsoft.com/office/drawing/2014/main" id="{98B7BEBE-512E-C6C5-4C54-C304E1368C01}"/>
              </a:ext>
            </a:extLst>
          </p:cNvPr>
          <p:cNvCxnSpPr>
            <a:cxnSpLocks/>
          </p:cNvCxnSpPr>
          <p:nvPr/>
        </p:nvCxnSpPr>
        <p:spPr>
          <a:xfrm flipH="1" flipV="1">
            <a:off x="2464563" y="2291501"/>
            <a:ext cx="1442087" cy="45550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Straight Connector 1067">
            <a:extLst>
              <a:ext uri="{FF2B5EF4-FFF2-40B4-BE49-F238E27FC236}">
                <a16:creationId xmlns:a16="http://schemas.microsoft.com/office/drawing/2014/main" id="{CEFC9BE3-3560-1626-5510-02D643648446}"/>
              </a:ext>
            </a:extLst>
          </p:cNvPr>
          <p:cNvCxnSpPr>
            <a:cxnSpLocks/>
          </p:cNvCxnSpPr>
          <p:nvPr/>
        </p:nvCxnSpPr>
        <p:spPr>
          <a:xfrm flipH="1" flipV="1">
            <a:off x="2471818" y="3365081"/>
            <a:ext cx="1446293" cy="164007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D61CC1EA-69E4-E1C3-3035-50626570F7C1}"/>
              </a:ext>
            </a:extLst>
          </p:cNvPr>
          <p:cNvCxnSpPr>
            <a:cxnSpLocks/>
          </p:cNvCxnSpPr>
          <p:nvPr/>
        </p:nvCxnSpPr>
        <p:spPr>
          <a:xfrm flipH="1">
            <a:off x="2504374" y="3729944"/>
            <a:ext cx="3744929" cy="760422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E847AAD7-C8E7-B051-F375-5C8207FB83B2}"/>
              </a:ext>
            </a:extLst>
          </p:cNvPr>
          <p:cNvCxnSpPr>
            <a:cxnSpLocks/>
          </p:cNvCxnSpPr>
          <p:nvPr/>
        </p:nvCxnSpPr>
        <p:spPr>
          <a:xfrm flipV="1">
            <a:off x="7178498" y="2319462"/>
            <a:ext cx="2428790" cy="1405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Straight Connector 1075">
            <a:extLst>
              <a:ext uri="{FF2B5EF4-FFF2-40B4-BE49-F238E27FC236}">
                <a16:creationId xmlns:a16="http://schemas.microsoft.com/office/drawing/2014/main" id="{41E97D36-80C8-870D-5119-5436078974A6}"/>
              </a:ext>
            </a:extLst>
          </p:cNvPr>
          <p:cNvCxnSpPr>
            <a:cxnSpLocks/>
          </p:cNvCxnSpPr>
          <p:nvPr/>
        </p:nvCxnSpPr>
        <p:spPr>
          <a:xfrm flipV="1">
            <a:off x="8438145" y="3357065"/>
            <a:ext cx="1199964" cy="1214415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Straight Connector 1077">
            <a:extLst>
              <a:ext uri="{FF2B5EF4-FFF2-40B4-BE49-F238E27FC236}">
                <a16:creationId xmlns:a16="http://schemas.microsoft.com/office/drawing/2014/main" id="{E4F33753-C2EB-149C-E95A-FFAE85886928}"/>
              </a:ext>
            </a:extLst>
          </p:cNvPr>
          <p:cNvCxnSpPr>
            <a:cxnSpLocks/>
          </p:cNvCxnSpPr>
          <p:nvPr/>
        </p:nvCxnSpPr>
        <p:spPr>
          <a:xfrm flipV="1">
            <a:off x="8341726" y="4403301"/>
            <a:ext cx="1296383" cy="801745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25C708-3D92-9A53-4F1E-DA09980A3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19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660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5" name="Group 15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6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39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1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2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3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4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5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6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8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49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0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1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2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3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4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5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6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8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59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0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1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2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3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4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5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6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7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8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69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0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1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2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3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4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5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6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7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8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79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0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1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2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3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4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5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6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7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8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89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90" name="Rectangle 71">
            <a:extLst>
              <a:ext uri="{FF2B5EF4-FFF2-40B4-BE49-F238E27FC236}">
                <a16:creationId xmlns:a16="http://schemas.microsoft.com/office/drawing/2014/main" id="{4D6A640B-6684-4338-9199-6EE758735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1" name="Group 73">
            <a:extLst>
              <a:ext uri="{FF2B5EF4-FFF2-40B4-BE49-F238E27FC236}">
                <a16:creationId xmlns:a16="http://schemas.microsoft.com/office/drawing/2014/main" id="{5BAB052D-92E4-4715-895B-E42323075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2305051" cy="6858001"/>
            <a:chOff x="0" y="0"/>
            <a:chExt cx="2305051" cy="6858001"/>
          </a:xfrm>
          <a:solidFill>
            <a:schemeClr val="bg2">
              <a:lumMod val="60000"/>
              <a:lumOff val="40000"/>
              <a:alpha val="60000"/>
            </a:schemeClr>
          </a:solidFill>
          <a:effectLst/>
        </p:grpSpPr>
        <p:sp>
          <p:nvSpPr>
            <p:cNvPr id="192" name="Rectangle 5">
              <a:extLst>
                <a:ext uri="{FF2B5EF4-FFF2-40B4-BE49-F238E27FC236}">
                  <a16:creationId xmlns:a16="http://schemas.microsoft.com/office/drawing/2014/main" id="{F9792D54-14D4-44D6-A491-DEA72C26C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3" name="Freeform 6">
              <a:extLst>
                <a:ext uri="{FF2B5EF4-FFF2-40B4-BE49-F238E27FC236}">
                  <a16:creationId xmlns:a16="http://schemas.microsoft.com/office/drawing/2014/main" id="{D3CB19E7-637B-4FA1-B5E7-E35CF50AD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4" name="Freeform 7">
              <a:extLst>
                <a:ext uri="{FF2B5EF4-FFF2-40B4-BE49-F238E27FC236}">
                  <a16:creationId xmlns:a16="http://schemas.microsoft.com/office/drawing/2014/main" id="{B8CED72B-CBE7-450E-BE7C-247E88439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5" name="Rectangle 8">
              <a:extLst>
                <a:ext uri="{FF2B5EF4-FFF2-40B4-BE49-F238E27FC236}">
                  <a16:creationId xmlns:a16="http://schemas.microsoft.com/office/drawing/2014/main" id="{3BBD7465-3665-40AE-98E8-F8503EE20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6" name="Freeform 9">
              <a:extLst>
                <a:ext uri="{FF2B5EF4-FFF2-40B4-BE49-F238E27FC236}">
                  <a16:creationId xmlns:a16="http://schemas.microsoft.com/office/drawing/2014/main" id="{86CB6F49-3080-4A29-860D-F8F1AC4AC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7" name="Freeform 10">
              <a:extLst>
                <a:ext uri="{FF2B5EF4-FFF2-40B4-BE49-F238E27FC236}">
                  <a16:creationId xmlns:a16="http://schemas.microsoft.com/office/drawing/2014/main" id="{EA3A8EBB-EC1C-42C6-B409-E065ACD0E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8" name="Freeform 11">
              <a:extLst>
                <a:ext uri="{FF2B5EF4-FFF2-40B4-BE49-F238E27FC236}">
                  <a16:creationId xmlns:a16="http://schemas.microsoft.com/office/drawing/2014/main" id="{0F0AAA08-BD9A-4F88-A60C-F2ECB84CE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199" name="Freeform 12">
              <a:extLst>
                <a:ext uri="{FF2B5EF4-FFF2-40B4-BE49-F238E27FC236}">
                  <a16:creationId xmlns:a16="http://schemas.microsoft.com/office/drawing/2014/main" id="{44ACFC6E-01EE-4A01-8C39-0C4BC6B4E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0" name="Freeform 13">
              <a:extLst>
                <a:ext uri="{FF2B5EF4-FFF2-40B4-BE49-F238E27FC236}">
                  <a16:creationId xmlns:a16="http://schemas.microsoft.com/office/drawing/2014/main" id="{DDE8B861-702A-45C6-A7C5-D20764B55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1" name="Freeform 14">
              <a:extLst>
                <a:ext uri="{FF2B5EF4-FFF2-40B4-BE49-F238E27FC236}">
                  <a16:creationId xmlns:a16="http://schemas.microsoft.com/office/drawing/2014/main" id="{28DFAFFC-4BAC-4606-8F45-47284ED2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2" name="Freeform 15">
              <a:extLst>
                <a:ext uri="{FF2B5EF4-FFF2-40B4-BE49-F238E27FC236}">
                  <a16:creationId xmlns:a16="http://schemas.microsoft.com/office/drawing/2014/main" id="{B141C913-8CB4-4E5B-B684-BD4036777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3" name="Freeform 16">
              <a:extLst>
                <a:ext uri="{FF2B5EF4-FFF2-40B4-BE49-F238E27FC236}">
                  <a16:creationId xmlns:a16="http://schemas.microsoft.com/office/drawing/2014/main" id="{81E80ADE-DC6D-491B-BAC4-A90D44FD4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4" name="Freeform 17">
              <a:extLst>
                <a:ext uri="{FF2B5EF4-FFF2-40B4-BE49-F238E27FC236}">
                  <a16:creationId xmlns:a16="http://schemas.microsoft.com/office/drawing/2014/main" id="{4A425A61-47B5-41CA-A1D6-21C358B89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5" name="Freeform 18">
              <a:extLst>
                <a:ext uri="{FF2B5EF4-FFF2-40B4-BE49-F238E27FC236}">
                  <a16:creationId xmlns:a16="http://schemas.microsoft.com/office/drawing/2014/main" id="{B44D4532-40A1-4CEB-8A1C-711180D58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6" name="Freeform 19">
              <a:extLst>
                <a:ext uri="{FF2B5EF4-FFF2-40B4-BE49-F238E27FC236}">
                  <a16:creationId xmlns:a16="http://schemas.microsoft.com/office/drawing/2014/main" id="{31056221-3B7D-4E0B-A366-3E03523EF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7" name="Freeform 20">
              <a:extLst>
                <a:ext uri="{FF2B5EF4-FFF2-40B4-BE49-F238E27FC236}">
                  <a16:creationId xmlns:a16="http://schemas.microsoft.com/office/drawing/2014/main" id="{0F4CE988-2CA1-4875-8419-BC9914E7A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8" name="Freeform 21">
              <a:extLst>
                <a:ext uri="{FF2B5EF4-FFF2-40B4-BE49-F238E27FC236}">
                  <a16:creationId xmlns:a16="http://schemas.microsoft.com/office/drawing/2014/main" id="{D5E11DED-8522-4839-A2C5-9D64FBB03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09" name="Freeform 22">
              <a:extLst>
                <a:ext uri="{FF2B5EF4-FFF2-40B4-BE49-F238E27FC236}">
                  <a16:creationId xmlns:a16="http://schemas.microsoft.com/office/drawing/2014/main" id="{3A1EE55C-F160-4A56-ABFE-5EE18FE21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0" name="Freeform 23">
              <a:extLst>
                <a:ext uri="{FF2B5EF4-FFF2-40B4-BE49-F238E27FC236}">
                  <a16:creationId xmlns:a16="http://schemas.microsoft.com/office/drawing/2014/main" id="{519A9CFB-FBD5-4742-9228-976E852BC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1" name="Freeform 24">
              <a:extLst>
                <a:ext uri="{FF2B5EF4-FFF2-40B4-BE49-F238E27FC236}">
                  <a16:creationId xmlns:a16="http://schemas.microsoft.com/office/drawing/2014/main" id="{E808A3F5-6663-49E0-B6BB-AFBBCD50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2" name="Freeform 25">
              <a:extLst>
                <a:ext uri="{FF2B5EF4-FFF2-40B4-BE49-F238E27FC236}">
                  <a16:creationId xmlns:a16="http://schemas.microsoft.com/office/drawing/2014/main" id="{33A492F1-3A43-47FE-8E3E-4BF2B7864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3" name="Freeform 26">
              <a:extLst>
                <a:ext uri="{FF2B5EF4-FFF2-40B4-BE49-F238E27FC236}">
                  <a16:creationId xmlns:a16="http://schemas.microsoft.com/office/drawing/2014/main" id="{2ED7DF23-0B1F-4E17-8EC2-1B74D318F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4" name="Freeform 27">
              <a:extLst>
                <a:ext uri="{FF2B5EF4-FFF2-40B4-BE49-F238E27FC236}">
                  <a16:creationId xmlns:a16="http://schemas.microsoft.com/office/drawing/2014/main" id="{FE1204BD-7481-4989-957D-B61AEA964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5" name="Freeform 28">
              <a:extLst>
                <a:ext uri="{FF2B5EF4-FFF2-40B4-BE49-F238E27FC236}">
                  <a16:creationId xmlns:a16="http://schemas.microsoft.com/office/drawing/2014/main" id="{DD3C5673-1874-477D-AE35-B37A91974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6" name="Freeform 29">
              <a:extLst>
                <a:ext uri="{FF2B5EF4-FFF2-40B4-BE49-F238E27FC236}">
                  <a16:creationId xmlns:a16="http://schemas.microsoft.com/office/drawing/2014/main" id="{DA963A0C-386F-4A9E-89E8-67081094B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7" name="Freeform 30">
              <a:extLst>
                <a:ext uri="{FF2B5EF4-FFF2-40B4-BE49-F238E27FC236}">
                  <a16:creationId xmlns:a16="http://schemas.microsoft.com/office/drawing/2014/main" id="{D527BB52-D4EE-4CAA-A8A0-53A27DC7F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8" name="Freeform 31">
              <a:extLst>
                <a:ext uri="{FF2B5EF4-FFF2-40B4-BE49-F238E27FC236}">
                  <a16:creationId xmlns:a16="http://schemas.microsoft.com/office/drawing/2014/main" id="{2A037511-5E0A-4293-81AB-28C5DC96B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19" name="Freeform 32">
              <a:extLst>
                <a:ext uri="{FF2B5EF4-FFF2-40B4-BE49-F238E27FC236}">
                  <a16:creationId xmlns:a16="http://schemas.microsoft.com/office/drawing/2014/main" id="{42A7FE1C-EF14-483B-B5FC-FDC150282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0" name="Rectangle 33">
              <a:extLst>
                <a:ext uri="{FF2B5EF4-FFF2-40B4-BE49-F238E27FC236}">
                  <a16:creationId xmlns:a16="http://schemas.microsoft.com/office/drawing/2014/main" id="{45A82D49-825B-47BC-8622-A1D54C5C2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1" name="Freeform 34">
              <a:extLst>
                <a:ext uri="{FF2B5EF4-FFF2-40B4-BE49-F238E27FC236}">
                  <a16:creationId xmlns:a16="http://schemas.microsoft.com/office/drawing/2014/main" id="{039D74A5-B4AF-4800-B941-E5F8CD44E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2" name="Freeform 35">
              <a:extLst>
                <a:ext uri="{FF2B5EF4-FFF2-40B4-BE49-F238E27FC236}">
                  <a16:creationId xmlns:a16="http://schemas.microsoft.com/office/drawing/2014/main" id="{70B5D059-1472-474F-BDE6-881B5D1CD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3" name="Freeform 36">
              <a:extLst>
                <a:ext uri="{FF2B5EF4-FFF2-40B4-BE49-F238E27FC236}">
                  <a16:creationId xmlns:a16="http://schemas.microsoft.com/office/drawing/2014/main" id="{736D79CC-81E0-4C87-ABAC-58197AD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4" name="Freeform 37">
              <a:extLst>
                <a:ext uri="{FF2B5EF4-FFF2-40B4-BE49-F238E27FC236}">
                  <a16:creationId xmlns:a16="http://schemas.microsoft.com/office/drawing/2014/main" id="{7E72BA97-1228-4006-B095-8D9FB45F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5" name="Freeform 38">
              <a:extLst>
                <a:ext uri="{FF2B5EF4-FFF2-40B4-BE49-F238E27FC236}">
                  <a16:creationId xmlns:a16="http://schemas.microsoft.com/office/drawing/2014/main" id="{36FA3A99-37FB-4B03-A810-425BC9B37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6" name="Freeform 39">
              <a:extLst>
                <a:ext uri="{FF2B5EF4-FFF2-40B4-BE49-F238E27FC236}">
                  <a16:creationId xmlns:a16="http://schemas.microsoft.com/office/drawing/2014/main" id="{2E45B959-2AD5-4FE4-BF6A-4F011011C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7" name="Freeform 40">
              <a:extLst>
                <a:ext uri="{FF2B5EF4-FFF2-40B4-BE49-F238E27FC236}">
                  <a16:creationId xmlns:a16="http://schemas.microsoft.com/office/drawing/2014/main" id="{CEE29A17-924F-4EED-A18C-E6A0137E5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8" name="Freeform 41">
              <a:extLst>
                <a:ext uri="{FF2B5EF4-FFF2-40B4-BE49-F238E27FC236}">
                  <a16:creationId xmlns:a16="http://schemas.microsoft.com/office/drawing/2014/main" id="{EFB8BDF1-3A59-4EE5-BFAB-4F4B301E3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29" name="Freeform 42">
              <a:extLst>
                <a:ext uri="{FF2B5EF4-FFF2-40B4-BE49-F238E27FC236}">
                  <a16:creationId xmlns:a16="http://schemas.microsoft.com/office/drawing/2014/main" id="{8F94E417-93B4-4071-A6D1-AE66CA682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0" name="Freeform 43">
              <a:extLst>
                <a:ext uri="{FF2B5EF4-FFF2-40B4-BE49-F238E27FC236}">
                  <a16:creationId xmlns:a16="http://schemas.microsoft.com/office/drawing/2014/main" id="{A18F44A8-385D-4EB4-A013-7EB252A2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1" name="Freeform 44">
              <a:extLst>
                <a:ext uri="{FF2B5EF4-FFF2-40B4-BE49-F238E27FC236}">
                  <a16:creationId xmlns:a16="http://schemas.microsoft.com/office/drawing/2014/main" id="{B25FB320-9784-4EA9-B1AE-3BF9106E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2" name="Rectangle 45">
              <a:extLst>
                <a:ext uri="{FF2B5EF4-FFF2-40B4-BE49-F238E27FC236}">
                  <a16:creationId xmlns:a16="http://schemas.microsoft.com/office/drawing/2014/main" id="{C9EB05E6-5BE4-4EE1-9F0C-E8B57B362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3" name="Freeform 46">
              <a:extLst>
                <a:ext uri="{FF2B5EF4-FFF2-40B4-BE49-F238E27FC236}">
                  <a16:creationId xmlns:a16="http://schemas.microsoft.com/office/drawing/2014/main" id="{C66CAA98-15DB-4EF7-B2CA-54F523A3C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4" name="Freeform 47">
              <a:extLst>
                <a:ext uri="{FF2B5EF4-FFF2-40B4-BE49-F238E27FC236}">
                  <a16:creationId xmlns:a16="http://schemas.microsoft.com/office/drawing/2014/main" id="{7A30C330-EB27-4D08-82D2-7311A8505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5" name="Freeform 48">
              <a:extLst>
                <a:ext uri="{FF2B5EF4-FFF2-40B4-BE49-F238E27FC236}">
                  <a16:creationId xmlns:a16="http://schemas.microsoft.com/office/drawing/2014/main" id="{285C54D0-DCD8-43CD-AE6D-00487565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6" name="Freeform 49">
              <a:extLst>
                <a:ext uri="{FF2B5EF4-FFF2-40B4-BE49-F238E27FC236}">
                  <a16:creationId xmlns:a16="http://schemas.microsoft.com/office/drawing/2014/main" id="{BC525C34-0A4A-4042-8FA3-F64A115AE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7" name="Freeform 50">
              <a:extLst>
                <a:ext uri="{FF2B5EF4-FFF2-40B4-BE49-F238E27FC236}">
                  <a16:creationId xmlns:a16="http://schemas.microsoft.com/office/drawing/2014/main" id="{870751A2-DBE9-4631-86D3-800E77491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8" name="Freeform 51">
              <a:extLst>
                <a:ext uri="{FF2B5EF4-FFF2-40B4-BE49-F238E27FC236}">
                  <a16:creationId xmlns:a16="http://schemas.microsoft.com/office/drawing/2014/main" id="{ED6D7806-3E23-488D-80ED-281D3DA72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39" name="Freeform 52">
              <a:extLst>
                <a:ext uri="{FF2B5EF4-FFF2-40B4-BE49-F238E27FC236}">
                  <a16:creationId xmlns:a16="http://schemas.microsoft.com/office/drawing/2014/main" id="{170E0895-F9C9-44BA-AF81-F7938C7E4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0" name="Freeform 53">
              <a:extLst>
                <a:ext uri="{FF2B5EF4-FFF2-40B4-BE49-F238E27FC236}">
                  <a16:creationId xmlns:a16="http://schemas.microsoft.com/office/drawing/2014/main" id="{75AD3DD3-BD4A-4DD9-9AC1-C60E34174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1" name="Freeform 54">
              <a:extLst>
                <a:ext uri="{FF2B5EF4-FFF2-40B4-BE49-F238E27FC236}">
                  <a16:creationId xmlns:a16="http://schemas.microsoft.com/office/drawing/2014/main" id="{D047B55E-0847-4696-8101-A643C3C7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2" name="Freeform 55">
              <a:extLst>
                <a:ext uri="{FF2B5EF4-FFF2-40B4-BE49-F238E27FC236}">
                  <a16:creationId xmlns:a16="http://schemas.microsoft.com/office/drawing/2014/main" id="{CB3EF1DB-37BD-463B-A542-7AA57DC9F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3" name="Freeform 56">
              <a:extLst>
                <a:ext uri="{FF2B5EF4-FFF2-40B4-BE49-F238E27FC236}">
                  <a16:creationId xmlns:a16="http://schemas.microsoft.com/office/drawing/2014/main" id="{95D0E013-2F18-4248-9D83-3BFF25A05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4" name="Freeform 57">
              <a:extLst>
                <a:ext uri="{FF2B5EF4-FFF2-40B4-BE49-F238E27FC236}">
                  <a16:creationId xmlns:a16="http://schemas.microsoft.com/office/drawing/2014/main" id="{E7D95722-3A1F-4917-8C16-D4D409941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245" name="Freeform 58">
              <a:extLst>
                <a:ext uri="{FF2B5EF4-FFF2-40B4-BE49-F238E27FC236}">
                  <a16:creationId xmlns:a16="http://schemas.microsoft.com/office/drawing/2014/main" id="{A54912BE-A961-4720-992C-09A2D13DE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sp useBgFill="1">
        <p:nvSpPr>
          <p:cNvPr id="246" name="Round Diagonal Corner Rectangle 7">
            <a:extLst>
              <a:ext uri="{FF2B5EF4-FFF2-40B4-BE49-F238E27FC236}">
                <a16:creationId xmlns:a16="http://schemas.microsoft.com/office/drawing/2014/main" id="{FF5E4228-419E-44B9-B090-94A9540E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079" y="0"/>
            <a:ext cx="8132922" cy="6848476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E4A9477-0D91-0D1A-FB73-3457A9A45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460" y="950914"/>
            <a:ext cx="8034337" cy="21367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/>
              <a:t>Is a Deep</a:t>
            </a:r>
            <a:br>
              <a:rPr lang="en-US" sz="6000" dirty="0"/>
            </a:br>
            <a:r>
              <a:rPr lang="en-US" sz="6000" dirty="0"/>
              <a:t>Neural Network?</a:t>
            </a: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33E2C596-6F8C-2105-D898-8460E3BD8074}"/>
              </a:ext>
            </a:extLst>
          </p:cNvPr>
          <p:cNvSpPr txBox="1">
            <a:spLocks/>
          </p:cNvSpPr>
          <p:nvPr/>
        </p:nvSpPr>
        <p:spPr>
          <a:xfrm>
            <a:off x="1326831" y="273845"/>
            <a:ext cx="2703673" cy="3490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i="1" dirty="0"/>
              <a:t>What</a:t>
            </a:r>
            <a:br>
              <a:rPr lang="en-US" sz="6000" i="1" dirty="0"/>
            </a:br>
            <a:endParaRPr lang="en-US" sz="6000" i="1" dirty="0"/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81FA4AC-BD4B-039B-8FA5-3E96C4FF08B2}"/>
              </a:ext>
            </a:extLst>
          </p:cNvPr>
          <p:cNvSpPr txBox="1">
            <a:spLocks/>
          </p:cNvSpPr>
          <p:nvPr/>
        </p:nvSpPr>
        <p:spPr>
          <a:xfrm>
            <a:off x="4028120" y="3897312"/>
            <a:ext cx="4877756" cy="25384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dirty="0"/>
              <a:t>should I use them?</a:t>
            </a:r>
            <a:endParaRPr lang="en-US" sz="2800" i="1" dirty="0"/>
          </a:p>
          <a:p>
            <a:pPr>
              <a:lnSpc>
                <a:spcPct val="150000"/>
              </a:lnSpc>
            </a:pPr>
            <a:r>
              <a:rPr lang="en-US" sz="2800" dirty="0"/>
              <a:t>Should I use them?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Should I not use them?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EAE754E8-79C7-3048-620B-0B3E6FC3104C}"/>
              </a:ext>
            </a:extLst>
          </p:cNvPr>
          <p:cNvSpPr txBox="1">
            <a:spLocks/>
          </p:cNvSpPr>
          <p:nvPr/>
        </p:nvSpPr>
        <p:spPr>
          <a:xfrm>
            <a:off x="2542219" y="3897312"/>
            <a:ext cx="1485897" cy="25384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en-US" sz="2800" i="1" dirty="0"/>
              <a:t>How</a:t>
            </a:r>
          </a:p>
          <a:p>
            <a:pPr algn="r">
              <a:lnSpc>
                <a:spcPct val="150000"/>
              </a:lnSpc>
            </a:pPr>
            <a:r>
              <a:rPr lang="en-US" sz="2800" i="1" dirty="0"/>
              <a:t>When</a:t>
            </a:r>
          </a:p>
          <a:p>
            <a:pPr algn="r">
              <a:lnSpc>
                <a:spcPct val="150000"/>
              </a:lnSpc>
            </a:pPr>
            <a:r>
              <a:rPr lang="en-US" sz="2800" i="1" dirty="0"/>
              <a:t>When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1C5F1-94A5-AEEF-8982-D3EBF2C9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2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8583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32301-B4F8-1063-FF23-D6A97EE0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01213"/>
          </a:xfrm>
        </p:spPr>
        <p:txBody>
          <a:bodyPr/>
          <a:lstStyle/>
          <a:p>
            <a:r>
              <a:rPr lang="en-US" cap="none" dirty="0"/>
              <a:t>Reinforcement Learning</a:t>
            </a:r>
            <a:endParaRPr lang="en-SG" cap="none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214422-E449-2781-C07F-4D65AEE7E4B6}"/>
              </a:ext>
            </a:extLst>
          </p:cNvPr>
          <p:cNvSpPr txBox="1"/>
          <p:nvPr/>
        </p:nvSpPr>
        <p:spPr>
          <a:xfrm>
            <a:off x="7067551" y="6503523"/>
            <a:ext cx="44195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Image: https://gymnasium.farama.org/tutorials/training_agents/FrozenLake_tuto/</a:t>
            </a:r>
          </a:p>
        </p:txBody>
      </p:sp>
      <p:pic>
        <p:nvPicPr>
          <p:cNvPr id="9" name="Picture 2" descr="Q-values 4x4 map">
            <a:extLst>
              <a:ext uri="{FF2B5EF4-FFF2-40B4-BE49-F238E27FC236}">
                <a16:creationId xmlns:a16="http://schemas.microsoft.com/office/drawing/2014/main" id="{340EE6D8-F3DE-7227-A722-B17C77E6B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0" t="11379" r="8440" b="4296"/>
          <a:stretch/>
        </p:blipFill>
        <p:spPr bwMode="auto">
          <a:xfrm>
            <a:off x="6686553" y="2329015"/>
            <a:ext cx="4038598" cy="367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Q-values 4x4 map">
            <a:extLst>
              <a:ext uri="{FF2B5EF4-FFF2-40B4-BE49-F238E27FC236}">
                <a16:creationId xmlns:a16="http://schemas.microsoft.com/office/drawing/2014/main" id="{96878D24-85D2-6AA3-2851-3DDB373A5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1517" r="63588" b="4157"/>
          <a:stretch/>
        </p:blipFill>
        <p:spPr bwMode="auto">
          <a:xfrm>
            <a:off x="1466849" y="2329015"/>
            <a:ext cx="3695701" cy="367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3A9196-32F9-A7D2-7439-482176556B44}"/>
              </a:ext>
            </a:extLst>
          </p:cNvPr>
          <p:cNvSpPr txBox="1"/>
          <p:nvPr/>
        </p:nvSpPr>
        <p:spPr>
          <a:xfrm>
            <a:off x="1466849" y="1959683"/>
            <a:ext cx="3695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FrozenLake-v0 Map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52E903-67BA-3FDF-480E-4C02CBB98227}"/>
              </a:ext>
            </a:extLst>
          </p:cNvPr>
          <p:cNvSpPr txBox="1"/>
          <p:nvPr/>
        </p:nvSpPr>
        <p:spPr>
          <a:xfrm>
            <a:off x="6686553" y="1957216"/>
            <a:ext cx="3695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Learned Policy and Value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CF3FB-C1A1-451D-E54D-6CD2AA12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20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0237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8" name="Group 367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369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0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1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2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3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4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5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6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7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8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9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0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1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2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3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4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5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6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7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8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9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0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1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2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3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4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5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6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7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8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9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0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1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2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3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4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5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6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7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8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9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0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1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2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3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4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5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6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7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8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9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0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1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2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424" name="Rectangle 423">
            <a:extLst>
              <a:ext uri="{FF2B5EF4-FFF2-40B4-BE49-F238E27FC236}">
                <a16:creationId xmlns:a16="http://schemas.microsoft.com/office/drawing/2014/main" id="{4D6A640B-6684-4338-9199-6EE758735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5BAB052D-92E4-4715-895B-E42323075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2305051" cy="6858001"/>
            <a:chOff x="0" y="0"/>
            <a:chExt cx="2305051" cy="6858001"/>
          </a:xfrm>
          <a:solidFill>
            <a:schemeClr val="bg2">
              <a:lumMod val="60000"/>
              <a:lumOff val="40000"/>
              <a:alpha val="60000"/>
            </a:schemeClr>
          </a:solidFill>
          <a:effectLst/>
        </p:grpSpPr>
        <p:sp>
          <p:nvSpPr>
            <p:cNvPr id="427" name="Rectangle 5">
              <a:extLst>
                <a:ext uri="{FF2B5EF4-FFF2-40B4-BE49-F238E27FC236}">
                  <a16:creationId xmlns:a16="http://schemas.microsoft.com/office/drawing/2014/main" id="{F9792D54-14D4-44D6-A491-DEA72C26C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8" name="Freeform 6">
              <a:extLst>
                <a:ext uri="{FF2B5EF4-FFF2-40B4-BE49-F238E27FC236}">
                  <a16:creationId xmlns:a16="http://schemas.microsoft.com/office/drawing/2014/main" id="{D3CB19E7-637B-4FA1-B5E7-E35CF50AD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9" name="Freeform 7">
              <a:extLst>
                <a:ext uri="{FF2B5EF4-FFF2-40B4-BE49-F238E27FC236}">
                  <a16:creationId xmlns:a16="http://schemas.microsoft.com/office/drawing/2014/main" id="{B8CED72B-CBE7-450E-BE7C-247E88439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0" name="Rectangle 8">
              <a:extLst>
                <a:ext uri="{FF2B5EF4-FFF2-40B4-BE49-F238E27FC236}">
                  <a16:creationId xmlns:a16="http://schemas.microsoft.com/office/drawing/2014/main" id="{3BBD7465-3665-40AE-98E8-F8503EE20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1" name="Freeform 9">
              <a:extLst>
                <a:ext uri="{FF2B5EF4-FFF2-40B4-BE49-F238E27FC236}">
                  <a16:creationId xmlns:a16="http://schemas.microsoft.com/office/drawing/2014/main" id="{86CB6F49-3080-4A29-860D-F8F1AC4AC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2" name="Freeform 10">
              <a:extLst>
                <a:ext uri="{FF2B5EF4-FFF2-40B4-BE49-F238E27FC236}">
                  <a16:creationId xmlns:a16="http://schemas.microsoft.com/office/drawing/2014/main" id="{EA3A8EBB-EC1C-42C6-B409-E065ACD0E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3" name="Freeform 11">
              <a:extLst>
                <a:ext uri="{FF2B5EF4-FFF2-40B4-BE49-F238E27FC236}">
                  <a16:creationId xmlns:a16="http://schemas.microsoft.com/office/drawing/2014/main" id="{0F0AAA08-BD9A-4F88-A60C-F2ECB84CE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4" name="Freeform 12">
              <a:extLst>
                <a:ext uri="{FF2B5EF4-FFF2-40B4-BE49-F238E27FC236}">
                  <a16:creationId xmlns:a16="http://schemas.microsoft.com/office/drawing/2014/main" id="{44ACFC6E-01EE-4A01-8C39-0C4BC6B4E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5" name="Freeform 13">
              <a:extLst>
                <a:ext uri="{FF2B5EF4-FFF2-40B4-BE49-F238E27FC236}">
                  <a16:creationId xmlns:a16="http://schemas.microsoft.com/office/drawing/2014/main" id="{DDE8B861-702A-45C6-A7C5-D20764B55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6" name="Freeform 14">
              <a:extLst>
                <a:ext uri="{FF2B5EF4-FFF2-40B4-BE49-F238E27FC236}">
                  <a16:creationId xmlns:a16="http://schemas.microsoft.com/office/drawing/2014/main" id="{28DFAFFC-4BAC-4606-8F45-47284ED2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7" name="Freeform 15">
              <a:extLst>
                <a:ext uri="{FF2B5EF4-FFF2-40B4-BE49-F238E27FC236}">
                  <a16:creationId xmlns:a16="http://schemas.microsoft.com/office/drawing/2014/main" id="{B141C913-8CB4-4E5B-B684-BD4036777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8" name="Freeform 16">
              <a:extLst>
                <a:ext uri="{FF2B5EF4-FFF2-40B4-BE49-F238E27FC236}">
                  <a16:creationId xmlns:a16="http://schemas.microsoft.com/office/drawing/2014/main" id="{81E80ADE-DC6D-491B-BAC4-A90D44FD4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9" name="Freeform 17">
              <a:extLst>
                <a:ext uri="{FF2B5EF4-FFF2-40B4-BE49-F238E27FC236}">
                  <a16:creationId xmlns:a16="http://schemas.microsoft.com/office/drawing/2014/main" id="{4A425A61-47B5-41CA-A1D6-21C358B89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0" name="Freeform 18">
              <a:extLst>
                <a:ext uri="{FF2B5EF4-FFF2-40B4-BE49-F238E27FC236}">
                  <a16:creationId xmlns:a16="http://schemas.microsoft.com/office/drawing/2014/main" id="{B44D4532-40A1-4CEB-8A1C-711180D58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1" name="Freeform 19">
              <a:extLst>
                <a:ext uri="{FF2B5EF4-FFF2-40B4-BE49-F238E27FC236}">
                  <a16:creationId xmlns:a16="http://schemas.microsoft.com/office/drawing/2014/main" id="{31056221-3B7D-4E0B-A366-3E03523EF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2" name="Freeform 20">
              <a:extLst>
                <a:ext uri="{FF2B5EF4-FFF2-40B4-BE49-F238E27FC236}">
                  <a16:creationId xmlns:a16="http://schemas.microsoft.com/office/drawing/2014/main" id="{0F4CE988-2CA1-4875-8419-BC9914E7A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3" name="Freeform 21">
              <a:extLst>
                <a:ext uri="{FF2B5EF4-FFF2-40B4-BE49-F238E27FC236}">
                  <a16:creationId xmlns:a16="http://schemas.microsoft.com/office/drawing/2014/main" id="{D5E11DED-8522-4839-A2C5-9D64FBB03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4" name="Freeform 22">
              <a:extLst>
                <a:ext uri="{FF2B5EF4-FFF2-40B4-BE49-F238E27FC236}">
                  <a16:creationId xmlns:a16="http://schemas.microsoft.com/office/drawing/2014/main" id="{3A1EE55C-F160-4A56-ABFE-5EE18FE21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5" name="Freeform 23">
              <a:extLst>
                <a:ext uri="{FF2B5EF4-FFF2-40B4-BE49-F238E27FC236}">
                  <a16:creationId xmlns:a16="http://schemas.microsoft.com/office/drawing/2014/main" id="{519A9CFB-FBD5-4742-9228-976E852BC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6" name="Freeform 24">
              <a:extLst>
                <a:ext uri="{FF2B5EF4-FFF2-40B4-BE49-F238E27FC236}">
                  <a16:creationId xmlns:a16="http://schemas.microsoft.com/office/drawing/2014/main" id="{E808A3F5-6663-49E0-B6BB-AFBBCD50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7" name="Freeform 25">
              <a:extLst>
                <a:ext uri="{FF2B5EF4-FFF2-40B4-BE49-F238E27FC236}">
                  <a16:creationId xmlns:a16="http://schemas.microsoft.com/office/drawing/2014/main" id="{33A492F1-3A43-47FE-8E3E-4BF2B7864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8" name="Freeform 26">
              <a:extLst>
                <a:ext uri="{FF2B5EF4-FFF2-40B4-BE49-F238E27FC236}">
                  <a16:creationId xmlns:a16="http://schemas.microsoft.com/office/drawing/2014/main" id="{2ED7DF23-0B1F-4E17-8EC2-1B74D318F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9" name="Freeform 27">
              <a:extLst>
                <a:ext uri="{FF2B5EF4-FFF2-40B4-BE49-F238E27FC236}">
                  <a16:creationId xmlns:a16="http://schemas.microsoft.com/office/drawing/2014/main" id="{FE1204BD-7481-4989-957D-B61AEA964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0" name="Freeform 28">
              <a:extLst>
                <a:ext uri="{FF2B5EF4-FFF2-40B4-BE49-F238E27FC236}">
                  <a16:creationId xmlns:a16="http://schemas.microsoft.com/office/drawing/2014/main" id="{DD3C5673-1874-477D-AE35-B37A91974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1" name="Freeform 29">
              <a:extLst>
                <a:ext uri="{FF2B5EF4-FFF2-40B4-BE49-F238E27FC236}">
                  <a16:creationId xmlns:a16="http://schemas.microsoft.com/office/drawing/2014/main" id="{DA963A0C-386F-4A9E-89E8-67081094B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2" name="Freeform 30">
              <a:extLst>
                <a:ext uri="{FF2B5EF4-FFF2-40B4-BE49-F238E27FC236}">
                  <a16:creationId xmlns:a16="http://schemas.microsoft.com/office/drawing/2014/main" id="{D527BB52-D4EE-4CAA-A8A0-53A27DC7F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3" name="Freeform 31">
              <a:extLst>
                <a:ext uri="{FF2B5EF4-FFF2-40B4-BE49-F238E27FC236}">
                  <a16:creationId xmlns:a16="http://schemas.microsoft.com/office/drawing/2014/main" id="{2A037511-5E0A-4293-81AB-28C5DC96B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4" name="Freeform 32">
              <a:extLst>
                <a:ext uri="{FF2B5EF4-FFF2-40B4-BE49-F238E27FC236}">
                  <a16:creationId xmlns:a16="http://schemas.microsoft.com/office/drawing/2014/main" id="{42A7FE1C-EF14-483B-B5FC-FDC150282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5" name="Rectangle 33">
              <a:extLst>
                <a:ext uri="{FF2B5EF4-FFF2-40B4-BE49-F238E27FC236}">
                  <a16:creationId xmlns:a16="http://schemas.microsoft.com/office/drawing/2014/main" id="{45A82D49-825B-47BC-8622-A1D54C5C2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6" name="Freeform 34">
              <a:extLst>
                <a:ext uri="{FF2B5EF4-FFF2-40B4-BE49-F238E27FC236}">
                  <a16:creationId xmlns:a16="http://schemas.microsoft.com/office/drawing/2014/main" id="{039D74A5-B4AF-4800-B941-E5F8CD44E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7" name="Freeform 35">
              <a:extLst>
                <a:ext uri="{FF2B5EF4-FFF2-40B4-BE49-F238E27FC236}">
                  <a16:creationId xmlns:a16="http://schemas.microsoft.com/office/drawing/2014/main" id="{70B5D059-1472-474F-BDE6-881B5D1CD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8" name="Freeform 36">
              <a:extLst>
                <a:ext uri="{FF2B5EF4-FFF2-40B4-BE49-F238E27FC236}">
                  <a16:creationId xmlns:a16="http://schemas.microsoft.com/office/drawing/2014/main" id="{736D79CC-81E0-4C87-ABAC-58197AD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9" name="Freeform 37">
              <a:extLst>
                <a:ext uri="{FF2B5EF4-FFF2-40B4-BE49-F238E27FC236}">
                  <a16:creationId xmlns:a16="http://schemas.microsoft.com/office/drawing/2014/main" id="{7E72BA97-1228-4006-B095-8D9FB45F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0" name="Freeform 38">
              <a:extLst>
                <a:ext uri="{FF2B5EF4-FFF2-40B4-BE49-F238E27FC236}">
                  <a16:creationId xmlns:a16="http://schemas.microsoft.com/office/drawing/2014/main" id="{36FA3A99-37FB-4B03-A810-425BC9B37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1" name="Freeform 39">
              <a:extLst>
                <a:ext uri="{FF2B5EF4-FFF2-40B4-BE49-F238E27FC236}">
                  <a16:creationId xmlns:a16="http://schemas.microsoft.com/office/drawing/2014/main" id="{2E45B959-2AD5-4FE4-BF6A-4F011011C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2" name="Freeform 40">
              <a:extLst>
                <a:ext uri="{FF2B5EF4-FFF2-40B4-BE49-F238E27FC236}">
                  <a16:creationId xmlns:a16="http://schemas.microsoft.com/office/drawing/2014/main" id="{CEE29A17-924F-4EED-A18C-E6A0137E5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3" name="Freeform 41">
              <a:extLst>
                <a:ext uri="{FF2B5EF4-FFF2-40B4-BE49-F238E27FC236}">
                  <a16:creationId xmlns:a16="http://schemas.microsoft.com/office/drawing/2014/main" id="{EFB8BDF1-3A59-4EE5-BFAB-4F4B301E3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4" name="Freeform 42">
              <a:extLst>
                <a:ext uri="{FF2B5EF4-FFF2-40B4-BE49-F238E27FC236}">
                  <a16:creationId xmlns:a16="http://schemas.microsoft.com/office/drawing/2014/main" id="{8F94E417-93B4-4071-A6D1-AE66CA682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5" name="Freeform 43">
              <a:extLst>
                <a:ext uri="{FF2B5EF4-FFF2-40B4-BE49-F238E27FC236}">
                  <a16:creationId xmlns:a16="http://schemas.microsoft.com/office/drawing/2014/main" id="{A18F44A8-385D-4EB4-A013-7EB252A2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6" name="Freeform 44">
              <a:extLst>
                <a:ext uri="{FF2B5EF4-FFF2-40B4-BE49-F238E27FC236}">
                  <a16:creationId xmlns:a16="http://schemas.microsoft.com/office/drawing/2014/main" id="{B25FB320-9784-4EA9-B1AE-3BF9106E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7" name="Rectangle 45">
              <a:extLst>
                <a:ext uri="{FF2B5EF4-FFF2-40B4-BE49-F238E27FC236}">
                  <a16:creationId xmlns:a16="http://schemas.microsoft.com/office/drawing/2014/main" id="{C9EB05E6-5BE4-4EE1-9F0C-E8B57B362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8" name="Freeform 46">
              <a:extLst>
                <a:ext uri="{FF2B5EF4-FFF2-40B4-BE49-F238E27FC236}">
                  <a16:creationId xmlns:a16="http://schemas.microsoft.com/office/drawing/2014/main" id="{C66CAA98-15DB-4EF7-B2CA-54F523A3C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9" name="Freeform 47">
              <a:extLst>
                <a:ext uri="{FF2B5EF4-FFF2-40B4-BE49-F238E27FC236}">
                  <a16:creationId xmlns:a16="http://schemas.microsoft.com/office/drawing/2014/main" id="{7A30C330-EB27-4D08-82D2-7311A8505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0" name="Freeform 48">
              <a:extLst>
                <a:ext uri="{FF2B5EF4-FFF2-40B4-BE49-F238E27FC236}">
                  <a16:creationId xmlns:a16="http://schemas.microsoft.com/office/drawing/2014/main" id="{285C54D0-DCD8-43CD-AE6D-00487565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1" name="Freeform 49">
              <a:extLst>
                <a:ext uri="{FF2B5EF4-FFF2-40B4-BE49-F238E27FC236}">
                  <a16:creationId xmlns:a16="http://schemas.microsoft.com/office/drawing/2014/main" id="{BC525C34-0A4A-4042-8FA3-F64A115AE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2" name="Freeform 50">
              <a:extLst>
                <a:ext uri="{FF2B5EF4-FFF2-40B4-BE49-F238E27FC236}">
                  <a16:creationId xmlns:a16="http://schemas.microsoft.com/office/drawing/2014/main" id="{870751A2-DBE9-4631-86D3-800E77491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3" name="Freeform 51">
              <a:extLst>
                <a:ext uri="{FF2B5EF4-FFF2-40B4-BE49-F238E27FC236}">
                  <a16:creationId xmlns:a16="http://schemas.microsoft.com/office/drawing/2014/main" id="{ED6D7806-3E23-488D-80ED-281D3DA72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4" name="Freeform 52">
              <a:extLst>
                <a:ext uri="{FF2B5EF4-FFF2-40B4-BE49-F238E27FC236}">
                  <a16:creationId xmlns:a16="http://schemas.microsoft.com/office/drawing/2014/main" id="{170E0895-F9C9-44BA-AF81-F7938C7E4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5" name="Freeform 53">
              <a:extLst>
                <a:ext uri="{FF2B5EF4-FFF2-40B4-BE49-F238E27FC236}">
                  <a16:creationId xmlns:a16="http://schemas.microsoft.com/office/drawing/2014/main" id="{75AD3DD3-BD4A-4DD9-9AC1-C60E34174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6" name="Freeform 54">
              <a:extLst>
                <a:ext uri="{FF2B5EF4-FFF2-40B4-BE49-F238E27FC236}">
                  <a16:creationId xmlns:a16="http://schemas.microsoft.com/office/drawing/2014/main" id="{D047B55E-0847-4696-8101-A643C3C7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7" name="Freeform 55">
              <a:extLst>
                <a:ext uri="{FF2B5EF4-FFF2-40B4-BE49-F238E27FC236}">
                  <a16:creationId xmlns:a16="http://schemas.microsoft.com/office/drawing/2014/main" id="{CB3EF1DB-37BD-463B-A542-7AA57DC9F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8" name="Freeform 56">
              <a:extLst>
                <a:ext uri="{FF2B5EF4-FFF2-40B4-BE49-F238E27FC236}">
                  <a16:creationId xmlns:a16="http://schemas.microsoft.com/office/drawing/2014/main" id="{95D0E013-2F18-4248-9D83-3BFF25A05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9" name="Freeform 57">
              <a:extLst>
                <a:ext uri="{FF2B5EF4-FFF2-40B4-BE49-F238E27FC236}">
                  <a16:creationId xmlns:a16="http://schemas.microsoft.com/office/drawing/2014/main" id="{E7D95722-3A1F-4917-8C16-D4D409941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80" name="Freeform 58">
              <a:extLst>
                <a:ext uri="{FF2B5EF4-FFF2-40B4-BE49-F238E27FC236}">
                  <a16:creationId xmlns:a16="http://schemas.microsoft.com/office/drawing/2014/main" id="{A54912BE-A961-4720-992C-09A2D13DE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sp useBgFill="1">
        <p:nvSpPr>
          <p:cNvPr id="482" name="Round Diagonal Corner Rectangle 7">
            <a:extLst>
              <a:ext uri="{FF2B5EF4-FFF2-40B4-BE49-F238E27FC236}">
                <a16:creationId xmlns:a16="http://schemas.microsoft.com/office/drawing/2014/main" id="{FF5E4228-419E-44B9-B090-94A9540E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079" y="0"/>
            <a:ext cx="8132922" cy="6848476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E4A9477-0D91-0D1A-FB73-3457A9A45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178" y="1354138"/>
            <a:ext cx="8090059" cy="41497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/>
              <a:t>Should we use them?</a:t>
            </a:r>
          </a:p>
        </p:txBody>
      </p:sp>
      <p:sp>
        <p:nvSpPr>
          <p:cNvPr id="483" name="Title 8">
            <a:extLst>
              <a:ext uri="{FF2B5EF4-FFF2-40B4-BE49-F238E27FC236}">
                <a16:creationId xmlns:a16="http://schemas.microsoft.com/office/drawing/2014/main" id="{02991F58-4BDE-CE90-2757-0CA1E0DDE846}"/>
              </a:ext>
            </a:extLst>
          </p:cNvPr>
          <p:cNvSpPr txBox="1">
            <a:spLocks/>
          </p:cNvSpPr>
          <p:nvPr/>
        </p:nvSpPr>
        <p:spPr>
          <a:xfrm>
            <a:off x="1600200" y="1683545"/>
            <a:ext cx="2430304" cy="3490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i="1" dirty="0"/>
              <a:t>When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22E396-F2E9-2ADA-2AEE-1E05C1C8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21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537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D3E00E3F-B63C-0FB1-54EE-92AB7B9DD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716779"/>
              </p:ext>
            </p:extLst>
          </p:nvPr>
        </p:nvGraphicFramePr>
        <p:xfrm>
          <a:off x="1141410" y="719666"/>
          <a:ext cx="9906002" cy="424444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953001">
                  <a:extLst>
                    <a:ext uri="{9D8B030D-6E8A-4147-A177-3AD203B41FA5}">
                      <a16:colId xmlns:a16="http://schemas.microsoft.com/office/drawing/2014/main" val="2278754469"/>
                    </a:ext>
                  </a:extLst>
                </a:gridCol>
                <a:gridCol w="4953001">
                  <a:extLst>
                    <a:ext uri="{9D8B030D-6E8A-4147-A177-3AD203B41FA5}">
                      <a16:colId xmlns:a16="http://schemas.microsoft.com/office/drawing/2014/main" val="1856694014"/>
                    </a:ext>
                  </a:extLst>
                </a:gridCol>
              </a:tblGrid>
              <a:tr h="480484">
                <a:tc>
                  <a:txBody>
                    <a:bodyPr/>
                    <a:lstStyle/>
                    <a:p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Neural networks are…</a:t>
                      </a:r>
                      <a:endParaRPr lang="en-SG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Neural networks are not…</a:t>
                      </a:r>
                      <a:endParaRPr lang="en-SG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0500519"/>
                  </a:ext>
                </a:extLst>
              </a:tr>
              <a:tr h="1057699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able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to generalize from known examples to new ones</a:t>
                      </a:r>
                      <a:endParaRPr lang="en-SG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able to reason or deduce from fixed laws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able to guarantee error bounds on predictions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321116"/>
                  </a:ext>
                </a:extLst>
              </a:tr>
              <a:tr h="674423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great for data with an unknown but complex structure</a:t>
                      </a:r>
                      <a:endParaRPr lang="en-SG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great for data with known distributions or features</a:t>
                      </a:r>
                      <a:endParaRPr lang="en-SG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433710"/>
                  </a:ext>
                </a:extLst>
              </a:tr>
              <a:tr h="674423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reliant on good model design</a:t>
                      </a:r>
                      <a:endParaRPr lang="en-SG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easy to verify your model design</a:t>
                      </a:r>
                      <a:endParaRPr lang="en-SG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747375"/>
                  </a:ext>
                </a:extLst>
              </a:tr>
              <a:tr h="67442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SG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SG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12205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99A114-AF63-D41A-E7A8-9121F9FB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22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9881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9A6E-73A0-FEB8-04E0-95D9A144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97568"/>
          </a:xfrm>
        </p:spPr>
        <p:txBody>
          <a:bodyPr/>
          <a:lstStyle/>
          <a:p>
            <a:r>
              <a:rPr lang="en-US" cap="none" dirty="0"/>
              <a:t>The most dangerous thing to have is an </a:t>
            </a:r>
            <a:r>
              <a:rPr lang="en-US" i="1" cap="none" dirty="0"/>
              <a:t>opinion</a:t>
            </a:r>
            <a:r>
              <a:rPr lang="en-US" cap="none" dirty="0"/>
              <a:t>.</a:t>
            </a:r>
            <a:br>
              <a:rPr lang="en-US" cap="none" dirty="0"/>
            </a:br>
            <a:r>
              <a:rPr lang="en-US" cap="none" dirty="0"/>
              <a:t>Here’s mine:</a:t>
            </a:r>
            <a:endParaRPr lang="en-SG" cap="non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890CAD-CFBF-8273-61B2-3C4819E00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84493"/>
            <a:ext cx="9905999" cy="517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Use neural networks for tasks that you do instinctively or subconsciously.</a:t>
            </a:r>
          </a:p>
          <a:p>
            <a:pPr marL="0" indent="0">
              <a:buNone/>
            </a:pPr>
            <a:r>
              <a:rPr lang="en-SG" dirty="0"/>
              <a:t>Don’t use neural networks for tasks that require:</a:t>
            </a:r>
          </a:p>
          <a:p>
            <a:pPr lvl="1"/>
            <a:r>
              <a:rPr lang="en-SG" dirty="0"/>
              <a:t>reasoning about things</a:t>
            </a:r>
          </a:p>
          <a:p>
            <a:pPr lvl="1"/>
            <a:r>
              <a:rPr lang="en-SG" dirty="0"/>
              <a:t>high confidence in predictions</a:t>
            </a:r>
          </a:p>
          <a:p>
            <a:pPr lvl="1"/>
            <a:r>
              <a:rPr lang="en-SG" dirty="0"/>
              <a:t>working across multiple levels of abstraction</a:t>
            </a:r>
          </a:p>
          <a:p>
            <a:pPr marL="0" indent="0">
              <a:buNone/>
            </a:pPr>
            <a:r>
              <a:rPr lang="en-SG" dirty="0"/>
              <a:t>Whenever possible break tasks into sub-tasks and stitch them together.</a:t>
            </a:r>
          </a:p>
          <a:p>
            <a:pPr marL="0" indent="0">
              <a:buNone/>
            </a:pPr>
            <a:r>
              <a:rPr lang="en-SG" dirty="0"/>
              <a:t>You can sometimes break some of these rules…</a:t>
            </a:r>
            <a:br>
              <a:rPr lang="en-SG" dirty="0"/>
            </a:br>
            <a:r>
              <a:rPr lang="en-SG" dirty="0"/>
              <a:t>	</a:t>
            </a:r>
            <a:r>
              <a:rPr lang="en-SG" sz="1800" dirty="0"/>
              <a:t>…with enough data and compute.</a:t>
            </a:r>
            <a:br>
              <a:rPr lang="en-SG" sz="1800" dirty="0"/>
            </a:br>
            <a:r>
              <a:rPr lang="en-SG" sz="1800" dirty="0"/>
              <a:t>	…with the right network design</a:t>
            </a:r>
            <a:br>
              <a:rPr lang="en-SG" sz="1800" dirty="0"/>
            </a:br>
            <a:r>
              <a:rPr lang="en-SG" sz="1800" dirty="0"/>
              <a:t>	…but you won’t know if you can until you try.</a:t>
            </a:r>
          </a:p>
          <a:p>
            <a:pPr lvl="1"/>
            <a:endParaRPr lang="en-SG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0D52B2-71AD-51E6-6D27-BDB75AFC52F6}"/>
              </a:ext>
            </a:extLst>
          </p:cNvPr>
          <p:cNvSpPr/>
          <p:nvPr/>
        </p:nvSpPr>
        <p:spPr>
          <a:xfrm>
            <a:off x="8438936" y="2142391"/>
            <a:ext cx="144000" cy="144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A988C58-F001-B61E-E2A9-DE18FF1E3FC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148549" y="1591645"/>
            <a:ext cx="72000" cy="1347225"/>
          </a:xfrm>
          <a:prstGeom prst="bentConnector4">
            <a:avLst>
              <a:gd name="adj1" fmla="val -83785"/>
              <a:gd name="adj2" fmla="val 24863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1C20D3-A857-D623-E7A8-3E7B434FAC40}"/>
              </a:ext>
            </a:extLst>
          </p:cNvPr>
          <p:cNvSpPr txBox="1"/>
          <p:nvPr/>
        </p:nvSpPr>
        <p:spPr>
          <a:xfrm>
            <a:off x="9930159" y="2044591"/>
            <a:ext cx="25650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Type-I tasks from</a:t>
            </a:r>
            <a:b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Daniel Kahneman’s </a:t>
            </a:r>
            <a:r>
              <a:rPr lang="en-US" sz="18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Thinkin</a:t>
            </a:r>
            <a:r>
              <a:rPr lang="en-US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g, Fast and Slow</a:t>
            </a:r>
            <a:endParaRPr lang="en-US" sz="1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0D1C67-18F9-3FA6-8566-3BE51998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23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1935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9A6E-73A0-FEB8-04E0-95D9A144D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The importance of good structure:</a:t>
            </a:r>
            <a:br>
              <a:rPr lang="en-US" cap="none" dirty="0"/>
            </a:br>
            <a:r>
              <a:rPr lang="en-US" sz="2400" cap="none" dirty="0"/>
              <a:t>Kaggle 2017 Data Science Bowl – Lung Cancer Prediction</a:t>
            </a:r>
            <a:endParaRPr lang="en-SG" cap="none" dirty="0"/>
          </a:p>
        </p:txBody>
      </p:sp>
      <p:pic>
        <p:nvPicPr>
          <p:cNvPr id="6146" name="Picture 2" descr="The plan">
            <a:extLst>
              <a:ext uri="{FF2B5EF4-FFF2-40B4-BE49-F238E27FC236}">
                <a16:creationId xmlns:a16="http://schemas.microsoft.com/office/drawing/2014/main" id="{6C5F6530-F246-AD08-9A7A-2BC942888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9" r="79507" b="4236"/>
          <a:stretch/>
        </p:blipFill>
        <p:spPr bwMode="auto">
          <a:xfrm>
            <a:off x="1141412" y="2772569"/>
            <a:ext cx="1649413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plan">
            <a:extLst>
              <a:ext uri="{FF2B5EF4-FFF2-40B4-BE49-F238E27FC236}">
                <a16:creationId xmlns:a16="http://schemas.microsoft.com/office/drawing/2014/main" id="{EFB6363C-9943-5574-AB02-3AC1D25A6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7" t="43016" r="62810" b="30168"/>
          <a:stretch/>
        </p:blipFill>
        <p:spPr bwMode="auto">
          <a:xfrm>
            <a:off x="3799677" y="3570590"/>
            <a:ext cx="8477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plan">
            <a:extLst>
              <a:ext uri="{FF2B5EF4-FFF2-40B4-BE49-F238E27FC236}">
                <a16:creationId xmlns:a16="http://schemas.microsoft.com/office/drawing/2014/main" id="{20027264-4F58-C77F-FBDE-EB40CB55A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69687" r="62406" b="1822"/>
          <a:stretch/>
        </p:blipFill>
        <p:spPr bwMode="auto">
          <a:xfrm>
            <a:off x="3766339" y="4821238"/>
            <a:ext cx="9144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plan">
            <a:extLst>
              <a:ext uri="{FF2B5EF4-FFF2-40B4-BE49-F238E27FC236}">
                <a16:creationId xmlns:a16="http://schemas.microsoft.com/office/drawing/2014/main" id="{4CCBE479-A0BB-AB15-955C-D527066E3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5" t="13384" r="62703" b="56639"/>
          <a:stretch/>
        </p:blipFill>
        <p:spPr bwMode="auto">
          <a:xfrm>
            <a:off x="3799676" y="2325571"/>
            <a:ext cx="847726" cy="102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C65ADB-8607-0675-2892-D4CA2180CB8A}"/>
              </a:ext>
            </a:extLst>
          </p:cNvPr>
          <p:cNvCxnSpPr>
            <a:cxnSpLocks/>
            <a:stCxn id="6146" idx="3"/>
          </p:cNvCxnSpPr>
          <p:nvPr/>
        </p:nvCxnSpPr>
        <p:spPr>
          <a:xfrm>
            <a:off x="2790825" y="4020344"/>
            <a:ext cx="1008851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895410F8-EF62-955F-EF5F-0EB27D1039E8}"/>
              </a:ext>
            </a:extLst>
          </p:cNvPr>
          <p:cNvCxnSpPr>
            <a:cxnSpLocks/>
            <a:endCxn id="7" idx="1"/>
          </p:cNvCxnSpPr>
          <p:nvPr/>
        </p:nvCxnSpPr>
        <p:spPr>
          <a:xfrm rot="5400000" flipH="1" flipV="1">
            <a:off x="2970105" y="3190773"/>
            <a:ext cx="1183690" cy="475452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A7988560-9722-5725-33F5-BC0403931773}"/>
              </a:ext>
            </a:extLst>
          </p:cNvPr>
          <p:cNvCxnSpPr>
            <a:cxnSpLocks/>
            <a:endCxn id="6" idx="1"/>
          </p:cNvCxnSpPr>
          <p:nvPr/>
        </p:nvCxnSpPr>
        <p:spPr>
          <a:xfrm rot="16200000" flipH="1">
            <a:off x="2899870" y="4440544"/>
            <a:ext cx="1290822" cy="44211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ADAB931E-5B6F-8AE0-4332-9C8E14E66FD8}"/>
              </a:ext>
            </a:extLst>
          </p:cNvPr>
          <p:cNvCxnSpPr>
            <a:cxnSpLocks/>
            <a:stCxn id="7" idx="3"/>
            <a:endCxn id="50" idx="1"/>
          </p:cNvCxnSpPr>
          <p:nvPr/>
        </p:nvCxnSpPr>
        <p:spPr>
          <a:xfrm flipV="1">
            <a:off x="4647402" y="2510428"/>
            <a:ext cx="1008850" cy="32622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CA0ABEB8-F6BD-AFD5-E5B9-246AD12FE11D}"/>
              </a:ext>
            </a:extLst>
          </p:cNvPr>
          <p:cNvCxnSpPr>
            <a:cxnSpLocks/>
            <a:stCxn id="7" idx="3"/>
            <a:endCxn id="52" idx="1"/>
          </p:cNvCxnSpPr>
          <p:nvPr/>
        </p:nvCxnSpPr>
        <p:spPr>
          <a:xfrm>
            <a:off x="4647402" y="2836654"/>
            <a:ext cx="1008850" cy="31757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E4DD6E1A-CE23-218D-6E27-3AE94CB42397}"/>
              </a:ext>
            </a:extLst>
          </p:cNvPr>
          <p:cNvCxnSpPr>
            <a:cxnSpLocks/>
            <a:stCxn id="7" idx="3"/>
            <a:endCxn id="51" idx="1"/>
          </p:cNvCxnSpPr>
          <p:nvPr/>
        </p:nvCxnSpPr>
        <p:spPr>
          <a:xfrm flipV="1">
            <a:off x="4647402" y="2832326"/>
            <a:ext cx="1008850" cy="432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0C330104-A74B-B0A2-D50B-D12D18A7E05B}"/>
              </a:ext>
            </a:extLst>
          </p:cNvPr>
          <p:cNvCxnSpPr>
            <a:cxnSpLocks/>
            <a:stCxn id="7" idx="3"/>
            <a:endCxn id="53" idx="1"/>
          </p:cNvCxnSpPr>
          <p:nvPr/>
        </p:nvCxnSpPr>
        <p:spPr>
          <a:xfrm>
            <a:off x="4647402" y="2836654"/>
            <a:ext cx="1008850" cy="63947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5038EC15-5EB3-A147-EBE1-C82BC0BDD69C}"/>
              </a:ext>
            </a:extLst>
          </p:cNvPr>
          <p:cNvCxnSpPr>
            <a:cxnSpLocks/>
          </p:cNvCxnSpPr>
          <p:nvPr/>
        </p:nvCxnSpPr>
        <p:spPr>
          <a:xfrm flipV="1">
            <a:off x="4647401" y="4027790"/>
            <a:ext cx="1008851" cy="281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7A30E78F-755D-5C91-6217-A14501BDFA39}"/>
              </a:ext>
            </a:extLst>
          </p:cNvPr>
          <p:cNvCxnSpPr>
            <a:cxnSpLocks/>
          </p:cNvCxnSpPr>
          <p:nvPr/>
        </p:nvCxnSpPr>
        <p:spPr>
          <a:xfrm flipV="1">
            <a:off x="4685904" y="5307013"/>
            <a:ext cx="1008851" cy="281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BCD35BB-6A9B-D174-8EF7-052ACA85523B}"/>
              </a:ext>
            </a:extLst>
          </p:cNvPr>
          <p:cNvSpPr txBox="1"/>
          <p:nvPr/>
        </p:nvSpPr>
        <p:spPr>
          <a:xfrm>
            <a:off x="7360431" y="2606953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Nodule Prediction</a:t>
            </a:r>
            <a:endParaRPr lang="en-SG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3670418-B798-F2A9-5E7C-DF805D013C1E}"/>
              </a:ext>
            </a:extLst>
          </p:cNvPr>
          <p:cNvSpPr txBox="1"/>
          <p:nvPr/>
        </p:nvSpPr>
        <p:spPr>
          <a:xfrm>
            <a:off x="5656252" y="2325762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Diameter</a:t>
            </a:r>
            <a:endParaRPr lang="en-SG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55C93AA-A5E4-DFEE-4E32-A644EB896756}"/>
              </a:ext>
            </a:extLst>
          </p:cNvPr>
          <p:cNvSpPr txBox="1"/>
          <p:nvPr/>
        </p:nvSpPr>
        <p:spPr>
          <a:xfrm>
            <a:off x="5656252" y="2647660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Spiculation</a:t>
            </a:r>
            <a:endParaRPr lang="en-SG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78E0EC-4B58-64E3-2949-34FB253A2E4E}"/>
              </a:ext>
            </a:extLst>
          </p:cNvPr>
          <p:cNvSpPr txBox="1"/>
          <p:nvPr/>
        </p:nvSpPr>
        <p:spPr>
          <a:xfrm>
            <a:off x="5656252" y="2969558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Lobulation</a:t>
            </a:r>
            <a:endParaRPr lang="en-SG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4DB537-5DA3-AD5D-E4D6-DF46A1321F28}"/>
              </a:ext>
            </a:extLst>
          </p:cNvPr>
          <p:cNvSpPr txBox="1"/>
          <p:nvPr/>
        </p:nvSpPr>
        <p:spPr>
          <a:xfrm>
            <a:off x="5656252" y="3291458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etc.</a:t>
            </a:r>
            <a:endParaRPr lang="en-SG" i="1" dirty="0"/>
          </a:p>
        </p:txBody>
      </p:sp>
      <p:sp>
        <p:nvSpPr>
          <p:cNvPr id="6145" name="Rectangle 6144">
            <a:extLst>
              <a:ext uri="{FF2B5EF4-FFF2-40B4-BE49-F238E27FC236}">
                <a16:creationId xmlns:a16="http://schemas.microsoft.com/office/drawing/2014/main" id="{AAE716A3-075A-D68C-E325-45C12256C975}"/>
              </a:ext>
            </a:extLst>
          </p:cNvPr>
          <p:cNvSpPr/>
          <p:nvPr/>
        </p:nvSpPr>
        <p:spPr>
          <a:xfrm>
            <a:off x="5778279" y="3834339"/>
            <a:ext cx="1008851" cy="363704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  <a:endParaRPr lang="en-SG" dirty="0"/>
          </a:p>
        </p:txBody>
      </p:sp>
      <p:sp>
        <p:nvSpPr>
          <p:cNvPr id="6147" name="Rectangle 6146">
            <a:extLst>
              <a:ext uri="{FF2B5EF4-FFF2-40B4-BE49-F238E27FC236}">
                <a16:creationId xmlns:a16="http://schemas.microsoft.com/office/drawing/2014/main" id="{50790AD6-3D90-A2A4-FB7B-27ADF746FD23}"/>
              </a:ext>
            </a:extLst>
          </p:cNvPr>
          <p:cNvSpPr/>
          <p:nvPr/>
        </p:nvSpPr>
        <p:spPr>
          <a:xfrm>
            <a:off x="5778279" y="5125161"/>
            <a:ext cx="1008851" cy="363704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</a:t>
            </a:r>
            <a:endParaRPr lang="en-SG" dirty="0"/>
          </a:p>
        </p:txBody>
      </p:sp>
      <p:sp>
        <p:nvSpPr>
          <p:cNvPr id="6148" name="Right Brace 6147">
            <a:extLst>
              <a:ext uri="{FF2B5EF4-FFF2-40B4-BE49-F238E27FC236}">
                <a16:creationId xmlns:a16="http://schemas.microsoft.com/office/drawing/2014/main" id="{110ADB2E-4D3B-8942-6980-F4202EDF5D8A}"/>
              </a:ext>
            </a:extLst>
          </p:cNvPr>
          <p:cNvSpPr/>
          <p:nvPr/>
        </p:nvSpPr>
        <p:spPr>
          <a:xfrm>
            <a:off x="6981787" y="2071914"/>
            <a:ext cx="250495" cy="1473502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152" name="TextBox 6151">
            <a:extLst>
              <a:ext uri="{FF2B5EF4-FFF2-40B4-BE49-F238E27FC236}">
                <a16:creationId xmlns:a16="http://schemas.microsoft.com/office/drawing/2014/main" id="{01FFF34D-27B9-62CC-0671-0E8E7BDAC305}"/>
              </a:ext>
            </a:extLst>
          </p:cNvPr>
          <p:cNvSpPr txBox="1"/>
          <p:nvPr/>
        </p:nvSpPr>
        <p:spPr>
          <a:xfrm>
            <a:off x="5639276" y="2008192"/>
            <a:ext cx="125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Malignancy</a:t>
            </a:r>
            <a:endParaRPr lang="en-SG" dirty="0"/>
          </a:p>
        </p:txBody>
      </p:sp>
      <p:sp>
        <p:nvSpPr>
          <p:cNvPr id="6154" name="TextBox 6153">
            <a:extLst>
              <a:ext uri="{FF2B5EF4-FFF2-40B4-BE49-F238E27FC236}">
                <a16:creationId xmlns:a16="http://schemas.microsoft.com/office/drawing/2014/main" id="{87881AE6-D723-743A-4FD6-576AA48226FC}"/>
              </a:ext>
            </a:extLst>
          </p:cNvPr>
          <p:cNvSpPr txBox="1"/>
          <p:nvPr/>
        </p:nvSpPr>
        <p:spPr>
          <a:xfrm>
            <a:off x="7360431" y="3828711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Nodule Prediction</a:t>
            </a:r>
            <a:endParaRPr lang="en-SG" dirty="0"/>
          </a:p>
        </p:txBody>
      </p:sp>
      <p:sp>
        <p:nvSpPr>
          <p:cNvPr id="6156" name="TextBox 6155">
            <a:extLst>
              <a:ext uri="{FF2B5EF4-FFF2-40B4-BE49-F238E27FC236}">
                <a16:creationId xmlns:a16="http://schemas.microsoft.com/office/drawing/2014/main" id="{D63F0E68-436A-386D-2C9C-4CE0F203CD84}"/>
              </a:ext>
            </a:extLst>
          </p:cNvPr>
          <p:cNvSpPr txBox="1"/>
          <p:nvPr/>
        </p:nvSpPr>
        <p:spPr>
          <a:xfrm>
            <a:off x="7360431" y="5122800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Nodule Prediction</a:t>
            </a:r>
            <a:endParaRPr lang="en-SG" dirty="0"/>
          </a:p>
        </p:txBody>
      </p:sp>
      <p:cxnSp>
        <p:nvCxnSpPr>
          <p:cNvPr id="6157" name="Connector: Elbow 6156">
            <a:extLst>
              <a:ext uri="{FF2B5EF4-FFF2-40B4-BE49-F238E27FC236}">
                <a16:creationId xmlns:a16="http://schemas.microsoft.com/office/drawing/2014/main" id="{65279348-D31C-F63B-3EC8-CCBCDC546939}"/>
              </a:ext>
            </a:extLst>
          </p:cNvPr>
          <p:cNvCxnSpPr>
            <a:cxnSpLocks/>
            <a:stCxn id="6147" idx="3"/>
            <a:endCxn id="6156" idx="1"/>
          </p:cNvCxnSpPr>
          <p:nvPr/>
        </p:nvCxnSpPr>
        <p:spPr>
          <a:xfrm>
            <a:off x="6787130" y="5307013"/>
            <a:ext cx="573301" cy="45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9" name="Connector: Elbow 6158">
            <a:extLst>
              <a:ext uri="{FF2B5EF4-FFF2-40B4-BE49-F238E27FC236}">
                <a16:creationId xmlns:a16="http://schemas.microsoft.com/office/drawing/2014/main" id="{935911B1-5AB3-09A2-75DB-5AEB1D9FA05F}"/>
              </a:ext>
            </a:extLst>
          </p:cNvPr>
          <p:cNvCxnSpPr>
            <a:cxnSpLocks/>
            <a:stCxn id="6145" idx="3"/>
            <a:endCxn id="6154" idx="1"/>
          </p:cNvCxnSpPr>
          <p:nvPr/>
        </p:nvCxnSpPr>
        <p:spPr>
          <a:xfrm flipV="1">
            <a:off x="6787130" y="4013377"/>
            <a:ext cx="573301" cy="281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6" name="Right Brace 6165">
            <a:extLst>
              <a:ext uri="{FF2B5EF4-FFF2-40B4-BE49-F238E27FC236}">
                <a16:creationId xmlns:a16="http://schemas.microsoft.com/office/drawing/2014/main" id="{5C939467-3BEB-E026-E58A-EEE06B23CCDE}"/>
              </a:ext>
            </a:extLst>
          </p:cNvPr>
          <p:cNvSpPr/>
          <p:nvPr/>
        </p:nvSpPr>
        <p:spPr>
          <a:xfrm>
            <a:off x="9177967" y="2629582"/>
            <a:ext cx="250495" cy="300921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167" name="TextBox 6166">
            <a:extLst>
              <a:ext uri="{FF2B5EF4-FFF2-40B4-BE49-F238E27FC236}">
                <a16:creationId xmlns:a16="http://schemas.microsoft.com/office/drawing/2014/main" id="{F0DFCF2F-0EDB-C069-F480-2DCFDCB30F8D}"/>
              </a:ext>
            </a:extLst>
          </p:cNvPr>
          <p:cNvSpPr txBox="1"/>
          <p:nvPr/>
        </p:nvSpPr>
        <p:spPr>
          <a:xfrm>
            <a:off x="9750255" y="3949525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Lung Cancer Score</a:t>
            </a:r>
            <a:endParaRPr lang="en-SG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CEC47-D026-1EE6-DB8B-B7BCCBE9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24</a:t>
            </a:fld>
            <a:endParaRPr lang="en-SG" dirty="0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07F721D4-2921-6B91-ADAC-A1365A1904BF}"/>
              </a:ext>
            </a:extLst>
          </p:cNvPr>
          <p:cNvCxnSpPr>
            <a:cxnSpLocks/>
            <a:endCxn id="6152" idx="1"/>
          </p:cNvCxnSpPr>
          <p:nvPr/>
        </p:nvCxnSpPr>
        <p:spPr>
          <a:xfrm flipV="1">
            <a:off x="4665990" y="2192858"/>
            <a:ext cx="973286" cy="65123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68" name="Group 367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369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0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1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2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3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4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5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6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7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8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9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0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1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2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3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4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5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6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7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8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9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0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1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2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3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4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5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6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7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8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9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0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1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2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3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4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5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6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7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8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9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0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1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2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3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4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5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6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7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8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9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0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1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2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424" name="Rectangle 423">
            <a:extLst>
              <a:ext uri="{FF2B5EF4-FFF2-40B4-BE49-F238E27FC236}">
                <a16:creationId xmlns:a16="http://schemas.microsoft.com/office/drawing/2014/main" id="{4D6A640B-6684-4338-9199-6EE758735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5BAB052D-92E4-4715-895B-E42323075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2305051" cy="6858001"/>
            <a:chOff x="0" y="0"/>
            <a:chExt cx="2305051" cy="6858001"/>
          </a:xfrm>
          <a:solidFill>
            <a:schemeClr val="bg2">
              <a:lumMod val="60000"/>
              <a:lumOff val="40000"/>
              <a:alpha val="60000"/>
            </a:schemeClr>
          </a:solidFill>
          <a:effectLst/>
        </p:grpSpPr>
        <p:sp>
          <p:nvSpPr>
            <p:cNvPr id="427" name="Rectangle 5">
              <a:extLst>
                <a:ext uri="{FF2B5EF4-FFF2-40B4-BE49-F238E27FC236}">
                  <a16:creationId xmlns:a16="http://schemas.microsoft.com/office/drawing/2014/main" id="{F9792D54-14D4-44D6-A491-DEA72C26C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8" name="Freeform 6">
              <a:extLst>
                <a:ext uri="{FF2B5EF4-FFF2-40B4-BE49-F238E27FC236}">
                  <a16:creationId xmlns:a16="http://schemas.microsoft.com/office/drawing/2014/main" id="{D3CB19E7-637B-4FA1-B5E7-E35CF50AD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9" name="Freeform 7">
              <a:extLst>
                <a:ext uri="{FF2B5EF4-FFF2-40B4-BE49-F238E27FC236}">
                  <a16:creationId xmlns:a16="http://schemas.microsoft.com/office/drawing/2014/main" id="{B8CED72B-CBE7-450E-BE7C-247E88439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0" name="Rectangle 8">
              <a:extLst>
                <a:ext uri="{FF2B5EF4-FFF2-40B4-BE49-F238E27FC236}">
                  <a16:creationId xmlns:a16="http://schemas.microsoft.com/office/drawing/2014/main" id="{3BBD7465-3665-40AE-98E8-F8503EE20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1" name="Freeform 9">
              <a:extLst>
                <a:ext uri="{FF2B5EF4-FFF2-40B4-BE49-F238E27FC236}">
                  <a16:creationId xmlns:a16="http://schemas.microsoft.com/office/drawing/2014/main" id="{86CB6F49-3080-4A29-860D-F8F1AC4AC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2" name="Freeform 10">
              <a:extLst>
                <a:ext uri="{FF2B5EF4-FFF2-40B4-BE49-F238E27FC236}">
                  <a16:creationId xmlns:a16="http://schemas.microsoft.com/office/drawing/2014/main" id="{EA3A8EBB-EC1C-42C6-B409-E065ACD0E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3" name="Freeform 11">
              <a:extLst>
                <a:ext uri="{FF2B5EF4-FFF2-40B4-BE49-F238E27FC236}">
                  <a16:creationId xmlns:a16="http://schemas.microsoft.com/office/drawing/2014/main" id="{0F0AAA08-BD9A-4F88-A60C-F2ECB84CE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4" name="Freeform 12">
              <a:extLst>
                <a:ext uri="{FF2B5EF4-FFF2-40B4-BE49-F238E27FC236}">
                  <a16:creationId xmlns:a16="http://schemas.microsoft.com/office/drawing/2014/main" id="{44ACFC6E-01EE-4A01-8C39-0C4BC6B4E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5" name="Freeform 13">
              <a:extLst>
                <a:ext uri="{FF2B5EF4-FFF2-40B4-BE49-F238E27FC236}">
                  <a16:creationId xmlns:a16="http://schemas.microsoft.com/office/drawing/2014/main" id="{DDE8B861-702A-45C6-A7C5-D20764B55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6" name="Freeform 14">
              <a:extLst>
                <a:ext uri="{FF2B5EF4-FFF2-40B4-BE49-F238E27FC236}">
                  <a16:creationId xmlns:a16="http://schemas.microsoft.com/office/drawing/2014/main" id="{28DFAFFC-4BAC-4606-8F45-47284ED2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7" name="Freeform 15">
              <a:extLst>
                <a:ext uri="{FF2B5EF4-FFF2-40B4-BE49-F238E27FC236}">
                  <a16:creationId xmlns:a16="http://schemas.microsoft.com/office/drawing/2014/main" id="{B141C913-8CB4-4E5B-B684-BD4036777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8" name="Freeform 16">
              <a:extLst>
                <a:ext uri="{FF2B5EF4-FFF2-40B4-BE49-F238E27FC236}">
                  <a16:creationId xmlns:a16="http://schemas.microsoft.com/office/drawing/2014/main" id="{81E80ADE-DC6D-491B-BAC4-A90D44FD4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9" name="Freeform 17">
              <a:extLst>
                <a:ext uri="{FF2B5EF4-FFF2-40B4-BE49-F238E27FC236}">
                  <a16:creationId xmlns:a16="http://schemas.microsoft.com/office/drawing/2014/main" id="{4A425A61-47B5-41CA-A1D6-21C358B89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0" name="Freeform 18">
              <a:extLst>
                <a:ext uri="{FF2B5EF4-FFF2-40B4-BE49-F238E27FC236}">
                  <a16:creationId xmlns:a16="http://schemas.microsoft.com/office/drawing/2014/main" id="{B44D4532-40A1-4CEB-8A1C-711180D58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1" name="Freeform 19">
              <a:extLst>
                <a:ext uri="{FF2B5EF4-FFF2-40B4-BE49-F238E27FC236}">
                  <a16:creationId xmlns:a16="http://schemas.microsoft.com/office/drawing/2014/main" id="{31056221-3B7D-4E0B-A366-3E03523EF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2" name="Freeform 20">
              <a:extLst>
                <a:ext uri="{FF2B5EF4-FFF2-40B4-BE49-F238E27FC236}">
                  <a16:creationId xmlns:a16="http://schemas.microsoft.com/office/drawing/2014/main" id="{0F4CE988-2CA1-4875-8419-BC9914E7A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3" name="Freeform 21">
              <a:extLst>
                <a:ext uri="{FF2B5EF4-FFF2-40B4-BE49-F238E27FC236}">
                  <a16:creationId xmlns:a16="http://schemas.microsoft.com/office/drawing/2014/main" id="{D5E11DED-8522-4839-A2C5-9D64FBB03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4" name="Freeform 22">
              <a:extLst>
                <a:ext uri="{FF2B5EF4-FFF2-40B4-BE49-F238E27FC236}">
                  <a16:creationId xmlns:a16="http://schemas.microsoft.com/office/drawing/2014/main" id="{3A1EE55C-F160-4A56-ABFE-5EE18FE21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5" name="Freeform 23">
              <a:extLst>
                <a:ext uri="{FF2B5EF4-FFF2-40B4-BE49-F238E27FC236}">
                  <a16:creationId xmlns:a16="http://schemas.microsoft.com/office/drawing/2014/main" id="{519A9CFB-FBD5-4742-9228-976E852BC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6" name="Freeform 24">
              <a:extLst>
                <a:ext uri="{FF2B5EF4-FFF2-40B4-BE49-F238E27FC236}">
                  <a16:creationId xmlns:a16="http://schemas.microsoft.com/office/drawing/2014/main" id="{E808A3F5-6663-49E0-B6BB-AFBBCD50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7" name="Freeform 25">
              <a:extLst>
                <a:ext uri="{FF2B5EF4-FFF2-40B4-BE49-F238E27FC236}">
                  <a16:creationId xmlns:a16="http://schemas.microsoft.com/office/drawing/2014/main" id="{33A492F1-3A43-47FE-8E3E-4BF2B7864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8" name="Freeform 26">
              <a:extLst>
                <a:ext uri="{FF2B5EF4-FFF2-40B4-BE49-F238E27FC236}">
                  <a16:creationId xmlns:a16="http://schemas.microsoft.com/office/drawing/2014/main" id="{2ED7DF23-0B1F-4E17-8EC2-1B74D318F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9" name="Freeform 27">
              <a:extLst>
                <a:ext uri="{FF2B5EF4-FFF2-40B4-BE49-F238E27FC236}">
                  <a16:creationId xmlns:a16="http://schemas.microsoft.com/office/drawing/2014/main" id="{FE1204BD-7481-4989-957D-B61AEA964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0" name="Freeform 28">
              <a:extLst>
                <a:ext uri="{FF2B5EF4-FFF2-40B4-BE49-F238E27FC236}">
                  <a16:creationId xmlns:a16="http://schemas.microsoft.com/office/drawing/2014/main" id="{DD3C5673-1874-477D-AE35-B37A91974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1" name="Freeform 29">
              <a:extLst>
                <a:ext uri="{FF2B5EF4-FFF2-40B4-BE49-F238E27FC236}">
                  <a16:creationId xmlns:a16="http://schemas.microsoft.com/office/drawing/2014/main" id="{DA963A0C-386F-4A9E-89E8-67081094B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2" name="Freeform 30">
              <a:extLst>
                <a:ext uri="{FF2B5EF4-FFF2-40B4-BE49-F238E27FC236}">
                  <a16:creationId xmlns:a16="http://schemas.microsoft.com/office/drawing/2014/main" id="{D527BB52-D4EE-4CAA-A8A0-53A27DC7F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3" name="Freeform 31">
              <a:extLst>
                <a:ext uri="{FF2B5EF4-FFF2-40B4-BE49-F238E27FC236}">
                  <a16:creationId xmlns:a16="http://schemas.microsoft.com/office/drawing/2014/main" id="{2A037511-5E0A-4293-81AB-28C5DC96B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4" name="Freeform 32">
              <a:extLst>
                <a:ext uri="{FF2B5EF4-FFF2-40B4-BE49-F238E27FC236}">
                  <a16:creationId xmlns:a16="http://schemas.microsoft.com/office/drawing/2014/main" id="{42A7FE1C-EF14-483B-B5FC-FDC150282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5" name="Rectangle 33">
              <a:extLst>
                <a:ext uri="{FF2B5EF4-FFF2-40B4-BE49-F238E27FC236}">
                  <a16:creationId xmlns:a16="http://schemas.microsoft.com/office/drawing/2014/main" id="{45A82D49-825B-47BC-8622-A1D54C5C2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6" name="Freeform 34">
              <a:extLst>
                <a:ext uri="{FF2B5EF4-FFF2-40B4-BE49-F238E27FC236}">
                  <a16:creationId xmlns:a16="http://schemas.microsoft.com/office/drawing/2014/main" id="{039D74A5-B4AF-4800-B941-E5F8CD44E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7" name="Freeform 35">
              <a:extLst>
                <a:ext uri="{FF2B5EF4-FFF2-40B4-BE49-F238E27FC236}">
                  <a16:creationId xmlns:a16="http://schemas.microsoft.com/office/drawing/2014/main" id="{70B5D059-1472-474F-BDE6-881B5D1CD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8" name="Freeform 36">
              <a:extLst>
                <a:ext uri="{FF2B5EF4-FFF2-40B4-BE49-F238E27FC236}">
                  <a16:creationId xmlns:a16="http://schemas.microsoft.com/office/drawing/2014/main" id="{736D79CC-81E0-4C87-ABAC-58197AD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9" name="Freeform 37">
              <a:extLst>
                <a:ext uri="{FF2B5EF4-FFF2-40B4-BE49-F238E27FC236}">
                  <a16:creationId xmlns:a16="http://schemas.microsoft.com/office/drawing/2014/main" id="{7E72BA97-1228-4006-B095-8D9FB45F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0" name="Freeform 38">
              <a:extLst>
                <a:ext uri="{FF2B5EF4-FFF2-40B4-BE49-F238E27FC236}">
                  <a16:creationId xmlns:a16="http://schemas.microsoft.com/office/drawing/2014/main" id="{36FA3A99-37FB-4B03-A810-425BC9B37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1" name="Freeform 39">
              <a:extLst>
                <a:ext uri="{FF2B5EF4-FFF2-40B4-BE49-F238E27FC236}">
                  <a16:creationId xmlns:a16="http://schemas.microsoft.com/office/drawing/2014/main" id="{2E45B959-2AD5-4FE4-BF6A-4F011011C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2" name="Freeform 40">
              <a:extLst>
                <a:ext uri="{FF2B5EF4-FFF2-40B4-BE49-F238E27FC236}">
                  <a16:creationId xmlns:a16="http://schemas.microsoft.com/office/drawing/2014/main" id="{CEE29A17-924F-4EED-A18C-E6A0137E5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3" name="Freeform 41">
              <a:extLst>
                <a:ext uri="{FF2B5EF4-FFF2-40B4-BE49-F238E27FC236}">
                  <a16:creationId xmlns:a16="http://schemas.microsoft.com/office/drawing/2014/main" id="{EFB8BDF1-3A59-4EE5-BFAB-4F4B301E3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4" name="Freeform 42">
              <a:extLst>
                <a:ext uri="{FF2B5EF4-FFF2-40B4-BE49-F238E27FC236}">
                  <a16:creationId xmlns:a16="http://schemas.microsoft.com/office/drawing/2014/main" id="{8F94E417-93B4-4071-A6D1-AE66CA682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5" name="Freeform 43">
              <a:extLst>
                <a:ext uri="{FF2B5EF4-FFF2-40B4-BE49-F238E27FC236}">
                  <a16:creationId xmlns:a16="http://schemas.microsoft.com/office/drawing/2014/main" id="{A18F44A8-385D-4EB4-A013-7EB252A2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6" name="Freeform 44">
              <a:extLst>
                <a:ext uri="{FF2B5EF4-FFF2-40B4-BE49-F238E27FC236}">
                  <a16:creationId xmlns:a16="http://schemas.microsoft.com/office/drawing/2014/main" id="{B25FB320-9784-4EA9-B1AE-3BF9106E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7" name="Rectangle 45">
              <a:extLst>
                <a:ext uri="{FF2B5EF4-FFF2-40B4-BE49-F238E27FC236}">
                  <a16:creationId xmlns:a16="http://schemas.microsoft.com/office/drawing/2014/main" id="{C9EB05E6-5BE4-4EE1-9F0C-E8B57B362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8" name="Freeform 46">
              <a:extLst>
                <a:ext uri="{FF2B5EF4-FFF2-40B4-BE49-F238E27FC236}">
                  <a16:creationId xmlns:a16="http://schemas.microsoft.com/office/drawing/2014/main" id="{C66CAA98-15DB-4EF7-B2CA-54F523A3C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9" name="Freeform 47">
              <a:extLst>
                <a:ext uri="{FF2B5EF4-FFF2-40B4-BE49-F238E27FC236}">
                  <a16:creationId xmlns:a16="http://schemas.microsoft.com/office/drawing/2014/main" id="{7A30C330-EB27-4D08-82D2-7311A8505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0" name="Freeform 48">
              <a:extLst>
                <a:ext uri="{FF2B5EF4-FFF2-40B4-BE49-F238E27FC236}">
                  <a16:creationId xmlns:a16="http://schemas.microsoft.com/office/drawing/2014/main" id="{285C54D0-DCD8-43CD-AE6D-00487565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1" name="Freeform 49">
              <a:extLst>
                <a:ext uri="{FF2B5EF4-FFF2-40B4-BE49-F238E27FC236}">
                  <a16:creationId xmlns:a16="http://schemas.microsoft.com/office/drawing/2014/main" id="{BC525C34-0A4A-4042-8FA3-F64A115AE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2" name="Freeform 50">
              <a:extLst>
                <a:ext uri="{FF2B5EF4-FFF2-40B4-BE49-F238E27FC236}">
                  <a16:creationId xmlns:a16="http://schemas.microsoft.com/office/drawing/2014/main" id="{870751A2-DBE9-4631-86D3-800E77491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3" name="Freeform 51">
              <a:extLst>
                <a:ext uri="{FF2B5EF4-FFF2-40B4-BE49-F238E27FC236}">
                  <a16:creationId xmlns:a16="http://schemas.microsoft.com/office/drawing/2014/main" id="{ED6D7806-3E23-488D-80ED-281D3DA72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4" name="Freeform 52">
              <a:extLst>
                <a:ext uri="{FF2B5EF4-FFF2-40B4-BE49-F238E27FC236}">
                  <a16:creationId xmlns:a16="http://schemas.microsoft.com/office/drawing/2014/main" id="{170E0895-F9C9-44BA-AF81-F7938C7E4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5" name="Freeform 53">
              <a:extLst>
                <a:ext uri="{FF2B5EF4-FFF2-40B4-BE49-F238E27FC236}">
                  <a16:creationId xmlns:a16="http://schemas.microsoft.com/office/drawing/2014/main" id="{75AD3DD3-BD4A-4DD9-9AC1-C60E34174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6" name="Freeform 54">
              <a:extLst>
                <a:ext uri="{FF2B5EF4-FFF2-40B4-BE49-F238E27FC236}">
                  <a16:creationId xmlns:a16="http://schemas.microsoft.com/office/drawing/2014/main" id="{D047B55E-0847-4696-8101-A643C3C7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7" name="Freeform 55">
              <a:extLst>
                <a:ext uri="{FF2B5EF4-FFF2-40B4-BE49-F238E27FC236}">
                  <a16:creationId xmlns:a16="http://schemas.microsoft.com/office/drawing/2014/main" id="{CB3EF1DB-37BD-463B-A542-7AA57DC9F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8" name="Freeform 56">
              <a:extLst>
                <a:ext uri="{FF2B5EF4-FFF2-40B4-BE49-F238E27FC236}">
                  <a16:creationId xmlns:a16="http://schemas.microsoft.com/office/drawing/2014/main" id="{95D0E013-2F18-4248-9D83-3BFF25A05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9" name="Freeform 57">
              <a:extLst>
                <a:ext uri="{FF2B5EF4-FFF2-40B4-BE49-F238E27FC236}">
                  <a16:creationId xmlns:a16="http://schemas.microsoft.com/office/drawing/2014/main" id="{E7D95722-3A1F-4917-8C16-D4D409941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80" name="Freeform 58">
              <a:extLst>
                <a:ext uri="{FF2B5EF4-FFF2-40B4-BE49-F238E27FC236}">
                  <a16:creationId xmlns:a16="http://schemas.microsoft.com/office/drawing/2014/main" id="{A54912BE-A961-4720-992C-09A2D13DE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sp useBgFill="1">
        <p:nvSpPr>
          <p:cNvPr id="482" name="Round Diagonal Corner Rectangle 7">
            <a:extLst>
              <a:ext uri="{FF2B5EF4-FFF2-40B4-BE49-F238E27FC236}">
                <a16:creationId xmlns:a16="http://schemas.microsoft.com/office/drawing/2014/main" id="{FF5E4228-419E-44B9-B090-94A9540E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079" y="0"/>
            <a:ext cx="8132922" cy="6848476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E4A9477-0D91-0D1A-FB73-3457A9A45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178" y="315913"/>
            <a:ext cx="8090059" cy="41497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dirty="0"/>
              <a:t>Could possibly</a:t>
            </a:r>
            <a:br>
              <a:rPr lang="en-US" sz="6000" dirty="0"/>
            </a:br>
            <a:r>
              <a:rPr lang="en-US" sz="6000" dirty="0"/>
              <a:t>go wrong?</a:t>
            </a:r>
          </a:p>
        </p:txBody>
      </p:sp>
      <p:sp>
        <p:nvSpPr>
          <p:cNvPr id="483" name="Title 8">
            <a:extLst>
              <a:ext uri="{FF2B5EF4-FFF2-40B4-BE49-F238E27FC236}">
                <a16:creationId xmlns:a16="http://schemas.microsoft.com/office/drawing/2014/main" id="{02991F58-4BDE-CE90-2757-0CA1E0DDE846}"/>
              </a:ext>
            </a:extLst>
          </p:cNvPr>
          <p:cNvSpPr txBox="1">
            <a:spLocks/>
          </p:cNvSpPr>
          <p:nvPr/>
        </p:nvSpPr>
        <p:spPr>
          <a:xfrm>
            <a:off x="1600200" y="645320"/>
            <a:ext cx="2430304" cy="3490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6000" i="1" dirty="0"/>
              <a:t>What</a:t>
            </a:r>
            <a:br>
              <a:rPr lang="en-US" sz="6000" i="1" dirty="0"/>
            </a:br>
            <a:endParaRPr lang="en-US" sz="6000" i="1" dirty="0"/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18E4AE7-9FB1-F6F4-95E1-09140AA9C3C1}"/>
              </a:ext>
            </a:extLst>
          </p:cNvPr>
          <p:cNvSpPr txBox="1">
            <a:spLocks/>
          </p:cNvSpPr>
          <p:nvPr/>
        </p:nvSpPr>
        <p:spPr>
          <a:xfrm>
            <a:off x="4066220" y="5174455"/>
            <a:ext cx="4877756" cy="12612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dirty="0"/>
              <a:t>(A whole lot, it turns out.)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0D257-84F9-DE4C-E4A8-E7C5B449D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25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7369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47A2-2CA2-DC56-6DBD-F9D1EF3C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431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Problem: Model-Data Mismatch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ED66ED-6CFD-F06F-C369-832512117D57}"/>
              </a:ext>
            </a:extLst>
          </p:cNvPr>
          <p:cNvSpPr txBox="1">
            <a:spLocks/>
          </p:cNvSpPr>
          <p:nvPr/>
        </p:nvSpPr>
        <p:spPr>
          <a:xfrm>
            <a:off x="1141410" y="1661652"/>
            <a:ext cx="9905998" cy="4129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What if your model can’t represent your data?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506D11-84E6-99BE-A80C-BA24E6B9BB1E}"/>
              </a:ext>
            </a:extLst>
          </p:cNvPr>
          <p:cNvGrpSpPr/>
          <p:nvPr/>
        </p:nvGrpSpPr>
        <p:grpSpPr>
          <a:xfrm>
            <a:off x="1212371" y="2796599"/>
            <a:ext cx="2517906" cy="2400692"/>
            <a:chOff x="1365792" y="3439379"/>
            <a:chExt cx="1918323" cy="24006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D0803EA-7E24-ED26-B2CA-C385CE84F9C6}"/>
                    </a:ext>
                  </a:extLst>
                </p:cNvPr>
                <p:cNvSpPr txBox="1"/>
                <p:nvPr/>
              </p:nvSpPr>
              <p:spPr>
                <a:xfrm>
                  <a:off x="1817102" y="3439379"/>
                  <a:ext cx="89737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D0803EA-7E24-ED26-B2CA-C385CE84F9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7102" y="3439379"/>
                  <a:ext cx="897379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F0B901B-9FD2-6D07-0AA0-DF9A434B3F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792" y="3810863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F410C47-15F0-DE79-2692-7D46447C7DE8}"/>
                </a:ext>
              </a:extLst>
            </p:cNvPr>
            <p:cNvCxnSpPr>
              <a:cxnSpLocks/>
            </p:cNvCxnSpPr>
            <p:nvPr/>
          </p:nvCxnSpPr>
          <p:spPr>
            <a:xfrm>
              <a:off x="1365792" y="5470739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8BCF137-49D5-51D7-D711-816C5BBB5A37}"/>
                    </a:ext>
                  </a:extLst>
                </p:cNvPr>
                <p:cNvSpPr txBox="1"/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1367FB3-46B6-DD9E-B234-6BD6798120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E9C965DB-3A44-6B51-5A07-6C11F734C156}"/>
              </a:ext>
            </a:extLst>
          </p:cNvPr>
          <p:cNvSpPr/>
          <p:nvPr/>
        </p:nvSpPr>
        <p:spPr>
          <a:xfrm>
            <a:off x="1425146" y="4240480"/>
            <a:ext cx="72000" cy="72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7CF7768-DAC8-80F1-AF3D-0FC341FF04D8}"/>
              </a:ext>
            </a:extLst>
          </p:cNvPr>
          <p:cNvSpPr/>
          <p:nvPr/>
        </p:nvSpPr>
        <p:spPr>
          <a:xfrm>
            <a:off x="1639975" y="4198392"/>
            <a:ext cx="72000" cy="72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CE6951D-2416-87E9-B79A-A185D0A2CD96}"/>
              </a:ext>
            </a:extLst>
          </p:cNvPr>
          <p:cNvSpPr/>
          <p:nvPr/>
        </p:nvSpPr>
        <p:spPr>
          <a:xfrm>
            <a:off x="2618581" y="4651836"/>
            <a:ext cx="72000" cy="72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4E50EE-BFC4-D938-F2EA-7D5F13893095}"/>
              </a:ext>
            </a:extLst>
          </p:cNvPr>
          <p:cNvSpPr/>
          <p:nvPr/>
        </p:nvSpPr>
        <p:spPr>
          <a:xfrm>
            <a:off x="3280459" y="4323661"/>
            <a:ext cx="72000" cy="72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537AC33-5372-D4EF-BA91-E6D382FC91E7}"/>
              </a:ext>
            </a:extLst>
          </p:cNvPr>
          <p:cNvSpPr/>
          <p:nvPr/>
        </p:nvSpPr>
        <p:spPr>
          <a:xfrm>
            <a:off x="3244459" y="3919518"/>
            <a:ext cx="72000" cy="72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716C8F57-B9B4-C550-5236-776BCF221659}"/>
              </a:ext>
            </a:extLst>
          </p:cNvPr>
          <p:cNvSpPr/>
          <p:nvPr/>
        </p:nvSpPr>
        <p:spPr>
          <a:xfrm>
            <a:off x="1369136" y="2172929"/>
            <a:ext cx="2049070" cy="2652171"/>
          </a:xfrm>
          <a:prstGeom prst="arc">
            <a:avLst>
              <a:gd name="adj1" fmla="val 248260"/>
              <a:gd name="adj2" fmla="val 10497729"/>
            </a:avLst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6E7AE63-2B6E-D876-B4B2-6967BC08FE3B}"/>
              </a:ext>
            </a:extLst>
          </p:cNvPr>
          <p:cNvSpPr txBox="1"/>
          <p:nvPr/>
        </p:nvSpPr>
        <p:spPr>
          <a:xfrm>
            <a:off x="1057069" y="5157243"/>
            <a:ext cx="267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data is generated using a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parabola</a:t>
            </a:r>
            <a:r>
              <a:rPr lang="en-US" dirty="0"/>
              <a:t> + jitter. Fitting the data to a </a:t>
            </a:r>
            <a:r>
              <a:rPr lang="en-US" dirty="0">
                <a:solidFill>
                  <a:srgbClr val="FF0000"/>
                </a:solidFill>
              </a:rPr>
              <a:t>parabola</a:t>
            </a:r>
            <a:r>
              <a:rPr lang="en-US" dirty="0"/>
              <a:t> recovers it well.</a:t>
            </a:r>
            <a:endParaRPr lang="en-SG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94E038D-D56D-0590-ED56-9D496A819A36}"/>
              </a:ext>
            </a:extLst>
          </p:cNvPr>
          <p:cNvGrpSpPr/>
          <p:nvPr/>
        </p:nvGrpSpPr>
        <p:grpSpPr>
          <a:xfrm>
            <a:off x="4914700" y="2719172"/>
            <a:ext cx="2538815" cy="2400692"/>
            <a:chOff x="1806874" y="3408451"/>
            <a:chExt cx="2538815" cy="240069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7391706-B364-6CEA-0E9E-C89E2B3C6978}"/>
                </a:ext>
              </a:extLst>
            </p:cNvPr>
            <p:cNvGrpSpPr/>
            <p:nvPr/>
          </p:nvGrpSpPr>
          <p:grpSpPr>
            <a:xfrm>
              <a:off x="1806874" y="3408451"/>
              <a:ext cx="2517906" cy="2400692"/>
              <a:chOff x="1365792" y="3439379"/>
              <a:chExt cx="1918323" cy="240069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FC28AF01-DA39-04AD-2D5D-71CD55900745}"/>
                      </a:ext>
                    </a:extLst>
                  </p:cNvPr>
                  <p:cNvSpPr txBox="1"/>
                  <p:nvPr/>
                </p:nvSpPr>
                <p:spPr>
                  <a:xfrm>
                    <a:off x="1817102" y="3439379"/>
                    <a:ext cx="897379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oMath>
                      </m:oMathPara>
                    </a14:m>
                    <a:endParaRPr lang="en-SG" dirty="0"/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FC28AF01-DA39-04AD-2D5D-71CD5590074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17102" y="3439379"/>
                    <a:ext cx="897379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84D6E665-226D-7F8D-41BF-AB169BE538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5792" y="3810863"/>
                <a:ext cx="0" cy="18000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46BC099-4AB3-B09F-77DB-CC660EE46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5792" y="5470739"/>
                <a:ext cx="1800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E3F10DDE-67B6-70D1-4257-5DBE98B6EDC1}"/>
                      </a:ext>
                    </a:extLst>
                  </p:cNvPr>
                  <p:cNvSpPr txBox="1"/>
                  <p:nvPr/>
                </p:nvSpPr>
                <p:spPr>
                  <a:xfrm>
                    <a:off x="2941411" y="5470739"/>
                    <a:ext cx="34270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SG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F1367FB3-46B6-DD9E-B234-6BD6798120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41411" y="5470739"/>
                    <a:ext cx="342704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D161334-8D50-05B0-82E8-E53FF1AB0E47}"/>
                </a:ext>
              </a:extLst>
            </p:cNvPr>
            <p:cNvCxnSpPr>
              <a:cxnSpLocks/>
            </p:cNvCxnSpPr>
            <p:nvPr/>
          </p:nvCxnSpPr>
          <p:spPr>
            <a:xfrm>
              <a:off x="1896898" y="4841474"/>
              <a:ext cx="2448791" cy="30583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A057319-D566-E5AE-5E0C-3A3A9DD72EEB}"/>
                </a:ext>
              </a:extLst>
            </p:cNvPr>
            <p:cNvSpPr/>
            <p:nvPr/>
          </p:nvSpPr>
          <p:spPr>
            <a:xfrm>
              <a:off x="2019649" y="4852332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DF048F8-019E-C65B-D6A5-A638E36453B1}"/>
                </a:ext>
              </a:extLst>
            </p:cNvPr>
            <p:cNvSpPr/>
            <p:nvPr/>
          </p:nvSpPr>
          <p:spPr>
            <a:xfrm>
              <a:off x="2234478" y="4810244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DBD1089-62BD-E18B-6BA2-7B4EC6AA4EEF}"/>
                </a:ext>
              </a:extLst>
            </p:cNvPr>
            <p:cNvSpPr/>
            <p:nvPr/>
          </p:nvSpPr>
          <p:spPr>
            <a:xfrm>
              <a:off x="3213084" y="5263688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E8CC2DF-F542-81D5-4BC3-2936825A6575}"/>
                </a:ext>
              </a:extLst>
            </p:cNvPr>
            <p:cNvSpPr/>
            <p:nvPr/>
          </p:nvSpPr>
          <p:spPr>
            <a:xfrm>
              <a:off x="3874962" y="4935513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025157D-2AD5-C4A9-7002-AD1EE72E0C7D}"/>
                </a:ext>
              </a:extLst>
            </p:cNvPr>
            <p:cNvSpPr/>
            <p:nvPr/>
          </p:nvSpPr>
          <p:spPr>
            <a:xfrm>
              <a:off x="3838962" y="4531370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BE295850-D098-3F5A-2B48-69CC5F14BFD2}"/>
              </a:ext>
            </a:extLst>
          </p:cNvPr>
          <p:cNvSpPr txBox="1"/>
          <p:nvPr/>
        </p:nvSpPr>
        <p:spPr>
          <a:xfrm>
            <a:off x="4738487" y="5119864"/>
            <a:ext cx="2715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line can’t represent the data well.</a:t>
            </a:r>
          </a:p>
          <a:p>
            <a:pPr algn="ctr"/>
            <a:r>
              <a:rPr lang="en-US" dirty="0"/>
              <a:t>This is </a:t>
            </a:r>
            <a:r>
              <a:rPr lang="en-US" i="1" dirty="0"/>
              <a:t>underfitting</a:t>
            </a:r>
            <a:r>
              <a:rPr lang="en-US" dirty="0"/>
              <a:t>.</a:t>
            </a:r>
            <a:endParaRPr lang="en-SG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B0A1308-EDC4-CDFE-8C51-EDED8BC3B4B7}"/>
              </a:ext>
            </a:extLst>
          </p:cNvPr>
          <p:cNvGrpSpPr/>
          <p:nvPr/>
        </p:nvGrpSpPr>
        <p:grpSpPr>
          <a:xfrm>
            <a:off x="8617030" y="2713745"/>
            <a:ext cx="2517906" cy="2400692"/>
            <a:chOff x="1365792" y="3439379"/>
            <a:chExt cx="1918323" cy="24006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0CBD1454-CC4B-F4E8-859C-212FD7FB7808}"/>
                    </a:ext>
                  </a:extLst>
                </p:cNvPr>
                <p:cNvSpPr txBox="1"/>
                <p:nvPr/>
              </p:nvSpPr>
              <p:spPr>
                <a:xfrm>
                  <a:off x="1817102" y="3439379"/>
                  <a:ext cx="89737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0CBD1454-CC4B-F4E8-859C-212FD7FB7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7102" y="3439379"/>
                  <a:ext cx="89737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BC447C72-65B0-8595-F250-F499838DD8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792" y="3810863"/>
              <a:ext cx="0" cy="1800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BA1513C5-7354-43D4-5DB2-CE2B679B16EA}"/>
                </a:ext>
              </a:extLst>
            </p:cNvPr>
            <p:cNvCxnSpPr>
              <a:cxnSpLocks/>
            </p:cNvCxnSpPr>
            <p:nvPr/>
          </p:nvCxnSpPr>
          <p:spPr>
            <a:xfrm>
              <a:off x="1365792" y="5470739"/>
              <a:ext cx="180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7162249-3D76-5AF5-81E2-FF79F6B462B5}"/>
                    </a:ext>
                  </a:extLst>
                </p:cNvPr>
                <p:cNvSpPr txBox="1"/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1367FB3-46B6-DD9E-B234-6BD6798120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1411" y="5470739"/>
                  <a:ext cx="34270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D0007CC-55B2-9788-02C9-B3BC2674179D}"/>
              </a:ext>
            </a:extLst>
          </p:cNvPr>
          <p:cNvSpPr/>
          <p:nvPr/>
        </p:nvSpPr>
        <p:spPr>
          <a:xfrm>
            <a:off x="8750364" y="3842073"/>
            <a:ext cx="2517058" cy="816077"/>
          </a:xfrm>
          <a:custGeom>
            <a:avLst/>
            <a:gdLst>
              <a:gd name="connsiteX0" fmla="*/ 0 w 2517058"/>
              <a:gd name="connsiteY0" fmla="*/ 393290 h 816077"/>
              <a:gd name="connsiteX1" fmla="*/ 98322 w 2517058"/>
              <a:gd name="connsiteY1" fmla="*/ 363793 h 816077"/>
              <a:gd name="connsiteX2" fmla="*/ 127819 w 2517058"/>
              <a:gd name="connsiteY2" fmla="*/ 353961 h 816077"/>
              <a:gd name="connsiteX3" fmla="*/ 255638 w 2517058"/>
              <a:gd name="connsiteY3" fmla="*/ 334296 h 816077"/>
              <a:gd name="connsiteX4" fmla="*/ 304800 w 2517058"/>
              <a:gd name="connsiteY4" fmla="*/ 324464 h 816077"/>
              <a:gd name="connsiteX5" fmla="*/ 462116 w 2517058"/>
              <a:gd name="connsiteY5" fmla="*/ 275303 h 816077"/>
              <a:gd name="connsiteX6" fmla="*/ 540774 w 2517058"/>
              <a:gd name="connsiteY6" fmla="*/ 235974 h 816077"/>
              <a:gd name="connsiteX7" fmla="*/ 589935 w 2517058"/>
              <a:gd name="connsiteY7" fmla="*/ 206477 h 816077"/>
              <a:gd name="connsiteX8" fmla="*/ 629264 w 2517058"/>
              <a:gd name="connsiteY8" fmla="*/ 196645 h 816077"/>
              <a:gd name="connsiteX9" fmla="*/ 658761 w 2517058"/>
              <a:gd name="connsiteY9" fmla="*/ 186813 h 816077"/>
              <a:gd name="connsiteX10" fmla="*/ 737419 w 2517058"/>
              <a:gd name="connsiteY10" fmla="*/ 196645 h 816077"/>
              <a:gd name="connsiteX11" fmla="*/ 845574 w 2517058"/>
              <a:gd name="connsiteY11" fmla="*/ 294967 h 816077"/>
              <a:gd name="connsiteX12" fmla="*/ 904567 w 2517058"/>
              <a:gd name="connsiteY12" fmla="*/ 412955 h 816077"/>
              <a:gd name="connsiteX13" fmla="*/ 973393 w 2517058"/>
              <a:gd name="connsiteY13" fmla="*/ 501445 h 816077"/>
              <a:gd name="connsiteX14" fmla="*/ 1032387 w 2517058"/>
              <a:gd name="connsiteY14" fmla="*/ 560438 h 816077"/>
              <a:gd name="connsiteX15" fmla="*/ 1052051 w 2517058"/>
              <a:gd name="connsiteY15" fmla="*/ 599767 h 816077"/>
              <a:gd name="connsiteX16" fmla="*/ 1081548 w 2517058"/>
              <a:gd name="connsiteY16" fmla="*/ 609600 h 816077"/>
              <a:gd name="connsiteX17" fmla="*/ 1120877 w 2517058"/>
              <a:gd name="connsiteY17" fmla="*/ 648929 h 816077"/>
              <a:gd name="connsiteX18" fmla="*/ 1140542 w 2517058"/>
              <a:gd name="connsiteY18" fmla="*/ 678425 h 816077"/>
              <a:gd name="connsiteX19" fmla="*/ 1199535 w 2517058"/>
              <a:gd name="connsiteY19" fmla="*/ 717755 h 816077"/>
              <a:gd name="connsiteX20" fmla="*/ 1248697 w 2517058"/>
              <a:gd name="connsiteY20" fmla="*/ 776748 h 816077"/>
              <a:gd name="connsiteX21" fmla="*/ 1327355 w 2517058"/>
              <a:gd name="connsiteY21" fmla="*/ 806245 h 816077"/>
              <a:gd name="connsiteX22" fmla="*/ 1455174 w 2517058"/>
              <a:gd name="connsiteY22" fmla="*/ 776748 h 816077"/>
              <a:gd name="connsiteX23" fmla="*/ 1484671 w 2517058"/>
              <a:gd name="connsiteY23" fmla="*/ 757084 h 816077"/>
              <a:gd name="connsiteX24" fmla="*/ 1514167 w 2517058"/>
              <a:gd name="connsiteY24" fmla="*/ 727587 h 816077"/>
              <a:gd name="connsiteX25" fmla="*/ 1543664 w 2517058"/>
              <a:gd name="connsiteY25" fmla="*/ 717755 h 816077"/>
              <a:gd name="connsiteX26" fmla="*/ 1553497 w 2517058"/>
              <a:gd name="connsiteY26" fmla="*/ 688258 h 816077"/>
              <a:gd name="connsiteX27" fmla="*/ 1573161 w 2517058"/>
              <a:gd name="connsiteY27" fmla="*/ 658761 h 816077"/>
              <a:gd name="connsiteX28" fmla="*/ 1592826 w 2517058"/>
              <a:gd name="connsiteY28" fmla="*/ 619432 h 816077"/>
              <a:gd name="connsiteX29" fmla="*/ 1602658 w 2517058"/>
              <a:gd name="connsiteY29" fmla="*/ 580103 h 816077"/>
              <a:gd name="connsiteX30" fmla="*/ 1641987 w 2517058"/>
              <a:gd name="connsiteY30" fmla="*/ 452284 h 816077"/>
              <a:gd name="connsiteX31" fmla="*/ 1671484 w 2517058"/>
              <a:gd name="connsiteY31" fmla="*/ 334296 h 816077"/>
              <a:gd name="connsiteX32" fmla="*/ 1681316 w 2517058"/>
              <a:gd name="connsiteY32" fmla="*/ 304800 h 816077"/>
              <a:gd name="connsiteX33" fmla="*/ 1740309 w 2517058"/>
              <a:gd name="connsiteY33" fmla="*/ 186813 h 816077"/>
              <a:gd name="connsiteX34" fmla="*/ 1799303 w 2517058"/>
              <a:gd name="connsiteY34" fmla="*/ 49161 h 816077"/>
              <a:gd name="connsiteX35" fmla="*/ 1858297 w 2517058"/>
              <a:gd name="connsiteY35" fmla="*/ 0 h 816077"/>
              <a:gd name="connsiteX36" fmla="*/ 1907458 w 2517058"/>
              <a:gd name="connsiteY36" fmla="*/ 19664 h 816077"/>
              <a:gd name="connsiteX37" fmla="*/ 1917290 w 2517058"/>
              <a:gd name="connsiteY37" fmla="*/ 49161 h 816077"/>
              <a:gd name="connsiteX38" fmla="*/ 1927122 w 2517058"/>
              <a:gd name="connsiteY38" fmla="*/ 88490 h 816077"/>
              <a:gd name="connsiteX39" fmla="*/ 1936955 w 2517058"/>
              <a:gd name="connsiteY39" fmla="*/ 167148 h 816077"/>
              <a:gd name="connsiteX40" fmla="*/ 1946787 w 2517058"/>
              <a:gd name="connsiteY40" fmla="*/ 206477 h 816077"/>
              <a:gd name="connsiteX41" fmla="*/ 1976284 w 2517058"/>
              <a:gd name="connsiteY41" fmla="*/ 304800 h 816077"/>
              <a:gd name="connsiteX42" fmla="*/ 1986116 w 2517058"/>
              <a:gd name="connsiteY42" fmla="*/ 363793 h 816077"/>
              <a:gd name="connsiteX43" fmla="*/ 1995948 w 2517058"/>
              <a:gd name="connsiteY43" fmla="*/ 521109 h 816077"/>
              <a:gd name="connsiteX44" fmla="*/ 2035277 w 2517058"/>
              <a:gd name="connsiteY44" fmla="*/ 580103 h 816077"/>
              <a:gd name="connsiteX45" fmla="*/ 2064774 w 2517058"/>
              <a:gd name="connsiteY45" fmla="*/ 609600 h 816077"/>
              <a:gd name="connsiteX46" fmla="*/ 2143432 w 2517058"/>
              <a:gd name="connsiteY46" fmla="*/ 658761 h 816077"/>
              <a:gd name="connsiteX47" fmla="*/ 2212258 w 2517058"/>
              <a:gd name="connsiteY47" fmla="*/ 678425 h 816077"/>
              <a:gd name="connsiteX48" fmla="*/ 2241755 w 2517058"/>
              <a:gd name="connsiteY48" fmla="*/ 698090 h 816077"/>
              <a:gd name="connsiteX49" fmla="*/ 2310580 w 2517058"/>
              <a:gd name="connsiteY49" fmla="*/ 717755 h 816077"/>
              <a:gd name="connsiteX50" fmla="*/ 2389238 w 2517058"/>
              <a:gd name="connsiteY50" fmla="*/ 747251 h 816077"/>
              <a:gd name="connsiteX51" fmla="*/ 2418735 w 2517058"/>
              <a:gd name="connsiteY51" fmla="*/ 766916 h 816077"/>
              <a:gd name="connsiteX52" fmla="*/ 2487561 w 2517058"/>
              <a:gd name="connsiteY52" fmla="*/ 806245 h 816077"/>
              <a:gd name="connsiteX53" fmla="*/ 2517058 w 2517058"/>
              <a:gd name="connsiteY53" fmla="*/ 816077 h 81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517058" h="816077">
                <a:moveTo>
                  <a:pt x="0" y="393290"/>
                </a:moveTo>
                <a:cubicBezTo>
                  <a:pt x="88073" y="358060"/>
                  <a:pt x="9702" y="385947"/>
                  <a:pt x="98322" y="363793"/>
                </a:cubicBezTo>
                <a:cubicBezTo>
                  <a:pt x="108377" y="361279"/>
                  <a:pt x="117632" y="355871"/>
                  <a:pt x="127819" y="353961"/>
                </a:cubicBezTo>
                <a:cubicBezTo>
                  <a:pt x="170188" y="346017"/>
                  <a:pt x="213117" y="341383"/>
                  <a:pt x="255638" y="334296"/>
                </a:cubicBezTo>
                <a:cubicBezTo>
                  <a:pt x="272122" y="331549"/>
                  <a:pt x="288767" y="329179"/>
                  <a:pt x="304800" y="324464"/>
                </a:cubicBezTo>
                <a:cubicBezTo>
                  <a:pt x="551878" y="251795"/>
                  <a:pt x="344668" y="304664"/>
                  <a:pt x="462116" y="275303"/>
                </a:cubicBezTo>
                <a:cubicBezTo>
                  <a:pt x="488335" y="262193"/>
                  <a:pt x="515637" y="251056"/>
                  <a:pt x="540774" y="235974"/>
                </a:cubicBezTo>
                <a:cubicBezTo>
                  <a:pt x="557161" y="226142"/>
                  <a:pt x="572472" y="214238"/>
                  <a:pt x="589935" y="206477"/>
                </a:cubicBezTo>
                <a:cubicBezTo>
                  <a:pt x="602283" y="200989"/>
                  <a:pt x="616271" y="200357"/>
                  <a:pt x="629264" y="196645"/>
                </a:cubicBezTo>
                <a:cubicBezTo>
                  <a:pt x="639229" y="193798"/>
                  <a:pt x="648929" y="190090"/>
                  <a:pt x="658761" y="186813"/>
                </a:cubicBezTo>
                <a:cubicBezTo>
                  <a:pt x="684980" y="190090"/>
                  <a:pt x="713211" y="186054"/>
                  <a:pt x="737419" y="196645"/>
                </a:cubicBezTo>
                <a:cubicBezTo>
                  <a:pt x="775185" y="213167"/>
                  <a:pt x="823414" y="255570"/>
                  <a:pt x="845574" y="294967"/>
                </a:cubicBezTo>
                <a:cubicBezTo>
                  <a:pt x="867131" y="333291"/>
                  <a:pt x="877571" y="378246"/>
                  <a:pt x="904567" y="412955"/>
                </a:cubicBezTo>
                <a:cubicBezTo>
                  <a:pt x="927509" y="442452"/>
                  <a:pt x="946969" y="475022"/>
                  <a:pt x="973393" y="501445"/>
                </a:cubicBezTo>
                <a:lnTo>
                  <a:pt x="1032387" y="560438"/>
                </a:lnTo>
                <a:cubicBezTo>
                  <a:pt x="1038942" y="573548"/>
                  <a:pt x="1041687" y="589403"/>
                  <a:pt x="1052051" y="599767"/>
                </a:cubicBezTo>
                <a:cubicBezTo>
                  <a:pt x="1059380" y="607096"/>
                  <a:pt x="1073114" y="603576"/>
                  <a:pt x="1081548" y="609600"/>
                </a:cubicBezTo>
                <a:cubicBezTo>
                  <a:pt x="1096634" y="620376"/>
                  <a:pt x="1108811" y="634853"/>
                  <a:pt x="1120877" y="648929"/>
                </a:cubicBezTo>
                <a:cubicBezTo>
                  <a:pt x="1128567" y="657901"/>
                  <a:pt x="1131649" y="670644"/>
                  <a:pt x="1140542" y="678425"/>
                </a:cubicBezTo>
                <a:cubicBezTo>
                  <a:pt x="1158328" y="693988"/>
                  <a:pt x="1182047" y="701857"/>
                  <a:pt x="1199535" y="717755"/>
                </a:cubicBezTo>
                <a:cubicBezTo>
                  <a:pt x="1218476" y="734974"/>
                  <a:pt x="1228709" y="760757"/>
                  <a:pt x="1248697" y="776748"/>
                </a:cubicBezTo>
                <a:cubicBezTo>
                  <a:pt x="1257098" y="783468"/>
                  <a:pt x="1310701" y="800694"/>
                  <a:pt x="1327355" y="806245"/>
                </a:cubicBezTo>
                <a:cubicBezTo>
                  <a:pt x="1359089" y="801712"/>
                  <a:pt x="1425725" y="796380"/>
                  <a:pt x="1455174" y="776748"/>
                </a:cubicBezTo>
                <a:cubicBezTo>
                  <a:pt x="1465006" y="770193"/>
                  <a:pt x="1475593" y="764649"/>
                  <a:pt x="1484671" y="757084"/>
                </a:cubicBezTo>
                <a:cubicBezTo>
                  <a:pt x="1495353" y="748182"/>
                  <a:pt x="1502598" y="735300"/>
                  <a:pt x="1514167" y="727587"/>
                </a:cubicBezTo>
                <a:cubicBezTo>
                  <a:pt x="1522790" y="721838"/>
                  <a:pt x="1533832" y="721032"/>
                  <a:pt x="1543664" y="717755"/>
                </a:cubicBezTo>
                <a:cubicBezTo>
                  <a:pt x="1546942" y="707923"/>
                  <a:pt x="1548862" y="697528"/>
                  <a:pt x="1553497" y="688258"/>
                </a:cubicBezTo>
                <a:cubicBezTo>
                  <a:pt x="1558782" y="677689"/>
                  <a:pt x="1567298" y="669021"/>
                  <a:pt x="1573161" y="658761"/>
                </a:cubicBezTo>
                <a:cubicBezTo>
                  <a:pt x="1580433" y="646035"/>
                  <a:pt x="1586271" y="632542"/>
                  <a:pt x="1592826" y="619432"/>
                </a:cubicBezTo>
                <a:cubicBezTo>
                  <a:pt x="1596103" y="606322"/>
                  <a:pt x="1598775" y="593046"/>
                  <a:pt x="1602658" y="580103"/>
                </a:cubicBezTo>
                <a:cubicBezTo>
                  <a:pt x="1635137" y="471836"/>
                  <a:pt x="1610561" y="571701"/>
                  <a:pt x="1641987" y="452284"/>
                </a:cubicBezTo>
                <a:cubicBezTo>
                  <a:pt x="1652304" y="413079"/>
                  <a:pt x="1658664" y="372755"/>
                  <a:pt x="1671484" y="334296"/>
                </a:cubicBezTo>
                <a:cubicBezTo>
                  <a:pt x="1674761" y="324464"/>
                  <a:pt x="1676933" y="314192"/>
                  <a:pt x="1681316" y="304800"/>
                </a:cubicBezTo>
                <a:cubicBezTo>
                  <a:pt x="1699911" y="264954"/>
                  <a:pt x="1740309" y="186813"/>
                  <a:pt x="1740309" y="186813"/>
                </a:cubicBezTo>
                <a:cubicBezTo>
                  <a:pt x="1767814" y="49291"/>
                  <a:pt x="1734008" y="123783"/>
                  <a:pt x="1799303" y="49161"/>
                </a:cubicBezTo>
                <a:cubicBezTo>
                  <a:pt x="1843422" y="-1260"/>
                  <a:pt x="1807939" y="16785"/>
                  <a:pt x="1858297" y="0"/>
                </a:cubicBezTo>
                <a:cubicBezTo>
                  <a:pt x="1874684" y="6555"/>
                  <a:pt x="1893899" y="8365"/>
                  <a:pt x="1907458" y="19664"/>
                </a:cubicBezTo>
                <a:cubicBezTo>
                  <a:pt x="1915420" y="26299"/>
                  <a:pt x="1914443" y="39196"/>
                  <a:pt x="1917290" y="49161"/>
                </a:cubicBezTo>
                <a:cubicBezTo>
                  <a:pt x="1921002" y="62154"/>
                  <a:pt x="1924900" y="75161"/>
                  <a:pt x="1927122" y="88490"/>
                </a:cubicBezTo>
                <a:cubicBezTo>
                  <a:pt x="1931466" y="114554"/>
                  <a:pt x="1932611" y="141084"/>
                  <a:pt x="1936955" y="167148"/>
                </a:cubicBezTo>
                <a:cubicBezTo>
                  <a:pt x="1939177" y="180477"/>
                  <a:pt x="1943232" y="193440"/>
                  <a:pt x="1946787" y="206477"/>
                </a:cubicBezTo>
                <a:cubicBezTo>
                  <a:pt x="1963673" y="268394"/>
                  <a:pt x="1961349" y="259998"/>
                  <a:pt x="1976284" y="304800"/>
                </a:cubicBezTo>
                <a:cubicBezTo>
                  <a:pt x="1979561" y="324464"/>
                  <a:pt x="1984311" y="343939"/>
                  <a:pt x="1986116" y="363793"/>
                </a:cubicBezTo>
                <a:cubicBezTo>
                  <a:pt x="1990873" y="416118"/>
                  <a:pt x="1984304" y="469875"/>
                  <a:pt x="1995948" y="521109"/>
                </a:cubicBezTo>
                <a:cubicBezTo>
                  <a:pt x="2001186" y="544155"/>
                  <a:pt x="2018565" y="563391"/>
                  <a:pt x="2035277" y="580103"/>
                </a:cubicBezTo>
                <a:cubicBezTo>
                  <a:pt x="2045109" y="589935"/>
                  <a:pt x="2054216" y="600551"/>
                  <a:pt x="2064774" y="609600"/>
                </a:cubicBezTo>
                <a:cubicBezTo>
                  <a:pt x="2088064" y="629562"/>
                  <a:pt x="2114280" y="648160"/>
                  <a:pt x="2143432" y="658761"/>
                </a:cubicBezTo>
                <a:cubicBezTo>
                  <a:pt x="2165855" y="666915"/>
                  <a:pt x="2189316" y="671870"/>
                  <a:pt x="2212258" y="678425"/>
                </a:cubicBezTo>
                <a:cubicBezTo>
                  <a:pt x="2222090" y="684980"/>
                  <a:pt x="2231186" y="692805"/>
                  <a:pt x="2241755" y="698090"/>
                </a:cubicBezTo>
                <a:cubicBezTo>
                  <a:pt x="2255858" y="705141"/>
                  <a:pt x="2297983" y="714606"/>
                  <a:pt x="2310580" y="717755"/>
                </a:cubicBezTo>
                <a:cubicBezTo>
                  <a:pt x="2379759" y="763873"/>
                  <a:pt x="2292036" y="710800"/>
                  <a:pt x="2389238" y="747251"/>
                </a:cubicBezTo>
                <a:cubicBezTo>
                  <a:pt x="2400303" y="751400"/>
                  <a:pt x="2408602" y="760836"/>
                  <a:pt x="2418735" y="766916"/>
                </a:cubicBezTo>
                <a:cubicBezTo>
                  <a:pt x="2441393" y="780511"/>
                  <a:pt x="2463927" y="794428"/>
                  <a:pt x="2487561" y="806245"/>
                </a:cubicBezTo>
                <a:cubicBezTo>
                  <a:pt x="2496831" y="810880"/>
                  <a:pt x="2517058" y="816077"/>
                  <a:pt x="2517058" y="816077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9DFF6DE-75EB-0915-4650-4EB56C9E66C4}"/>
              </a:ext>
            </a:extLst>
          </p:cNvPr>
          <p:cNvSpPr/>
          <p:nvPr/>
        </p:nvSpPr>
        <p:spPr>
          <a:xfrm>
            <a:off x="8829805" y="4157626"/>
            <a:ext cx="72000" cy="72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1413F5B-0991-1580-97DB-62D7BEC679B7}"/>
              </a:ext>
            </a:extLst>
          </p:cNvPr>
          <p:cNvSpPr/>
          <p:nvPr/>
        </p:nvSpPr>
        <p:spPr>
          <a:xfrm>
            <a:off x="9044634" y="4115538"/>
            <a:ext cx="72000" cy="72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7B89074-D901-DC51-F528-1F9DD832804F}"/>
              </a:ext>
            </a:extLst>
          </p:cNvPr>
          <p:cNvSpPr/>
          <p:nvPr/>
        </p:nvSpPr>
        <p:spPr>
          <a:xfrm>
            <a:off x="10023240" y="4568982"/>
            <a:ext cx="72000" cy="72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CABEC4A-1A72-F692-7486-F4F773EC38D3}"/>
              </a:ext>
            </a:extLst>
          </p:cNvPr>
          <p:cNvSpPr/>
          <p:nvPr/>
        </p:nvSpPr>
        <p:spPr>
          <a:xfrm>
            <a:off x="10685118" y="4240807"/>
            <a:ext cx="72000" cy="72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A524D4E-78CA-9E99-AB2F-C3821CDEF1A2}"/>
              </a:ext>
            </a:extLst>
          </p:cNvPr>
          <p:cNvSpPr/>
          <p:nvPr/>
        </p:nvSpPr>
        <p:spPr>
          <a:xfrm>
            <a:off x="10649118" y="3836664"/>
            <a:ext cx="72000" cy="72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118458E-793A-DDBA-0604-88EDCD12CA95}"/>
              </a:ext>
            </a:extLst>
          </p:cNvPr>
          <p:cNvSpPr txBox="1"/>
          <p:nvPr/>
        </p:nvSpPr>
        <p:spPr>
          <a:xfrm>
            <a:off x="8219769" y="5114009"/>
            <a:ext cx="3157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richer function class fits the data exactly but performs poorly everywhere else. </a:t>
            </a:r>
            <a:br>
              <a:rPr lang="en-US" dirty="0"/>
            </a:br>
            <a:r>
              <a:rPr lang="en-US" dirty="0"/>
              <a:t>This is </a:t>
            </a:r>
            <a:r>
              <a:rPr lang="en-US" i="1" dirty="0"/>
              <a:t>overfitting</a:t>
            </a:r>
            <a:r>
              <a:rPr lang="en-US" dirty="0"/>
              <a:t>.</a:t>
            </a:r>
            <a:endParaRPr lang="en-SG" dirty="0"/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26200265-C675-9632-8EB5-99EF48A9A9E8}"/>
              </a:ext>
            </a:extLst>
          </p:cNvPr>
          <p:cNvSpPr/>
          <p:nvPr/>
        </p:nvSpPr>
        <p:spPr>
          <a:xfrm>
            <a:off x="1367154" y="1666471"/>
            <a:ext cx="2049070" cy="3191313"/>
          </a:xfrm>
          <a:prstGeom prst="arc">
            <a:avLst>
              <a:gd name="adj1" fmla="val 248260"/>
              <a:gd name="adj2" fmla="val 10497729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3" name="Arc 92">
            <a:extLst>
              <a:ext uri="{FF2B5EF4-FFF2-40B4-BE49-F238E27FC236}">
                <a16:creationId xmlns:a16="http://schemas.microsoft.com/office/drawing/2014/main" id="{99E26D49-49C1-1874-C4E4-0627F7F3635B}"/>
              </a:ext>
            </a:extLst>
          </p:cNvPr>
          <p:cNvSpPr/>
          <p:nvPr/>
        </p:nvSpPr>
        <p:spPr>
          <a:xfrm>
            <a:off x="5073728" y="1553792"/>
            <a:ext cx="2049070" cy="3191313"/>
          </a:xfrm>
          <a:prstGeom prst="arc">
            <a:avLst>
              <a:gd name="adj1" fmla="val 248260"/>
              <a:gd name="adj2" fmla="val 10497729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56A36029-E1E8-467E-A24C-8FAD77BB1A27}"/>
              </a:ext>
            </a:extLst>
          </p:cNvPr>
          <p:cNvSpPr/>
          <p:nvPr/>
        </p:nvSpPr>
        <p:spPr>
          <a:xfrm>
            <a:off x="8774844" y="1570274"/>
            <a:ext cx="2049070" cy="3191313"/>
          </a:xfrm>
          <a:prstGeom prst="arc">
            <a:avLst>
              <a:gd name="adj1" fmla="val 248260"/>
              <a:gd name="adj2" fmla="val 10497729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053F26-2762-AEB2-5FEC-5473FC62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26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98101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08A735-2E0B-DB28-A0F3-38816A4826D8}"/>
              </a:ext>
            </a:extLst>
          </p:cNvPr>
          <p:cNvGrpSpPr/>
          <p:nvPr/>
        </p:nvGrpSpPr>
        <p:grpSpPr>
          <a:xfrm>
            <a:off x="2625024" y="2868721"/>
            <a:ext cx="6938769" cy="3370761"/>
            <a:chOff x="2594471" y="3014438"/>
            <a:chExt cx="6938769" cy="3370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8586FF-02C4-1722-40BD-9F398C37A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9768" y="3014438"/>
              <a:ext cx="3313472" cy="33707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4C716C-5485-E2DC-AC75-7C68B44D5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94471" y="3014438"/>
              <a:ext cx="3313472" cy="337076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FB47A2-2CA2-DC56-6DBD-F9D1EF3C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431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Problem: Model-Data Mismatch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FE200-6A62-9AFD-907A-F887FBE7C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0" y="1661652"/>
            <a:ext cx="9905998" cy="41295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if your model can’t represent your data?</a:t>
            </a:r>
          </a:p>
          <a:p>
            <a:pPr marL="0" indent="0">
              <a:buNone/>
            </a:pPr>
            <a:r>
              <a:rPr lang="en-US" dirty="0"/>
              <a:t>In practice, it looks like this: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3E7D1-E3FA-FC92-66A4-1CE34177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27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536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357C0-A9B2-4C7F-C7D6-E1089FEC7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55174"/>
            <a:ext cx="9905999" cy="43360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Capacity is the complexity of the function an NN can represent.</a:t>
            </a:r>
          </a:p>
          <a:p>
            <a:r>
              <a:rPr lang="en-US" dirty="0"/>
              <a:t>The problem is much harder in practice – you don’t know how what the underlying function is.</a:t>
            </a:r>
          </a:p>
          <a:p>
            <a:r>
              <a:rPr lang="en-US" dirty="0"/>
              <a:t>Symptoms of bad NN design</a:t>
            </a:r>
          </a:p>
          <a:p>
            <a:pPr lvl="1"/>
            <a:r>
              <a:rPr lang="en-SG" dirty="0"/>
              <a:t>Change the design,</a:t>
            </a:r>
          </a:p>
          <a:p>
            <a:pPr lvl="1"/>
            <a:r>
              <a:rPr lang="en-SG" dirty="0"/>
              <a:t>Try adding regularization, or</a:t>
            </a:r>
          </a:p>
          <a:p>
            <a:pPr lvl="1"/>
            <a:r>
              <a:rPr lang="en-SG" dirty="0"/>
              <a:t>Make the architecture more task-specific.</a:t>
            </a:r>
          </a:p>
          <a:p>
            <a:r>
              <a:rPr lang="en-SG" dirty="0"/>
              <a:t>The </a:t>
            </a:r>
            <a:r>
              <a:rPr lang="en-SG" dirty="0">
                <a:hlinkClick r:id="rId2"/>
              </a:rPr>
              <a:t>Caltech ML MOOC</a:t>
            </a:r>
            <a:r>
              <a:rPr lang="en-SG" dirty="0"/>
              <a:t> explains the theory very well!</a:t>
            </a:r>
          </a:p>
          <a:p>
            <a:r>
              <a:rPr lang="en-SG" dirty="0"/>
              <a:t>In some contexts, regularization can make things much worse.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ACF97A7-D036-35F8-9A9E-DCC0BD1ED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92295"/>
          </a:xfrm>
        </p:spPr>
        <p:txBody>
          <a:bodyPr/>
          <a:lstStyle/>
          <a:p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These are </a:t>
            </a:r>
            <a:r>
              <a:rPr kumimoji="0" lang="en-SG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model capacity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 problems</a:t>
            </a:r>
            <a:endParaRPr lang="en-SG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137984-DA30-2E43-5972-4136D0B5D416}"/>
              </a:ext>
            </a:extLst>
          </p:cNvPr>
          <p:cNvSpPr/>
          <p:nvPr/>
        </p:nvSpPr>
        <p:spPr>
          <a:xfrm>
            <a:off x="8885188" y="5362066"/>
            <a:ext cx="144000" cy="144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72C6CD0-947A-B30B-FD45-0DE4F8F0A89E}"/>
              </a:ext>
            </a:extLst>
          </p:cNvPr>
          <p:cNvCxnSpPr>
            <a:cxnSpLocks/>
            <a:stCxn id="11" idx="4"/>
            <a:endCxn id="13" idx="3"/>
          </p:cNvCxnSpPr>
          <p:nvPr/>
        </p:nvCxnSpPr>
        <p:spPr>
          <a:xfrm rot="16200000" flipH="1">
            <a:off x="9063500" y="5399753"/>
            <a:ext cx="514960" cy="727585"/>
          </a:xfrm>
          <a:prstGeom prst="bentConnector4">
            <a:avLst>
              <a:gd name="adj1" fmla="val 32070"/>
              <a:gd name="adj2" fmla="val 131419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458DAE-48D6-BD06-D193-E07657F257AC}"/>
              </a:ext>
            </a:extLst>
          </p:cNvPr>
          <p:cNvSpPr txBox="1"/>
          <p:nvPr/>
        </p:nvSpPr>
        <p:spPr>
          <a:xfrm>
            <a:off x="6754760" y="5836360"/>
            <a:ext cx="2930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Ask me about my research!</a:t>
            </a:r>
            <a:endParaRPr lang="en-US" sz="18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76AAC6-CD4D-6DC2-DADE-B94BD6A73975}"/>
              </a:ext>
            </a:extLst>
          </p:cNvPr>
          <p:cNvSpPr txBox="1"/>
          <p:nvPr/>
        </p:nvSpPr>
        <p:spPr>
          <a:xfrm>
            <a:off x="7852441" y="6503523"/>
            <a:ext cx="31843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Course: https://work.caltech.edu/telecourse.html#lectures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348C67-F30C-BF85-2C63-15A129FF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28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8944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47A2-2CA2-DC56-6DBD-F9D1EF3C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431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Problem: Spurious Correlation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0F0226-63C6-2416-B0B9-01601DD6D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9800" y="1661652"/>
            <a:ext cx="9887611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Cows are only recognized in “cow-like” contexts.</a:t>
            </a:r>
            <a:endParaRPr lang="en-SG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24CA55-8E67-FEA6-3129-D40610D0CE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5261A0-8D95-13F8-D295-815C86ED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200" y="2243326"/>
            <a:ext cx="9720000" cy="42226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E1C5A9-AC1D-ED56-85DE-CFB4AA1C1760}"/>
              </a:ext>
            </a:extLst>
          </p:cNvPr>
          <p:cNvSpPr txBox="1"/>
          <p:nvPr/>
        </p:nvSpPr>
        <p:spPr>
          <a:xfrm>
            <a:off x="7852441" y="6503523"/>
            <a:ext cx="31843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SG" sz="1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Recognition in Terra Incognita </a:t>
            </a:r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(Beery et al, 2018)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C78D4A-231F-E4BC-395B-6274856E2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29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653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EF4790-F62F-4F1C-5A52-BF88DE57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a neural network?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0999AE-F61C-6605-8987-890F30E9E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 they work?</a:t>
            </a:r>
          </a:p>
          <a:p>
            <a:pPr marL="0" indent="0">
              <a:buNone/>
            </a:pPr>
            <a:r>
              <a:rPr lang="en-US" dirty="0"/>
              <a:t>When should I use them?</a:t>
            </a:r>
          </a:p>
          <a:p>
            <a:pPr marL="0" indent="0">
              <a:buNone/>
            </a:pPr>
            <a:r>
              <a:rPr lang="en-US" dirty="0"/>
              <a:t>When should I </a:t>
            </a:r>
            <a:r>
              <a:rPr lang="en-US" i="1" dirty="0"/>
              <a:t>not</a:t>
            </a:r>
            <a:r>
              <a:rPr lang="en-US" dirty="0"/>
              <a:t> use them?</a:t>
            </a:r>
          </a:p>
          <a:p>
            <a:pPr marL="0" indent="0">
              <a:buNone/>
            </a:pPr>
            <a:r>
              <a:rPr lang="en-SG" dirty="0"/>
              <a:t>How can I use them to make my work better or easier?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25073E-E0BC-8F78-1AD2-94507F919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3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284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47A2-2CA2-DC56-6DBD-F9D1EF3C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431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Problem: Spurious Correlation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0F0226-63C6-2416-B0B9-01601DD6D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9800" y="1661652"/>
            <a:ext cx="9887611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horse is mistaken for a camel because of the sandy background.</a:t>
            </a:r>
            <a:endParaRPr lang="en-SG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24CA55-8E67-FEA6-3129-D40610D0CE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E1C5A9-AC1D-ED56-85DE-CFB4AA1C1760}"/>
              </a:ext>
            </a:extLst>
          </p:cNvPr>
          <p:cNvSpPr txBox="1"/>
          <p:nvPr/>
        </p:nvSpPr>
        <p:spPr>
          <a:xfrm>
            <a:off x="6548285" y="6503523"/>
            <a:ext cx="44885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Adversarial Reconstruction Loss for Domain Generalization</a:t>
            </a:r>
            <a:r>
              <a:rPr lang="en-SG" sz="1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</a:t>
            </a:r>
            <a:r>
              <a:rPr lang="en-SG" sz="1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Bekkouch</a:t>
            </a:r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et al, 2021)</a:t>
            </a:r>
          </a:p>
        </p:txBody>
      </p:sp>
      <p:pic>
        <p:nvPicPr>
          <p:cNvPr id="3" name="Content Placeholder 5" descr="A graph with blue bars&#10;&#10;Description automatically generated">
            <a:extLst>
              <a:ext uri="{FF2B5EF4-FFF2-40B4-BE49-F238E27FC236}">
                <a16:creationId xmlns:a16="http://schemas.microsoft.com/office/drawing/2014/main" id="{FFED7F72-C903-9301-B1EF-D16598618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2243326"/>
            <a:ext cx="9604645" cy="3672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305BF8-DD61-780D-C598-B4CDDF5EEEBE}"/>
              </a:ext>
            </a:extLst>
          </p:cNvPr>
          <p:cNvSpPr txBox="1"/>
          <p:nvPr/>
        </p:nvSpPr>
        <p:spPr>
          <a:xfrm rot="16200000">
            <a:off x="3446968" y="3835676"/>
            <a:ext cx="319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Arabian Camel</a:t>
            </a:r>
            <a:endParaRPr lang="en-SG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ADBE9-ACA4-D834-016A-B8D4FFF25BD5}"/>
              </a:ext>
            </a:extLst>
          </p:cNvPr>
          <p:cNvSpPr txBox="1"/>
          <p:nvPr/>
        </p:nvSpPr>
        <p:spPr>
          <a:xfrm rot="16200000">
            <a:off x="3950315" y="3894840"/>
            <a:ext cx="319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Sorrel</a:t>
            </a:r>
            <a:endParaRPr lang="en-SG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1E1B7B-ED0E-818E-C3A6-F76788FC3CA7}"/>
              </a:ext>
            </a:extLst>
          </p:cNvPr>
          <p:cNvSpPr txBox="1"/>
          <p:nvPr/>
        </p:nvSpPr>
        <p:spPr>
          <a:xfrm rot="16200000">
            <a:off x="4497224" y="3894839"/>
            <a:ext cx="319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Beacon</a:t>
            </a:r>
            <a:endParaRPr lang="en-SG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8E4D2A-CBEB-DBBA-9960-F0B87FD90652}"/>
              </a:ext>
            </a:extLst>
          </p:cNvPr>
          <p:cNvSpPr txBox="1"/>
          <p:nvPr/>
        </p:nvSpPr>
        <p:spPr>
          <a:xfrm rot="16200000">
            <a:off x="5000389" y="3894839"/>
            <a:ext cx="319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Cowboy Boot</a:t>
            </a:r>
            <a:endParaRPr lang="en-SG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C25E84-A1E3-7362-6417-257202642DC5}"/>
              </a:ext>
            </a:extLst>
          </p:cNvPr>
          <p:cNvSpPr txBox="1"/>
          <p:nvPr/>
        </p:nvSpPr>
        <p:spPr>
          <a:xfrm rot="16200000">
            <a:off x="5547481" y="3894838"/>
            <a:ext cx="319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Horse Cart</a:t>
            </a:r>
            <a:endParaRPr lang="en-SG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CC05B-2FD4-A4FE-9C2D-D5C47208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30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0544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47A2-2CA2-DC56-6DBD-F9D1EF3C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431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Problem:</a:t>
            </a:r>
            <a:r>
              <a:rPr lang="en-SG" sz="3200" b="1" cap="none" dirty="0"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Adversarial Examples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EEAD7-0DB2-BA6C-EBE4-C093767DED72}"/>
              </a:ext>
            </a:extLst>
          </p:cNvPr>
          <p:cNvSpPr txBox="1"/>
          <p:nvPr/>
        </p:nvSpPr>
        <p:spPr>
          <a:xfrm>
            <a:off x="6548285" y="6503523"/>
            <a:ext cx="44885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Explaining and Harnessing Adversarial Examples </a:t>
            </a:r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(Goodfellow et al, 2015)</a:t>
            </a:r>
          </a:p>
        </p:txBody>
      </p:sp>
      <p:pic>
        <p:nvPicPr>
          <p:cNvPr id="2050" name="Picture 2" descr="Adversarial Example">
            <a:extLst>
              <a:ext uri="{FF2B5EF4-FFF2-40B4-BE49-F238E27FC236}">
                <a16:creationId xmlns:a16="http://schemas.microsoft.com/office/drawing/2014/main" id="{C9731015-E44C-1CF3-59D5-21BC51F3E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36" y="1661652"/>
            <a:ext cx="9711928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C2D90-515F-BB13-2074-64208ED8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31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1865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B79880-8BDA-7228-52C2-D3235F926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" t="34217" r="1204" b="1228"/>
          <a:stretch/>
        </p:blipFill>
        <p:spPr>
          <a:xfrm>
            <a:off x="2507454" y="1654817"/>
            <a:ext cx="7173915" cy="4844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FB47A2-2CA2-DC56-6DBD-F9D1EF3C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431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Problem:</a:t>
            </a:r>
            <a:r>
              <a:rPr lang="en-SG" sz="3200" b="1" cap="none" dirty="0"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Adversarial Examples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EEAD7-0DB2-BA6C-EBE4-C093767DED72}"/>
              </a:ext>
            </a:extLst>
          </p:cNvPr>
          <p:cNvSpPr txBox="1"/>
          <p:nvPr/>
        </p:nvSpPr>
        <p:spPr>
          <a:xfrm>
            <a:off x="6548285" y="6503523"/>
            <a:ext cx="44885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Intriguing properties of neural networks</a:t>
            </a:r>
            <a:r>
              <a:rPr lang="en-SG" sz="1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</a:t>
            </a:r>
            <a:r>
              <a:rPr lang="en-SG" sz="1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Szegedy</a:t>
            </a:r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et al, 2013)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1442D6-6EEF-C0BA-C81F-BBE72B674D96}"/>
              </a:ext>
            </a:extLst>
          </p:cNvPr>
          <p:cNvSpPr txBox="1"/>
          <p:nvPr/>
        </p:nvSpPr>
        <p:spPr>
          <a:xfrm>
            <a:off x="1021554" y="266777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Mantis</a:t>
            </a:r>
            <a:endParaRPr lang="en-SG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1F3633-8786-8602-352B-C50198DD075D}"/>
              </a:ext>
            </a:extLst>
          </p:cNvPr>
          <p:cNvSpPr txBox="1"/>
          <p:nvPr/>
        </p:nvSpPr>
        <p:spPr>
          <a:xfrm>
            <a:off x="1021554" y="508870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Dog</a:t>
            </a:r>
            <a:endParaRPr lang="en-SG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52B2FE-86D0-9BD0-5977-6EA326E93461}"/>
              </a:ext>
            </a:extLst>
          </p:cNvPr>
          <p:cNvSpPr txBox="1"/>
          <p:nvPr/>
        </p:nvSpPr>
        <p:spPr>
          <a:xfrm>
            <a:off x="9719469" y="266777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Ostrich</a:t>
            </a:r>
            <a:endParaRPr lang="en-SG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DC49C0-6338-E9F7-7077-491888D90C74}"/>
              </a:ext>
            </a:extLst>
          </p:cNvPr>
          <p:cNvSpPr txBox="1"/>
          <p:nvPr/>
        </p:nvSpPr>
        <p:spPr>
          <a:xfrm>
            <a:off x="9719469" y="508870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Ostrich</a:t>
            </a:r>
            <a:endParaRPr lang="en-SG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E05E8-00FC-D053-D406-765594D181DC}"/>
              </a:ext>
            </a:extLst>
          </p:cNvPr>
          <p:cNvSpPr txBox="1"/>
          <p:nvPr/>
        </p:nvSpPr>
        <p:spPr>
          <a:xfrm>
            <a:off x="5370511" y="644196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 0.007</a:t>
            </a:r>
            <a:endParaRPr lang="en-SG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66AF3C-CD30-58D5-CA71-574ECEFA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32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191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47A2-2CA2-DC56-6DBD-F9D1EF3C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431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Problem:</a:t>
            </a:r>
            <a:r>
              <a:rPr lang="en-SG" sz="3200" b="1" cap="none" dirty="0"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Adversarial Examples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EEAD7-0DB2-BA6C-EBE4-C093767DED72}"/>
              </a:ext>
            </a:extLst>
          </p:cNvPr>
          <p:cNvSpPr txBox="1"/>
          <p:nvPr/>
        </p:nvSpPr>
        <p:spPr>
          <a:xfrm>
            <a:off x="6548285" y="6503523"/>
            <a:ext cx="44885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Intriguing properties of neural networks</a:t>
            </a:r>
            <a:r>
              <a:rPr lang="en-SG" sz="1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</a:t>
            </a:r>
            <a:r>
              <a:rPr lang="en-SG" sz="1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Szegedy</a:t>
            </a:r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et al, 2013)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5A7F23-8195-0454-A444-FE4F90CF9B19}"/>
              </a:ext>
            </a:extLst>
          </p:cNvPr>
          <p:cNvGrpSpPr/>
          <p:nvPr/>
        </p:nvGrpSpPr>
        <p:grpSpPr>
          <a:xfrm>
            <a:off x="2507454" y="1654817"/>
            <a:ext cx="7173915" cy="4848706"/>
            <a:chOff x="1493835" y="1651144"/>
            <a:chExt cx="6125430" cy="41400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2FAF6E-D21F-47C9-8346-AFFB6363D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74" b="66689"/>
            <a:stretch/>
          </p:blipFill>
          <p:spPr>
            <a:xfrm>
              <a:off x="1493835" y="1651144"/>
              <a:ext cx="6125430" cy="203933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E196C9-AADE-D931-52E7-4E7CEEBE9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607" b="82"/>
            <a:stretch/>
          </p:blipFill>
          <p:spPr>
            <a:xfrm>
              <a:off x="1493835" y="3690477"/>
              <a:ext cx="6125430" cy="210072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3FFD58D-BD87-4766-1A49-A936146DC9EF}"/>
              </a:ext>
            </a:extLst>
          </p:cNvPr>
          <p:cNvSpPr txBox="1"/>
          <p:nvPr/>
        </p:nvSpPr>
        <p:spPr>
          <a:xfrm>
            <a:off x="1021554" y="266777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School Bus</a:t>
            </a:r>
            <a:endParaRPr lang="en-SG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8A7950-AC5B-2002-679D-8E50F61C2933}"/>
              </a:ext>
            </a:extLst>
          </p:cNvPr>
          <p:cNvSpPr txBox="1"/>
          <p:nvPr/>
        </p:nvSpPr>
        <p:spPr>
          <a:xfrm>
            <a:off x="1021554" y="508870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Temple</a:t>
            </a:r>
            <a:endParaRPr lang="en-SG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0FFA9D-D3E2-8707-61C2-837EC8C24B0C}"/>
              </a:ext>
            </a:extLst>
          </p:cNvPr>
          <p:cNvSpPr txBox="1"/>
          <p:nvPr/>
        </p:nvSpPr>
        <p:spPr>
          <a:xfrm>
            <a:off x="9719469" y="266777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Ostrich</a:t>
            </a:r>
            <a:endParaRPr lang="en-SG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D23A1-C94F-62F1-39EA-1C6B97682AD2}"/>
              </a:ext>
            </a:extLst>
          </p:cNvPr>
          <p:cNvSpPr txBox="1"/>
          <p:nvPr/>
        </p:nvSpPr>
        <p:spPr>
          <a:xfrm>
            <a:off x="9719469" y="508870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Ostrich</a:t>
            </a:r>
            <a:endParaRPr lang="en-SG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A9472-35B1-E3D8-4DCE-1F68778A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33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7713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47A2-2CA2-DC56-6DBD-F9D1EF3C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431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Problem:</a:t>
            </a:r>
            <a:r>
              <a:rPr lang="en-SG" sz="3200" b="1" cap="none" dirty="0"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Adversarial Examples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EEAD7-0DB2-BA6C-EBE4-C093767DED72}"/>
              </a:ext>
            </a:extLst>
          </p:cNvPr>
          <p:cNvSpPr txBox="1"/>
          <p:nvPr/>
        </p:nvSpPr>
        <p:spPr>
          <a:xfrm>
            <a:off x="3305175" y="6503523"/>
            <a:ext cx="77316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Protecting Voice Controlled Systems Using Sound Source Identification Based on Acoustic Cues</a:t>
            </a:r>
            <a:r>
              <a:rPr lang="en-SG" sz="10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SG" sz="1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(Gong et al, 2018)</a:t>
            </a:r>
          </a:p>
        </p:txBody>
      </p:sp>
      <p:pic>
        <p:nvPicPr>
          <p:cNvPr id="12" name="Picture 11" descr="A collage of images of a bird and a microphone&#10;&#10;Description automatically generated">
            <a:extLst>
              <a:ext uri="{FF2B5EF4-FFF2-40B4-BE49-F238E27FC236}">
                <a16:creationId xmlns:a16="http://schemas.microsoft.com/office/drawing/2014/main" id="{C557FD46-A0E1-DF97-CF7A-F828EB795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86" y="1661652"/>
            <a:ext cx="7175252" cy="44773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D2BDDD-6AF9-6111-E769-80DDD482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34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4413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2">
            <a:extLst>
              <a:ext uri="{FF2B5EF4-FFF2-40B4-BE49-F238E27FC236}">
                <a16:creationId xmlns:a16="http://schemas.microsoft.com/office/drawing/2014/main" id="{9ACD3AF8-B16E-4174-8C1A-41F683C4A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8" name="Group 367">
            <a:extLst>
              <a:ext uri="{FF2B5EF4-FFF2-40B4-BE49-F238E27FC236}">
                <a16:creationId xmlns:a16="http://schemas.microsoft.com/office/drawing/2014/main" id="{FF5EAD09-B81D-415F-8BCF-73C81AE05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369" name="Rectangle 5">
              <a:extLst>
                <a:ext uri="{FF2B5EF4-FFF2-40B4-BE49-F238E27FC236}">
                  <a16:creationId xmlns:a16="http://schemas.microsoft.com/office/drawing/2014/main" id="{CFB79010-8ED4-49EF-AFD2-F4D8C80B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0" name="Freeform 6">
              <a:extLst>
                <a:ext uri="{FF2B5EF4-FFF2-40B4-BE49-F238E27FC236}">
                  <a16:creationId xmlns:a16="http://schemas.microsoft.com/office/drawing/2014/main" id="{4649B869-006E-42B5-9DDC-21049B130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1" name="Freeform 7">
              <a:extLst>
                <a:ext uri="{FF2B5EF4-FFF2-40B4-BE49-F238E27FC236}">
                  <a16:creationId xmlns:a16="http://schemas.microsoft.com/office/drawing/2014/main" id="{443096BD-333F-48B6-8220-D1F9793E4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2" name="Rectangle 8">
              <a:extLst>
                <a:ext uri="{FF2B5EF4-FFF2-40B4-BE49-F238E27FC236}">
                  <a16:creationId xmlns:a16="http://schemas.microsoft.com/office/drawing/2014/main" id="{1A45BB9A-7E84-4B9B-923A-270A97F85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3" name="Freeform 9">
              <a:extLst>
                <a:ext uri="{FF2B5EF4-FFF2-40B4-BE49-F238E27FC236}">
                  <a16:creationId xmlns:a16="http://schemas.microsoft.com/office/drawing/2014/main" id="{D7D7C768-2F76-4DE2-A807-1B9FFF81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4" name="Freeform 10">
              <a:extLst>
                <a:ext uri="{FF2B5EF4-FFF2-40B4-BE49-F238E27FC236}">
                  <a16:creationId xmlns:a16="http://schemas.microsoft.com/office/drawing/2014/main" id="{1870B32E-EE42-470E-B543-CA55AEC8C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5" name="Freeform 11">
              <a:extLst>
                <a:ext uri="{FF2B5EF4-FFF2-40B4-BE49-F238E27FC236}">
                  <a16:creationId xmlns:a16="http://schemas.microsoft.com/office/drawing/2014/main" id="{EEF09120-11AA-4DB5-98A8-EC4923002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6" name="Freeform 12">
              <a:extLst>
                <a:ext uri="{FF2B5EF4-FFF2-40B4-BE49-F238E27FC236}">
                  <a16:creationId xmlns:a16="http://schemas.microsoft.com/office/drawing/2014/main" id="{39CC463D-589C-461C-A234-0460EB06B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7" name="Freeform 13">
              <a:extLst>
                <a:ext uri="{FF2B5EF4-FFF2-40B4-BE49-F238E27FC236}">
                  <a16:creationId xmlns:a16="http://schemas.microsoft.com/office/drawing/2014/main" id="{B6516153-269A-421E-A021-CB3F3C5E1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8" name="Freeform 14">
              <a:extLst>
                <a:ext uri="{FF2B5EF4-FFF2-40B4-BE49-F238E27FC236}">
                  <a16:creationId xmlns:a16="http://schemas.microsoft.com/office/drawing/2014/main" id="{45E14300-6C4A-4F77-915F-F3B25B02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79" name="Freeform 15">
              <a:extLst>
                <a:ext uri="{FF2B5EF4-FFF2-40B4-BE49-F238E27FC236}">
                  <a16:creationId xmlns:a16="http://schemas.microsoft.com/office/drawing/2014/main" id="{993E312A-E6A6-4B52-ADE6-618ADC89B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0" name="Freeform 16">
              <a:extLst>
                <a:ext uri="{FF2B5EF4-FFF2-40B4-BE49-F238E27FC236}">
                  <a16:creationId xmlns:a16="http://schemas.microsoft.com/office/drawing/2014/main" id="{2F0F3026-2480-472B-8C52-36812C81E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1" name="Freeform 17">
              <a:extLst>
                <a:ext uri="{FF2B5EF4-FFF2-40B4-BE49-F238E27FC236}">
                  <a16:creationId xmlns:a16="http://schemas.microsoft.com/office/drawing/2014/main" id="{34E1C992-559D-4827-9F30-31A3CA7A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2" name="Freeform 18">
              <a:extLst>
                <a:ext uri="{FF2B5EF4-FFF2-40B4-BE49-F238E27FC236}">
                  <a16:creationId xmlns:a16="http://schemas.microsoft.com/office/drawing/2014/main" id="{D9F2FB98-F443-498F-AAD9-694582568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3" name="Freeform 19">
              <a:extLst>
                <a:ext uri="{FF2B5EF4-FFF2-40B4-BE49-F238E27FC236}">
                  <a16:creationId xmlns:a16="http://schemas.microsoft.com/office/drawing/2014/main" id="{75DBF6EC-ED50-43E4-8A8B-64CE86A88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4" name="Freeform 20">
              <a:extLst>
                <a:ext uri="{FF2B5EF4-FFF2-40B4-BE49-F238E27FC236}">
                  <a16:creationId xmlns:a16="http://schemas.microsoft.com/office/drawing/2014/main" id="{FD854F40-AC43-4F21-9C62-2CE35CFD2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5" name="Freeform 21">
              <a:extLst>
                <a:ext uri="{FF2B5EF4-FFF2-40B4-BE49-F238E27FC236}">
                  <a16:creationId xmlns:a16="http://schemas.microsoft.com/office/drawing/2014/main" id="{62CCB560-494A-4F74-9DE4-068806A89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6" name="Freeform 22">
              <a:extLst>
                <a:ext uri="{FF2B5EF4-FFF2-40B4-BE49-F238E27FC236}">
                  <a16:creationId xmlns:a16="http://schemas.microsoft.com/office/drawing/2014/main" id="{6F9A05F2-B5D2-4D8A-9A78-14E45C13F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7" name="Freeform 23">
              <a:extLst>
                <a:ext uri="{FF2B5EF4-FFF2-40B4-BE49-F238E27FC236}">
                  <a16:creationId xmlns:a16="http://schemas.microsoft.com/office/drawing/2014/main" id="{A6373189-19BB-4BEC-84A3-432253E05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8" name="Freeform 24">
              <a:extLst>
                <a:ext uri="{FF2B5EF4-FFF2-40B4-BE49-F238E27FC236}">
                  <a16:creationId xmlns:a16="http://schemas.microsoft.com/office/drawing/2014/main" id="{71AB3122-947A-44DB-B190-A2601C6C9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89" name="Freeform 25">
              <a:extLst>
                <a:ext uri="{FF2B5EF4-FFF2-40B4-BE49-F238E27FC236}">
                  <a16:creationId xmlns:a16="http://schemas.microsoft.com/office/drawing/2014/main" id="{74B4109D-3AFC-4D44-87B1-0CDED3E63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0" name="Freeform 26">
              <a:extLst>
                <a:ext uri="{FF2B5EF4-FFF2-40B4-BE49-F238E27FC236}">
                  <a16:creationId xmlns:a16="http://schemas.microsoft.com/office/drawing/2014/main" id="{44AAD39F-F7C9-4D00-95E0-0465B4E85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1" name="Freeform 27">
              <a:extLst>
                <a:ext uri="{FF2B5EF4-FFF2-40B4-BE49-F238E27FC236}">
                  <a16:creationId xmlns:a16="http://schemas.microsoft.com/office/drawing/2014/main" id="{C1DCAB8D-6EF6-4A84-8D0C-AA9226DEC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2" name="Freeform 28">
              <a:extLst>
                <a:ext uri="{FF2B5EF4-FFF2-40B4-BE49-F238E27FC236}">
                  <a16:creationId xmlns:a16="http://schemas.microsoft.com/office/drawing/2014/main" id="{C407F97F-83CF-4703-B9E0-6335530E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3" name="Freeform 29">
              <a:extLst>
                <a:ext uri="{FF2B5EF4-FFF2-40B4-BE49-F238E27FC236}">
                  <a16:creationId xmlns:a16="http://schemas.microsoft.com/office/drawing/2014/main" id="{0D8D2363-5D84-4CFF-89AA-3C93C859D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4" name="Freeform 30">
              <a:extLst>
                <a:ext uri="{FF2B5EF4-FFF2-40B4-BE49-F238E27FC236}">
                  <a16:creationId xmlns:a16="http://schemas.microsoft.com/office/drawing/2014/main" id="{0435A35C-AC99-4E12-8CB0-9C640DAA9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5" name="Freeform 31">
              <a:extLst>
                <a:ext uri="{FF2B5EF4-FFF2-40B4-BE49-F238E27FC236}">
                  <a16:creationId xmlns:a16="http://schemas.microsoft.com/office/drawing/2014/main" id="{F20392CF-2256-4527-836B-2E6F8859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6" name="Freeform 32">
              <a:extLst>
                <a:ext uri="{FF2B5EF4-FFF2-40B4-BE49-F238E27FC236}">
                  <a16:creationId xmlns:a16="http://schemas.microsoft.com/office/drawing/2014/main" id="{C52C3AD3-122C-4010-9C55-B0247F8CC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7" name="Rectangle 33">
              <a:extLst>
                <a:ext uri="{FF2B5EF4-FFF2-40B4-BE49-F238E27FC236}">
                  <a16:creationId xmlns:a16="http://schemas.microsoft.com/office/drawing/2014/main" id="{EFCB53ED-09C0-4AD7-9BBC-366833D5FE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8" name="Freeform 34">
              <a:extLst>
                <a:ext uri="{FF2B5EF4-FFF2-40B4-BE49-F238E27FC236}">
                  <a16:creationId xmlns:a16="http://schemas.microsoft.com/office/drawing/2014/main" id="{6F309F52-BFCF-47D9-8089-BC049540DB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399" name="Freeform 35">
              <a:extLst>
                <a:ext uri="{FF2B5EF4-FFF2-40B4-BE49-F238E27FC236}">
                  <a16:creationId xmlns:a16="http://schemas.microsoft.com/office/drawing/2014/main" id="{5F9AE85F-C7AA-4761-B468-2E100829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0" name="Freeform 36">
              <a:extLst>
                <a:ext uri="{FF2B5EF4-FFF2-40B4-BE49-F238E27FC236}">
                  <a16:creationId xmlns:a16="http://schemas.microsoft.com/office/drawing/2014/main" id="{2C81C778-91E5-4AE9-AACB-8566E7A28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1" name="Freeform 37">
              <a:extLst>
                <a:ext uri="{FF2B5EF4-FFF2-40B4-BE49-F238E27FC236}">
                  <a16:creationId xmlns:a16="http://schemas.microsoft.com/office/drawing/2014/main" id="{6C56E0B4-58A0-4B2B-BD56-54121BB8D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2" name="Freeform 38">
              <a:extLst>
                <a:ext uri="{FF2B5EF4-FFF2-40B4-BE49-F238E27FC236}">
                  <a16:creationId xmlns:a16="http://schemas.microsoft.com/office/drawing/2014/main" id="{88A29CFE-13A6-4509-946F-5C074F856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3" name="Freeform 39">
              <a:extLst>
                <a:ext uri="{FF2B5EF4-FFF2-40B4-BE49-F238E27FC236}">
                  <a16:creationId xmlns:a16="http://schemas.microsoft.com/office/drawing/2014/main" id="{00235A0A-018B-4499-AC16-AF83457BF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4" name="Freeform 40">
              <a:extLst>
                <a:ext uri="{FF2B5EF4-FFF2-40B4-BE49-F238E27FC236}">
                  <a16:creationId xmlns:a16="http://schemas.microsoft.com/office/drawing/2014/main" id="{861DF9B7-50DC-4EBE-8B23-97FE92DB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5" name="Freeform 41">
              <a:extLst>
                <a:ext uri="{FF2B5EF4-FFF2-40B4-BE49-F238E27FC236}">
                  <a16:creationId xmlns:a16="http://schemas.microsoft.com/office/drawing/2014/main" id="{69673907-73D7-4729-A911-9BD078EC2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6" name="Freeform 42">
              <a:extLst>
                <a:ext uri="{FF2B5EF4-FFF2-40B4-BE49-F238E27FC236}">
                  <a16:creationId xmlns:a16="http://schemas.microsoft.com/office/drawing/2014/main" id="{4DC844D3-8053-4EE7-A286-50157B6FD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7" name="Freeform 43">
              <a:extLst>
                <a:ext uri="{FF2B5EF4-FFF2-40B4-BE49-F238E27FC236}">
                  <a16:creationId xmlns:a16="http://schemas.microsoft.com/office/drawing/2014/main" id="{D67575A0-A45A-4773-874C-16370E367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8" name="Freeform 44">
              <a:extLst>
                <a:ext uri="{FF2B5EF4-FFF2-40B4-BE49-F238E27FC236}">
                  <a16:creationId xmlns:a16="http://schemas.microsoft.com/office/drawing/2014/main" id="{4327252B-B62B-4DE0-A924-B7F6E40A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09" name="Rectangle 45">
              <a:extLst>
                <a:ext uri="{FF2B5EF4-FFF2-40B4-BE49-F238E27FC236}">
                  <a16:creationId xmlns:a16="http://schemas.microsoft.com/office/drawing/2014/main" id="{778BC6A7-AC19-497B-A7C6-E447B2EBD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0" name="Freeform 46">
              <a:extLst>
                <a:ext uri="{FF2B5EF4-FFF2-40B4-BE49-F238E27FC236}">
                  <a16:creationId xmlns:a16="http://schemas.microsoft.com/office/drawing/2014/main" id="{4E79A87B-BF1F-437A-9FED-BE93025E5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1" name="Freeform 47">
              <a:extLst>
                <a:ext uri="{FF2B5EF4-FFF2-40B4-BE49-F238E27FC236}">
                  <a16:creationId xmlns:a16="http://schemas.microsoft.com/office/drawing/2014/main" id="{DFAAF3CC-B4E0-45C8-AC2D-EF0D6D823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2" name="Freeform 48">
              <a:extLst>
                <a:ext uri="{FF2B5EF4-FFF2-40B4-BE49-F238E27FC236}">
                  <a16:creationId xmlns:a16="http://schemas.microsoft.com/office/drawing/2014/main" id="{A5A12C87-1E4A-4664-B2F4-A1C8B656F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3" name="Freeform 49">
              <a:extLst>
                <a:ext uri="{FF2B5EF4-FFF2-40B4-BE49-F238E27FC236}">
                  <a16:creationId xmlns:a16="http://schemas.microsoft.com/office/drawing/2014/main" id="{B3AF8230-4630-4505-ADDB-16A9B6B37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4" name="Freeform 50">
              <a:extLst>
                <a:ext uri="{FF2B5EF4-FFF2-40B4-BE49-F238E27FC236}">
                  <a16:creationId xmlns:a16="http://schemas.microsoft.com/office/drawing/2014/main" id="{33F93F6D-724D-42F3-AF1D-3081EAB5D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5" name="Freeform 51">
              <a:extLst>
                <a:ext uri="{FF2B5EF4-FFF2-40B4-BE49-F238E27FC236}">
                  <a16:creationId xmlns:a16="http://schemas.microsoft.com/office/drawing/2014/main" id="{F5DD7A8F-FB67-4E79-80DB-0FAF3A098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6" name="Freeform 52">
              <a:extLst>
                <a:ext uri="{FF2B5EF4-FFF2-40B4-BE49-F238E27FC236}">
                  <a16:creationId xmlns:a16="http://schemas.microsoft.com/office/drawing/2014/main" id="{7B140A84-E89E-4A80-9DF8-7BCA45F90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7" name="Freeform 53">
              <a:extLst>
                <a:ext uri="{FF2B5EF4-FFF2-40B4-BE49-F238E27FC236}">
                  <a16:creationId xmlns:a16="http://schemas.microsoft.com/office/drawing/2014/main" id="{279E1D6A-EFE2-44C6-A5BF-DFADF0DC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8" name="Freeform 54">
              <a:extLst>
                <a:ext uri="{FF2B5EF4-FFF2-40B4-BE49-F238E27FC236}">
                  <a16:creationId xmlns:a16="http://schemas.microsoft.com/office/drawing/2014/main" id="{C9FA2204-561F-4ABB-988C-03053820F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19" name="Freeform 55">
              <a:extLst>
                <a:ext uri="{FF2B5EF4-FFF2-40B4-BE49-F238E27FC236}">
                  <a16:creationId xmlns:a16="http://schemas.microsoft.com/office/drawing/2014/main" id="{8BD7D04E-AC0A-424F-BC40-28842DAF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0" name="Freeform 56">
              <a:extLst>
                <a:ext uri="{FF2B5EF4-FFF2-40B4-BE49-F238E27FC236}">
                  <a16:creationId xmlns:a16="http://schemas.microsoft.com/office/drawing/2014/main" id="{32B616A2-FE09-47DD-B58C-12EE58B7C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1" name="Freeform 57">
              <a:extLst>
                <a:ext uri="{FF2B5EF4-FFF2-40B4-BE49-F238E27FC236}">
                  <a16:creationId xmlns:a16="http://schemas.microsoft.com/office/drawing/2014/main" id="{08C5EAF5-6064-484E-BA05-80D09D84E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2" name="Freeform 58">
              <a:extLst>
                <a:ext uri="{FF2B5EF4-FFF2-40B4-BE49-F238E27FC236}">
                  <a16:creationId xmlns:a16="http://schemas.microsoft.com/office/drawing/2014/main" id="{F11D90DF-D275-4725-884C-77E5E01D8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424" name="Rectangle 423">
            <a:extLst>
              <a:ext uri="{FF2B5EF4-FFF2-40B4-BE49-F238E27FC236}">
                <a16:creationId xmlns:a16="http://schemas.microsoft.com/office/drawing/2014/main" id="{4D6A640B-6684-4338-9199-6EE758735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5BAB052D-92E4-4715-895B-E42323075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2305051" cy="6858001"/>
            <a:chOff x="0" y="0"/>
            <a:chExt cx="2305051" cy="6858001"/>
          </a:xfrm>
          <a:solidFill>
            <a:schemeClr val="bg2">
              <a:lumMod val="60000"/>
              <a:lumOff val="40000"/>
              <a:alpha val="60000"/>
            </a:schemeClr>
          </a:solidFill>
          <a:effectLst/>
        </p:grpSpPr>
        <p:sp>
          <p:nvSpPr>
            <p:cNvPr id="427" name="Rectangle 5">
              <a:extLst>
                <a:ext uri="{FF2B5EF4-FFF2-40B4-BE49-F238E27FC236}">
                  <a16:creationId xmlns:a16="http://schemas.microsoft.com/office/drawing/2014/main" id="{F9792D54-14D4-44D6-A491-DEA72C26C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8" name="Freeform 6">
              <a:extLst>
                <a:ext uri="{FF2B5EF4-FFF2-40B4-BE49-F238E27FC236}">
                  <a16:creationId xmlns:a16="http://schemas.microsoft.com/office/drawing/2014/main" id="{D3CB19E7-637B-4FA1-B5E7-E35CF50AD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29" name="Freeform 7">
              <a:extLst>
                <a:ext uri="{FF2B5EF4-FFF2-40B4-BE49-F238E27FC236}">
                  <a16:creationId xmlns:a16="http://schemas.microsoft.com/office/drawing/2014/main" id="{B8CED72B-CBE7-450E-BE7C-247E88439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0" name="Rectangle 8">
              <a:extLst>
                <a:ext uri="{FF2B5EF4-FFF2-40B4-BE49-F238E27FC236}">
                  <a16:creationId xmlns:a16="http://schemas.microsoft.com/office/drawing/2014/main" id="{3BBD7465-3665-40AE-98E8-F8503EE20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1" name="Freeform 9">
              <a:extLst>
                <a:ext uri="{FF2B5EF4-FFF2-40B4-BE49-F238E27FC236}">
                  <a16:creationId xmlns:a16="http://schemas.microsoft.com/office/drawing/2014/main" id="{86CB6F49-3080-4A29-860D-F8F1AC4AC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2" name="Freeform 10">
              <a:extLst>
                <a:ext uri="{FF2B5EF4-FFF2-40B4-BE49-F238E27FC236}">
                  <a16:creationId xmlns:a16="http://schemas.microsoft.com/office/drawing/2014/main" id="{EA3A8EBB-EC1C-42C6-B409-E065ACD0E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3" name="Freeform 11">
              <a:extLst>
                <a:ext uri="{FF2B5EF4-FFF2-40B4-BE49-F238E27FC236}">
                  <a16:creationId xmlns:a16="http://schemas.microsoft.com/office/drawing/2014/main" id="{0F0AAA08-BD9A-4F88-A60C-F2ECB84CE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4" name="Freeform 12">
              <a:extLst>
                <a:ext uri="{FF2B5EF4-FFF2-40B4-BE49-F238E27FC236}">
                  <a16:creationId xmlns:a16="http://schemas.microsoft.com/office/drawing/2014/main" id="{44ACFC6E-01EE-4A01-8C39-0C4BC6B4E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5" name="Freeform 13">
              <a:extLst>
                <a:ext uri="{FF2B5EF4-FFF2-40B4-BE49-F238E27FC236}">
                  <a16:creationId xmlns:a16="http://schemas.microsoft.com/office/drawing/2014/main" id="{DDE8B861-702A-45C6-A7C5-D20764B55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6" name="Freeform 14">
              <a:extLst>
                <a:ext uri="{FF2B5EF4-FFF2-40B4-BE49-F238E27FC236}">
                  <a16:creationId xmlns:a16="http://schemas.microsoft.com/office/drawing/2014/main" id="{28DFAFFC-4BAC-4606-8F45-47284ED21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7" name="Freeform 15">
              <a:extLst>
                <a:ext uri="{FF2B5EF4-FFF2-40B4-BE49-F238E27FC236}">
                  <a16:creationId xmlns:a16="http://schemas.microsoft.com/office/drawing/2014/main" id="{B141C913-8CB4-4E5B-B684-BD4036777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8" name="Freeform 16">
              <a:extLst>
                <a:ext uri="{FF2B5EF4-FFF2-40B4-BE49-F238E27FC236}">
                  <a16:creationId xmlns:a16="http://schemas.microsoft.com/office/drawing/2014/main" id="{81E80ADE-DC6D-491B-BAC4-A90D44FD4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39" name="Freeform 17">
              <a:extLst>
                <a:ext uri="{FF2B5EF4-FFF2-40B4-BE49-F238E27FC236}">
                  <a16:creationId xmlns:a16="http://schemas.microsoft.com/office/drawing/2014/main" id="{4A425A61-47B5-41CA-A1D6-21C358B89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0" name="Freeform 18">
              <a:extLst>
                <a:ext uri="{FF2B5EF4-FFF2-40B4-BE49-F238E27FC236}">
                  <a16:creationId xmlns:a16="http://schemas.microsoft.com/office/drawing/2014/main" id="{B44D4532-40A1-4CEB-8A1C-711180D58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1" name="Freeform 19">
              <a:extLst>
                <a:ext uri="{FF2B5EF4-FFF2-40B4-BE49-F238E27FC236}">
                  <a16:creationId xmlns:a16="http://schemas.microsoft.com/office/drawing/2014/main" id="{31056221-3B7D-4E0B-A366-3E03523EF5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2" name="Freeform 20">
              <a:extLst>
                <a:ext uri="{FF2B5EF4-FFF2-40B4-BE49-F238E27FC236}">
                  <a16:creationId xmlns:a16="http://schemas.microsoft.com/office/drawing/2014/main" id="{0F4CE988-2CA1-4875-8419-BC9914E7A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3" name="Freeform 21">
              <a:extLst>
                <a:ext uri="{FF2B5EF4-FFF2-40B4-BE49-F238E27FC236}">
                  <a16:creationId xmlns:a16="http://schemas.microsoft.com/office/drawing/2014/main" id="{D5E11DED-8522-4839-A2C5-9D64FBB03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4" name="Freeform 22">
              <a:extLst>
                <a:ext uri="{FF2B5EF4-FFF2-40B4-BE49-F238E27FC236}">
                  <a16:creationId xmlns:a16="http://schemas.microsoft.com/office/drawing/2014/main" id="{3A1EE55C-F160-4A56-ABFE-5EE18FE21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5" name="Freeform 23">
              <a:extLst>
                <a:ext uri="{FF2B5EF4-FFF2-40B4-BE49-F238E27FC236}">
                  <a16:creationId xmlns:a16="http://schemas.microsoft.com/office/drawing/2014/main" id="{519A9CFB-FBD5-4742-9228-976E852BC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6" name="Freeform 24">
              <a:extLst>
                <a:ext uri="{FF2B5EF4-FFF2-40B4-BE49-F238E27FC236}">
                  <a16:creationId xmlns:a16="http://schemas.microsoft.com/office/drawing/2014/main" id="{E808A3F5-6663-49E0-B6BB-AFBBCD50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7" name="Freeform 25">
              <a:extLst>
                <a:ext uri="{FF2B5EF4-FFF2-40B4-BE49-F238E27FC236}">
                  <a16:creationId xmlns:a16="http://schemas.microsoft.com/office/drawing/2014/main" id="{33A492F1-3A43-47FE-8E3E-4BF2B7864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8" name="Freeform 26">
              <a:extLst>
                <a:ext uri="{FF2B5EF4-FFF2-40B4-BE49-F238E27FC236}">
                  <a16:creationId xmlns:a16="http://schemas.microsoft.com/office/drawing/2014/main" id="{2ED7DF23-0B1F-4E17-8EC2-1B74D318F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49" name="Freeform 27">
              <a:extLst>
                <a:ext uri="{FF2B5EF4-FFF2-40B4-BE49-F238E27FC236}">
                  <a16:creationId xmlns:a16="http://schemas.microsoft.com/office/drawing/2014/main" id="{FE1204BD-7481-4989-957D-B61AEA964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0" name="Freeform 28">
              <a:extLst>
                <a:ext uri="{FF2B5EF4-FFF2-40B4-BE49-F238E27FC236}">
                  <a16:creationId xmlns:a16="http://schemas.microsoft.com/office/drawing/2014/main" id="{DD3C5673-1874-477D-AE35-B37A91974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1" name="Freeform 29">
              <a:extLst>
                <a:ext uri="{FF2B5EF4-FFF2-40B4-BE49-F238E27FC236}">
                  <a16:creationId xmlns:a16="http://schemas.microsoft.com/office/drawing/2014/main" id="{DA963A0C-386F-4A9E-89E8-67081094B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2" name="Freeform 30">
              <a:extLst>
                <a:ext uri="{FF2B5EF4-FFF2-40B4-BE49-F238E27FC236}">
                  <a16:creationId xmlns:a16="http://schemas.microsoft.com/office/drawing/2014/main" id="{D527BB52-D4EE-4CAA-A8A0-53A27DC7F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3" name="Freeform 31">
              <a:extLst>
                <a:ext uri="{FF2B5EF4-FFF2-40B4-BE49-F238E27FC236}">
                  <a16:creationId xmlns:a16="http://schemas.microsoft.com/office/drawing/2014/main" id="{2A037511-5E0A-4293-81AB-28C5DC96B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4" name="Freeform 32">
              <a:extLst>
                <a:ext uri="{FF2B5EF4-FFF2-40B4-BE49-F238E27FC236}">
                  <a16:creationId xmlns:a16="http://schemas.microsoft.com/office/drawing/2014/main" id="{42A7FE1C-EF14-483B-B5FC-FDC150282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5" name="Rectangle 33">
              <a:extLst>
                <a:ext uri="{FF2B5EF4-FFF2-40B4-BE49-F238E27FC236}">
                  <a16:creationId xmlns:a16="http://schemas.microsoft.com/office/drawing/2014/main" id="{45A82D49-825B-47BC-8622-A1D54C5C2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6" name="Freeform 34">
              <a:extLst>
                <a:ext uri="{FF2B5EF4-FFF2-40B4-BE49-F238E27FC236}">
                  <a16:creationId xmlns:a16="http://schemas.microsoft.com/office/drawing/2014/main" id="{039D74A5-B4AF-4800-B941-E5F8CD44E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7" name="Freeform 35">
              <a:extLst>
                <a:ext uri="{FF2B5EF4-FFF2-40B4-BE49-F238E27FC236}">
                  <a16:creationId xmlns:a16="http://schemas.microsoft.com/office/drawing/2014/main" id="{70B5D059-1472-474F-BDE6-881B5D1CD7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8" name="Freeform 36">
              <a:extLst>
                <a:ext uri="{FF2B5EF4-FFF2-40B4-BE49-F238E27FC236}">
                  <a16:creationId xmlns:a16="http://schemas.microsoft.com/office/drawing/2014/main" id="{736D79CC-81E0-4C87-ABAC-58197ADBD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59" name="Freeform 37">
              <a:extLst>
                <a:ext uri="{FF2B5EF4-FFF2-40B4-BE49-F238E27FC236}">
                  <a16:creationId xmlns:a16="http://schemas.microsoft.com/office/drawing/2014/main" id="{7E72BA97-1228-4006-B095-8D9FB45F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0" name="Freeform 38">
              <a:extLst>
                <a:ext uri="{FF2B5EF4-FFF2-40B4-BE49-F238E27FC236}">
                  <a16:creationId xmlns:a16="http://schemas.microsoft.com/office/drawing/2014/main" id="{36FA3A99-37FB-4B03-A810-425BC9B379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1" name="Freeform 39">
              <a:extLst>
                <a:ext uri="{FF2B5EF4-FFF2-40B4-BE49-F238E27FC236}">
                  <a16:creationId xmlns:a16="http://schemas.microsoft.com/office/drawing/2014/main" id="{2E45B959-2AD5-4FE4-BF6A-4F011011CF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2" name="Freeform 40">
              <a:extLst>
                <a:ext uri="{FF2B5EF4-FFF2-40B4-BE49-F238E27FC236}">
                  <a16:creationId xmlns:a16="http://schemas.microsoft.com/office/drawing/2014/main" id="{CEE29A17-924F-4EED-A18C-E6A0137E5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3" name="Freeform 41">
              <a:extLst>
                <a:ext uri="{FF2B5EF4-FFF2-40B4-BE49-F238E27FC236}">
                  <a16:creationId xmlns:a16="http://schemas.microsoft.com/office/drawing/2014/main" id="{EFB8BDF1-3A59-4EE5-BFAB-4F4B301E3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4" name="Freeform 42">
              <a:extLst>
                <a:ext uri="{FF2B5EF4-FFF2-40B4-BE49-F238E27FC236}">
                  <a16:creationId xmlns:a16="http://schemas.microsoft.com/office/drawing/2014/main" id="{8F94E417-93B4-4071-A6D1-AE66CA682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5" name="Freeform 43">
              <a:extLst>
                <a:ext uri="{FF2B5EF4-FFF2-40B4-BE49-F238E27FC236}">
                  <a16:creationId xmlns:a16="http://schemas.microsoft.com/office/drawing/2014/main" id="{A18F44A8-385D-4EB4-A013-7EB252A2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6" name="Freeform 44">
              <a:extLst>
                <a:ext uri="{FF2B5EF4-FFF2-40B4-BE49-F238E27FC236}">
                  <a16:creationId xmlns:a16="http://schemas.microsoft.com/office/drawing/2014/main" id="{B25FB320-9784-4EA9-B1AE-3BF9106E6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7" name="Rectangle 45">
              <a:extLst>
                <a:ext uri="{FF2B5EF4-FFF2-40B4-BE49-F238E27FC236}">
                  <a16:creationId xmlns:a16="http://schemas.microsoft.com/office/drawing/2014/main" id="{C9EB05E6-5BE4-4EE1-9F0C-E8B57B362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8" name="Freeform 46">
              <a:extLst>
                <a:ext uri="{FF2B5EF4-FFF2-40B4-BE49-F238E27FC236}">
                  <a16:creationId xmlns:a16="http://schemas.microsoft.com/office/drawing/2014/main" id="{C66CAA98-15DB-4EF7-B2CA-54F523A3C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69" name="Freeform 47">
              <a:extLst>
                <a:ext uri="{FF2B5EF4-FFF2-40B4-BE49-F238E27FC236}">
                  <a16:creationId xmlns:a16="http://schemas.microsoft.com/office/drawing/2014/main" id="{7A30C330-EB27-4D08-82D2-7311A8505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0" name="Freeform 48">
              <a:extLst>
                <a:ext uri="{FF2B5EF4-FFF2-40B4-BE49-F238E27FC236}">
                  <a16:creationId xmlns:a16="http://schemas.microsoft.com/office/drawing/2014/main" id="{285C54D0-DCD8-43CD-AE6D-00487565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1" name="Freeform 49">
              <a:extLst>
                <a:ext uri="{FF2B5EF4-FFF2-40B4-BE49-F238E27FC236}">
                  <a16:creationId xmlns:a16="http://schemas.microsoft.com/office/drawing/2014/main" id="{BC525C34-0A4A-4042-8FA3-F64A115AE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2" name="Freeform 50">
              <a:extLst>
                <a:ext uri="{FF2B5EF4-FFF2-40B4-BE49-F238E27FC236}">
                  <a16:creationId xmlns:a16="http://schemas.microsoft.com/office/drawing/2014/main" id="{870751A2-DBE9-4631-86D3-800E77491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3" name="Freeform 51">
              <a:extLst>
                <a:ext uri="{FF2B5EF4-FFF2-40B4-BE49-F238E27FC236}">
                  <a16:creationId xmlns:a16="http://schemas.microsoft.com/office/drawing/2014/main" id="{ED6D7806-3E23-488D-80ED-281D3DA720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4" name="Freeform 52">
              <a:extLst>
                <a:ext uri="{FF2B5EF4-FFF2-40B4-BE49-F238E27FC236}">
                  <a16:creationId xmlns:a16="http://schemas.microsoft.com/office/drawing/2014/main" id="{170E0895-F9C9-44BA-AF81-F7938C7E4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5" name="Freeform 53">
              <a:extLst>
                <a:ext uri="{FF2B5EF4-FFF2-40B4-BE49-F238E27FC236}">
                  <a16:creationId xmlns:a16="http://schemas.microsoft.com/office/drawing/2014/main" id="{75AD3DD3-BD4A-4DD9-9AC1-C60E34174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6" name="Freeform 54">
              <a:extLst>
                <a:ext uri="{FF2B5EF4-FFF2-40B4-BE49-F238E27FC236}">
                  <a16:creationId xmlns:a16="http://schemas.microsoft.com/office/drawing/2014/main" id="{D047B55E-0847-4696-8101-A643C3C7E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7" name="Freeform 55">
              <a:extLst>
                <a:ext uri="{FF2B5EF4-FFF2-40B4-BE49-F238E27FC236}">
                  <a16:creationId xmlns:a16="http://schemas.microsoft.com/office/drawing/2014/main" id="{CB3EF1DB-37BD-463B-A542-7AA57DC9F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8" name="Freeform 56">
              <a:extLst>
                <a:ext uri="{FF2B5EF4-FFF2-40B4-BE49-F238E27FC236}">
                  <a16:creationId xmlns:a16="http://schemas.microsoft.com/office/drawing/2014/main" id="{95D0E013-2F18-4248-9D83-3BFF25A05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79" name="Freeform 57">
              <a:extLst>
                <a:ext uri="{FF2B5EF4-FFF2-40B4-BE49-F238E27FC236}">
                  <a16:creationId xmlns:a16="http://schemas.microsoft.com/office/drawing/2014/main" id="{E7D95722-3A1F-4917-8C16-D4D409941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  <p:sp>
          <p:nvSpPr>
            <p:cNvPr id="480" name="Freeform 58">
              <a:extLst>
                <a:ext uri="{FF2B5EF4-FFF2-40B4-BE49-F238E27FC236}">
                  <a16:creationId xmlns:a16="http://schemas.microsoft.com/office/drawing/2014/main" id="{A54912BE-A961-4720-992C-09A2D13DE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SG"/>
            </a:p>
          </p:txBody>
        </p:sp>
      </p:grpSp>
      <p:sp useBgFill="1">
        <p:nvSpPr>
          <p:cNvPr id="482" name="Round Diagonal Corner Rectangle 7">
            <a:extLst>
              <a:ext uri="{FF2B5EF4-FFF2-40B4-BE49-F238E27FC236}">
                <a16:creationId xmlns:a16="http://schemas.microsoft.com/office/drawing/2014/main" id="{FF5E4228-419E-44B9-B090-94A9540E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079" y="0"/>
            <a:ext cx="8132922" cy="6848476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A6F12F2C-1209-3165-FEAF-0684BBD538F2}"/>
              </a:ext>
            </a:extLst>
          </p:cNvPr>
          <p:cNvSpPr txBox="1">
            <a:spLocks/>
          </p:cNvSpPr>
          <p:nvPr/>
        </p:nvSpPr>
        <p:spPr>
          <a:xfrm>
            <a:off x="4144805" y="2605549"/>
            <a:ext cx="6542246" cy="996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/>
              <a:t>Deep Learning</a:t>
            </a:r>
            <a:endParaRPr lang="en-SG" sz="7200" b="1" dirty="0"/>
          </a:p>
        </p:txBody>
      </p:sp>
      <p:sp>
        <p:nvSpPr>
          <p:cNvPr id="4" name="Subtitle 11">
            <a:extLst>
              <a:ext uri="{FF2B5EF4-FFF2-40B4-BE49-F238E27FC236}">
                <a16:creationId xmlns:a16="http://schemas.microsoft.com/office/drawing/2014/main" id="{D4F4D3C8-BAB1-B008-ADEB-E3A2837819D3}"/>
              </a:ext>
            </a:extLst>
          </p:cNvPr>
          <p:cNvSpPr txBox="1">
            <a:spLocks/>
          </p:cNvSpPr>
          <p:nvPr/>
        </p:nvSpPr>
        <p:spPr>
          <a:xfrm>
            <a:off x="4211480" y="2066924"/>
            <a:ext cx="6475571" cy="5647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800" kern="1200" cap="all" baseline="0">
                <a:solidFill>
                  <a:schemeClr val="tx1">
                    <a:tint val="75000"/>
                  </a:schemeClr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talk to your cat about</a:t>
            </a:r>
            <a:endParaRPr lang="en-S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65D113-75A2-2073-8F9C-5627E8738794}"/>
              </a:ext>
            </a:extLst>
          </p:cNvPr>
          <p:cNvSpPr txBox="1">
            <a:spLocks/>
          </p:cNvSpPr>
          <p:nvPr/>
        </p:nvSpPr>
        <p:spPr>
          <a:xfrm>
            <a:off x="4970667" y="3353628"/>
            <a:ext cx="5716384" cy="112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152400" dist="38100" dir="2700000" algn="tl">
                    <a:srgbClr val="000000">
                      <a:alpha val="36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34340">
              <a:spcBef>
                <a:spcPts val="950"/>
              </a:spcBef>
            </a:pP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  <a:t>Gaurav Manek</a:t>
            </a:r>
            <a:b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b="1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  <a:latin typeface="+mj-lt"/>
                <a:ea typeface="+mj-ea"/>
                <a:cs typeface="+mj-cs"/>
              </a:rPr>
              <a:t>LKC Lab, IMCB</a:t>
            </a:r>
            <a:endParaRPr lang="en-SG" b="1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</p:txBody>
      </p:sp>
      <p:pic>
        <p:nvPicPr>
          <p:cNvPr id="2" name="Picture 1" descr="A person wearing a garment and holding a cat&#10;&#10;Description automatically generated">
            <a:extLst>
              <a:ext uri="{FF2B5EF4-FFF2-40B4-BE49-F238E27FC236}">
                <a16:creationId xmlns:a16="http://schemas.microsoft.com/office/drawing/2014/main" id="{B06FC7FE-FE3B-C73C-E425-73577AB7E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9414" l="9961" r="89844">
                        <a14:foregroundMark x1="24219" y1="90820" x2="36719" y2="92773"/>
                        <a14:foregroundMark x1="36719" y1="92773" x2="46680" y2="97266"/>
                        <a14:foregroundMark x1="46680" y1="97266" x2="63477" y2="97461"/>
                        <a14:foregroundMark x1="63477" y1="97461" x2="70579" y2="96262"/>
                        <a14:foregroundMark x1="76837" y1="92460" x2="75586" y2="90625"/>
                        <a14:foregroundMark x1="69368" y1="95550" x2="36328" y2="99414"/>
                        <a14:foregroundMark x1="36328" y1="99414" x2="36523" y2="97266"/>
                        <a14:foregroundMark x1="74638" y1="56042" x2="77539" y2="66016"/>
                        <a14:foregroundMark x1="77734" y1="66797" x2="83984" y2="79883"/>
                        <a14:backgroundMark x1="72070" y1="95508" x2="71289" y2="96680"/>
                        <a14:backgroundMark x1="71484" y1="94727" x2="80273" y2="95898"/>
                        <a14:backgroundMark x1="56641" y1="42188" x2="63477" y2="42773"/>
                        <a14:backgroundMark x1="75781" y1="52930" x2="72461" y2="48828"/>
                        <a14:backgroundMark x1="73242" y1="49805" x2="76953" y2="54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3349" y="1981200"/>
            <a:ext cx="4876800" cy="48768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F1CBA-98DF-0DEC-FC4B-E43F1A2B0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35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2253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472C81-BEB8-8085-E67D-7EF984B1B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3882871" cy="1478570"/>
          </a:xfrm>
        </p:spPr>
        <p:txBody>
          <a:bodyPr>
            <a:normAutofit fontScale="90000"/>
          </a:bodyPr>
          <a:lstStyle/>
          <a:p>
            <a:r>
              <a:rPr lang="en-US" dirty="0"/>
              <a:t>Reinforcement Learning</a:t>
            </a:r>
            <a:br>
              <a:rPr lang="en-US" dirty="0"/>
            </a:br>
            <a:r>
              <a:rPr lang="en-US" dirty="0"/>
              <a:t>on a chicken!</a:t>
            </a:r>
            <a:endParaRPr lang="en-SG" dirty="0"/>
          </a:p>
        </p:txBody>
      </p:sp>
      <p:pic>
        <p:nvPicPr>
          <p:cNvPr id="4" name="Reinforcement learning on a chicken">
            <a:hlinkClick r:id="" action="ppaction://media"/>
            <a:extLst>
              <a:ext uri="{FF2B5EF4-FFF2-40B4-BE49-F238E27FC236}">
                <a16:creationId xmlns:a16="http://schemas.microsoft.com/office/drawing/2014/main" id="{36C0CCCC-F53C-FE08-2FB5-A856BBD5EB3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7163" y="0"/>
            <a:ext cx="6954837" cy="685958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E81CE-853D-019E-FD69-61A05524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36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1402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DEEFF-7FFE-9031-DBF3-47FADD96E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neural</a:t>
            </a:r>
            <a:r>
              <a:rPr lang="en-US" dirty="0"/>
              <a:t> networks and the Brain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1" y="2249487"/>
                <a:ext cx="8566469" cy="3541714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There is no relationship between NNs and brains!</a:t>
                </a:r>
              </a:p>
              <a:p>
                <a:pPr marL="0" indent="0">
                  <a:buNone/>
                </a:pPr>
                <a:r>
                  <a:rPr lang="en-US" sz="2000" dirty="0"/>
                  <a:t>Neural networks are the simplest</a:t>
                </a:r>
                <a:r>
                  <a:rPr lang="en-US" sz="2000" i="1" dirty="0"/>
                  <a:t> </a:t>
                </a:r>
                <a:r>
                  <a:rPr lang="en-US" sz="2000" i="1" u="sng" dirty="0"/>
                  <a:t>composable</a:t>
                </a:r>
                <a:r>
                  <a:rPr lang="en-US" sz="2000" i="1" dirty="0"/>
                  <a:t> </a:t>
                </a:r>
                <a:r>
                  <a:rPr lang="en-US" sz="2000" i="1" u="sng" dirty="0"/>
                  <a:t>non-linear</a:t>
                </a:r>
                <a:r>
                  <a:rPr lang="en-US" sz="2000" dirty="0"/>
                  <a:t> </a:t>
                </a:r>
                <a:r>
                  <a:rPr lang="en-US" sz="2000" i="1" u="sng" dirty="0"/>
                  <a:t>learnable</a:t>
                </a:r>
                <a:r>
                  <a:rPr lang="en-US" sz="2000" dirty="0"/>
                  <a:t> function.</a:t>
                </a:r>
              </a:p>
              <a:p>
                <a:pPr marL="0" indent="0">
                  <a:buNone/>
                </a:pPr>
                <a:r>
                  <a:rPr lang="en-SG" sz="2000" dirty="0"/>
                  <a:t>Let’s start with the simplest </a:t>
                </a:r>
                <a:r>
                  <a:rPr lang="en-SG" sz="2000" u="sng" dirty="0"/>
                  <a:t>learnable</a:t>
                </a:r>
                <a:r>
                  <a:rPr lang="en-SG" sz="2000" dirty="0"/>
                  <a:t> function: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SG" sz="3200" dirty="0"/>
              </a:p>
              <a:p>
                <a:pPr marL="0" indent="0">
                  <a:buNone/>
                </a:pPr>
                <a:endParaRPr lang="en-SG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1" y="2249487"/>
                <a:ext cx="8566469" cy="3541714"/>
              </a:xfrm>
              <a:blipFill>
                <a:blip r:embed="rId2"/>
                <a:stretch>
                  <a:fillRect l="-1280" t="-137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02937A24-DBBC-850F-0D8E-931019530E1E}"/>
              </a:ext>
            </a:extLst>
          </p:cNvPr>
          <p:cNvSpPr/>
          <p:nvPr/>
        </p:nvSpPr>
        <p:spPr>
          <a:xfrm>
            <a:off x="1185303" y="1526048"/>
            <a:ext cx="144000" cy="144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E3A8F1-B597-7C1A-4174-2052017ADAE7}"/>
              </a:ext>
            </a:extLst>
          </p:cNvPr>
          <p:cNvSpPr/>
          <p:nvPr/>
        </p:nvSpPr>
        <p:spPr>
          <a:xfrm>
            <a:off x="2604528" y="1526048"/>
            <a:ext cx="144000" cy="144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C6B43DD-DCB8-CC85-F6DB-53F0A121789B}"/>
              </a:ext>
            </a:extLst>
          </p:cNvPr>
          <p:cNvCxnSpPr>
            <a:cxnSpLocks/>
            <a:stCxn id="5" idx="4"/>
            <a:endCxn id="6" idx="2"/>
          </p:cNvCxnSpPr>
          <p:nvPr/>
        </p:nvCxnSpPr>
        <p:spPr>
          <a:xfrm rot="5400000" flipH="1" flipV="1">
            <a:off x="1894915" y="960435"/>
            <a:ext cx="72000" cy="1347225"/>
          </a:xfrm>
          <a:prstGeom prst="bentConnector4">
            <a:avLst>
              <a:gd name="adj1" fmla="val -83785"/>
              <a:gd name="adj2" fmla="val 24863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9C86A44-1D8F-57A7-2079-A7F5E2B0EEE5}"/>
              </a:ext>
            </a:extLst>
          </p:cNvPr>
          <p:cNvSpPr txBox="1"/>
          <p:nvPr/>
        </p:nvSpPr>
        <p:spPr>
          <a:xfrm>
            <a:off x="1300360" y="1670048"/>
            <a:ext cx="1261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Marketing!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2DE7F-0E63-8A55-6456-E558C3F73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4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7622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1" y="0"/>
                <a:ext cx="8566469" cy="3541714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Neural networks are the simplest</a:t>
                </a:r>
                <a:r>
                  <a:rPr lang="en-US" sz="2000" i="1" dirty="0"/>
                  <a:t> </a:t>
                </a:r>
                <a:r>
                  <a:rPr lang="en-US" sz="2000" i="1" u="sng" dirty="0"/>
                  <a:t>composable</a:t>
                </a:r>
                <a:r>
                  <a:rPr lang="en-US" sz="2000" i="1" dirty="0"/>
                  <a:t> </a:t>
                </a:r>
                <a:r>
                  <a:rPr lang="en-US" sz="2000" i="1" u="sng" dirty="0"/>
                  <a:t>non-linear</a:t>
                </a:r>
                <a:r>
                  <a:rPr lang="en-US" sz="2000" dirty="0"/>
                  <a:t> </a:t>
                </a:r>
                <a:r>
                  <a:rPr lang="en-US" sz="2000" i="1" u="sng" dirty="0"/>
                  <a:t>learnable</a:t>
                </a:r>
                <a:r>
                  <a:rPr lang="en-US" sz="2000" dirty="0"/>
                  <a:t> function.</a:t>
                </a:r>
              </a:p>
              <a:p>
                <a:pPr marL="0" indent="0">
                  <a:buNone/>
                </a:pPr>
                <a:r>
                  <a:rPr lang="en-SG" sz="2000" dirty="0"/>
                  <a:t>Let’s start with the simplest </a:t>
                </a:r>
                <a:r>
                  <a:rPr lang="en-SG" sz="2000" u="sng" dirty="0"/>
                  <a:t>learnable</a:t>
                </a:r>
                <a:r>
                  <a:rPr lang="en-SG" sz="2000" dirty="0"/>
                  <a:t> function: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SG" sz="3200" dirty="0"/>
              </a:p>
              <a:p>
                <a:pPr marL="0" indent="0">
                  <a:buNone/>
                </a:pPr>
                <a:endParaRPr lang="en-SG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1" y="0"/>
                <a:ext cx="8566469" cy="3541714"/>
              </a:xfrm>
              <a:blipFill>
                <a:blip r:embed="rId2"/>
                <a:stretch>
                  <a:fillRect l="-1280" t="-137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Oval 76">
            <a:extLst>
              <a:ext uri="{FF2B5EF4-FFF2-40B4-BE49-F238E27FC236}">
                <a16:creationId xmlns:a16="http://schemas.microsoft.com/office/drawing/2014/main" id="{933E839A-6D37-0D98-A654-25E587461E93}"/>
              </a:ext>
            </a:extLst>
          </p:cNvPr>
          <p:cNvSpPr/>
          <p:nvPr/>
        </p:nvSpPr>
        <p:spPr>
          <a:xfrm>
            <a:off x="4256430" y="1485832"/>
            <a:ext cx="144000" cy="144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975D36ED-67F3-C395-3161-6CFF0A9873A6}"/>
              </a:ext>
            </a:extLst>
          </p:cNvPr>
          <p:cNvCxnSpPr>
            <a:cxnSpLocks/>
            <a:endCxn id="77" idx="2"/>
          </p:cNvCxnSpPr>
          <p:nvPr/>
        </p:nvCxnSpPr>
        <p:spPr>
          <a:xfrm flipV="1">
            <a:off x="3749896" y="1557832"/>
            <a:ext cx="506534" cy="138008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B34A31E3-437C-28C8-6B5B-F340B98710B2}"/>
              </a:ext>
            </a:extLst>
          </p:cNvPr>
          <p:cNvSpPr/>
          <p:nvPr/>
        </p:nvSpPr>
        <p:spPr>
          <a:xfrm rot="5400000">
            <a:off x="5545922" y="1375700"/>
            <a:ext cx="144000" cy="144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48A57FC8-F7C3-D06A-9B52-680B68223AED}"/>
              </a:ext>
            </a:extLst>
          </p:cNvPr>
          <p:cNvCxnSpPr>
            <a:cxnSpLocks/>
            <a:stCxn id="81" idx="6"/>
          </p:cNvCxnSpPr>
          <p:nvPr/>
        </p:nvCxnSpPr>
        <p:spPr>
          <a:xfrm rot="16200000" flipH="1">
            <a:off x="6144667" y="992954"/>
            <a:ext cx="95163" cy="1148653"/>
          </a:xfrm>
          <a:prstGeom prst="bentConnector2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CC28607-A036-81C0-A930-E09D8D58F7FD}"/>
              </a:ext>
            </a:extLst>
          </p:cNvPr>
          <p:cNvSpPr txBox="1"/>
          <p:nvPr/>
        </p:nvSpPr>
        <p:spPr>
          <a:xfrm>
            <a:off x="1969866" y="1494231"/>
            <a:ext cx="1780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One Output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8CDFE99-B012-9B43-1FF6-9F5A45E2AC54}"/>
              </a:ext>
            </a:extLst>
          </p:cNvPr>
          <p:cNvSpPr txBox="1"/>
          <p:nvPr/>
        </p:nvSpPr>
        <p:spPr>
          <a:xfrm>
            <a:off x="6816364" y="1430393"/>
            <a:ext cx="1780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One Input</a:t>
            </a: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80670A0-63DF-C428-0727-6A52FA480AD4}"/>
              </a:ext>
            </a:extLst>
          </p:cNvPr>
          <p:cNvGrpSpPr/>
          <p:nvPr/>
        </p:nvGrpSpPr>
        <p:grpSpPr>
          <a:xfrm>
            <a:off x="1798514" y="2775129"/>
            <a:ext cx="8040050" cy="3445053"/>
            <a:chOff x="1798514" y="1858467"/>
            <a:chExt cx="8040050" cy="344505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E308506-7817-E271-3930-62EFFBDDE3FD}"/>
                </a:ext>
              </a:extLst>
            </p:cNvPr>
            <p:cNvGrpSpPr/>
            <p:nvPr/>
          </p:nvGrpSpPr>
          <p:grpSpPr>
            <a:xfrm>
              <a:off x="1988820" y="2396156"/>
              <a:ext cx="7719060" cy="2505728"/>
              <a:chOff x="1988820" y="1955782"/>
              <a:chExt cx="7719060" cy="2505728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5DFA88D-4B56-BB1C-D5CA-39CAC177210A}"/>
                  </a:ext>
                </a:extLst>
              </p:cNvPr>
              <p:cNvCxnSpPr/>
              <p:nvPr/>
            </p:nvCxnSpPr>
            <p:spPr>
              <a:xfrm>
                <a:off x="1988820" y="4461510"/>
                <a:ext cx="7719060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7E2CC5D-9A8B-3E58-4E06-1E47C24D96A1}"/>
                  </a:ext>
                </a:extLst>
              </p:cNvPr>
              <p:cNvCxnSpPr/>
              <p:nvPr/>
            </p:nvCxnSpPr>
            <p:spPr>
              <a:xfrm flipV="1">
                <a:off x="1988820" y="2095500"/>
                <a:ext cx="7414260" cy="220218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616892E-D606-6F97-F23C-B2B08167B6D9}"/>
                  </a:ext>
                </a:extLst>
              </p:cNvPr>
              <p:cNvSpPr/>
              <p:nvPr/>
            </p:nvSpPr>
            <p:spPr>
              <a:xfrm>
                <a:off x="2509080" y="390313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4552F91-C5DB-EC45-5087-0862DFCAE12E}"/>
                  </a:ext>
                </a:extLst>
              </p:cNvPr>
              <p:cNvSpPr/>
              <p:nvPr/>
            </p:nvSpPr>
            <p:spPr>
              <a:xfrm>
                <a:off x="2844360" y="416221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A6BE883-988A-F428-313B-13528237C334}"/>
                  </a:ext>
                </a:extLst>
              </p:cNvPr>
              <p:cNvSpPr/>
              <p:nvPr/>
            </p:nvSpPr>
            <p:spPr>
              <a:xfrm>
                <a:off x="3105030" y="381169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432A9EE-7563-7A60-41AD-C29C4819CDA1}"/>
                  </a:ext>
                </a:extLst>
              </p:cNvPr>
              <p:cNvSpPr/>
              <p:nvPr/>
            </p:nvSpPr>
            <p:spPr>
              <a:xfrm>
                <a:off x="3033030" y="4054688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C7C69C5-F738-077E-6B1F-B2E74380E65F}"/>
                  </a:ext>
                </a:extLst>
              </p:cNvPr>
              <p:cNvSpPr/>
              <p:nvPr/>
            </p:nvSpPr>
            <p:spPr>
              <a:xfrm>
                <a:off x="3293430" y="377569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785CA86-47FC-44C4-4D3B-1138D480200D}"/>
                  </a:ext>
                </a:extLst>
              </p:cNvPr>
              <p:cNvSpPr/>
              <p:nvPr/>
            </p:nvSpPr>
            <p:spPr>
              <a:xfrm>
                <a:off x="3359400" y="4009680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64C0B58-5891-A1DF-AA91-F4A196BDA7E2}"/>
                  </a:ext>
                </a:extLst>
              </p:cNvPr>
              <p:cNvSpPr/>
              <p:nvPr/>
            </p:nvSpPr>
            <p:spPr>
              <a:xfrm>
                <a:off x="3445830" y="377569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24ABD46-0295-7105-3FAE-3F2E44622789}"/>
                  </a:ext>
                </a:extLst>
              </p:cNvPr>
              <p:cNvSpPr/>
              <p:nvPr/>
            </p:nvSpPr>
            <p:spPr>
              <a:xfrm>
                <a:off x="3592199" y="386713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0665335-35A7-B721-F5B5-6F9CF7DE9C6D}"/>
                  </a:ext>
                </a:extLst>
              </p:cNvPr>
              <p:cNvSpPr/>
              <p:nvPr/>
            </p:nvSpPr>
            <p:spPr>
              <a:xfrm>
                <a:off x="3790830" y="3580782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4101863-D6DB-AC80-4637-DE319954DEB6}"/>
                  </a:ext>
                </a:extLst>
              </p:cNvPr>
              <p:cNvSpPr/>
              <p:nvPr/>
            </p:nvSpPr>
            <p:spPr>
              <a:xfrm>
                <a:off x="3862830" y="381169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37AA3E9-9CD4-336E-FC2F-208E04FC900D}"/>
                  </a:ext>
                </a:extLst>
              </p:cNvPr>
              <p:cNvSpPr/>
              <p:nvPr/>
            </p:nvSpPr>
            <p:spPr>
              <a:xfrm>
                <a:off x="4148970" y="3485519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8D57CB0-9BE4-3111-785F-11EEBD46D266}"/>
                  </a:ext>
                </a:extLst>
              </p:cNvPr>
              <p:cNvSpPr/>
              <p:nvPr/>
            </p:nvSpPr>
            <p:spPr>
              <a:xfrm>
                <a:off x="4085911" y="373969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A11DD91-53A4-DCC5-4932-804291738E8A}"/>
                  </a:ext>
                </a:extLst>
              </p:cNvPr>
              <p:cNvSpPr/>
              <p:nvPr/>
            </p:nvSpPr>
            <p:spPr>
              <a:xfrm>
                <a:off x="4400430" y="334135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5C8F58F7-E89D-8C84-E735-516708CDFD2D}"/>
                  </a:ext>
                </a:extLst>
              </p:cNvPr>
              <p:cNvSpPr/>
              <p:nvPr/>
            </p:nvSpPr>
            <p:spPr>
              <a:xfrm>
                <a:off x="4575690" y="3614425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5B5F4CD-927D-DF0B-1301-90C051F5D271}"/>
                  </a:ext>
                </a:extLst>
              </p:cNvPr>
              <p:cNvSpPr/>
              <p:nvPr/>
            </p:nvSpPr>
            <p:spPr>
              <a:xfrm>
                <a:off x="4728090" y="334135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80C809E-C95A-D3D0-54E6-F6F79562C38B}"/>
                  </a:ext>
                </a:extLst>
              </p:cNvPr>
              <p:cNvSpPr/>
              <p:nvPr/>
            </p:nvSpPr>
            <p:spPr>
              <a:xfrm>
                <a:off x="5072878" y="348978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E3B2A27-74F4-05D8-0D17-A1ED623D6DE5}"/>
                  </a:ext>
                </a:extLst>
              </p:cNvPr>
              <p:cNvSpPr/>
              <p:nvPr/>
            </p:nvSpPr>
            <p:spPr>
              <a:xfrm>
                <a:off x="4927290" y="3690201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148980A-976C-A84D-909C-3A572EB12E4B}"/>
                  </a:ext>
                </a:extLst>
              </p:cNvPr>
              <p:cNvSpPr/>
              <p:nvPr/>
            </p:nvSpPr>
            <p:spPr>
              <a:xfrm>
                <a:off x="5136748" y="3092364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6F01C06-4FA1-7510-8100-72B55D0460BE}"/>
                  </a:ext>
                </a:extLst>
              </p:cNvPr>
              <p:cNvSpPr/>
              <p:nvPr/>
            </p:nvSpPr>
            <p:spPr>
              <a:xfrm>
                <a:off x="5424645" y="3393000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3624995-30BC-9E37-B8F5-CAC9AC1F76C4}"/>
                  </a:ext>
                </a:extLst>
              </p:cNvPr>
              <p:cNvSpPr/>
              <p:nvPr/>
            </p:nvSpPr>
            <p:spPr>
              <a:xfrm>
                <a:off x="5617922" y="3002621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558A198-DB98-CA80-BCE8-870C16ADF41A}"/>
                  </a:ext>
                </a:extLst>
              </p:cNvPr>
              <p:cNvSpPr/>
              <p:nvPr/>
            </p:nvSpPr>
            <p:spPr>
              <a:xfrm>
                <a:off x="5812350" y="330535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4D428BA-C52E-C05F-4472-6EB044845E06}"/>
                  </a:ext>
                </a:extLst>
              </p:cNvPr>
              <p:cNvSpPr/>
              <p:nvPr/>
            </p:nvSpPr>
            <p:spPr>
              <a:xfrm>
                <a:off x="5364495" y="2972314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C79D42F-1D68-4000-1BB4-F522C95F2086}"/>
                  </a:ext>
                </a:extLst>
              </p:cNvPr>
              <p:cNvSpPr/>
              <p:nvPr/>
            </p:nvSpPr>
            <p:spPr>
              <a:xfrm>
                <a:off x="5852580" y="2801391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37B2E35-551E-51E8-0B0E-0B9679709234}"/>
                  </a:ext>
                </a:extLst>
              </p:cNvPr>
              <p:cNvSpPr/>
              <p:nvPr/>
            </p:nvSpPr>
            <p:spPr>
              <a:xfrm>
                <a:off x="6290190" y="311866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D4BF087-9944-F027-85C3-016FE943BA1D}"/>
                  </a:ext>
                </a:extLst>
              </p:cNvPr>
              <p:cNvSpPr/>
              <p:nvPr/>
            </p:nvSpPr>
            <p:spPr>
              <a:xfrm>
                <a:off x="6362190" y="2769132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29F200C-BC27-9E6F-6AE9-00E9540FF8A4}"/>
                  </a:ext>
                </a:extLst>
              </p:cNvPr>
              <p:cNvSpPr/>
              <p:nvPr/>
            </p:nvSpPr>
            <p:spPr>
              <a:xfrm>
                <a:off x="5985390" y="3177124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45D9548-2974-1BDA-544A-5902A80E9A57}"/>
                  </a:ext>
                </a:extLst>
              </p:cNvPr>
              <p:cNvSpPr/>
              <p:nvPr/>
            </p:nvSpPr>
            <p:spPr>
              <a:xfrm>
                <a:off x="6732150" y="2697132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ACD2EF7-0EFA-191A-FBEB-BE446FE79AF9}"/>
                  </a:ext>
                </a:extLst>
              </p:cNvPr>
              <p:cNvSpPr/>
              <p:nvPr/>
            </p:nvSpPr>
            <p:spPr>
              <a:xfrm>
                <a:off x="6688533" y="315466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54AAA5F-D498-60DA-8A91-005187D74070}"/>
                  </a:ext>
                </a:extLst>
              </p:cNvPr>
              <p:cNvSpPr/>
              <p:nvPr/>
            </p:nvSpPr>
            <p:spPr>
              <a:xfrm>
                <a:off x="7030110" y="2640799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87D71FE-4747-4157-66D5-3CBAEC302BDF}"/>
                  </a:ext>
                </a:extLst>
              </p:cNvPr>
              <p:cNvSpPr/>
              <p:nvPr/>
            </p:nvSpPr>
            <p:spPr>
              <a:xfrm>
                <a:off x="6804150" y="2930621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5D085A7-DA44-4537-EB7C-1AD38D54CE2C}"/>
                  </a:ext>
                </a:extLst>
              </p:cNvPr>
              <p:cNvSpPr/>
              <p:nvPr/>
            </p:nvSpPr>
            <p:spPr>
              <a:xfrm>
                <a:off x="7229990" y="2477775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20A4C9B-72A5-E61F-8559-52A28BB70D94}"/>
                  </a:ext>
                </a:extLst>
              </p:cNvPr>
              <p:cNvSpPr/>
              <p:nvPr/>
            </p:nvSpPr>
            <p:spPr>
              <a:xfrm>
                <a:off x="7301990" y="2858621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CCF958D-D816-FB85-797E-B9C28364946F}"/>
                  </a:ext>
                </a:extLst>
              </p:cNvPr>
              <p:cNvSpPr/>
              <p:nvPr/>
            </p:nvSpPr>
            <p:spPr>
              <a:xfrm>
                <a:off x="7560190" y="2477775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5AD483E-2D70-5E8C-310C-32BEBA54D0F2}"/>
                  </a:ext>
                </a:extLst>
              </p:cNvPr>
              <p:cNvSpPr/>
              <p:nvPr/>
            </p:nvSpPr>
            <p:spPr>
              <a:xfrm>
                <a:off x="7639229" y="2697132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0942C42-5481-DABE-EDAB-17CFC81E16FC}"/>
                  </a:ext>
                </a:extLst>
              </p:cNvPr>
              <p:cNvSpPr/>
              <p:nvPr/>
            </p:nvSpPr>
            <p:spPr>
              <a:xfrm>
                <a:off x="7157990" y="3101340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357ED5F-4C70-DA30-4E97-A6FBEF91CF40}"/>
                  </a:ext>
                </a:extLst>
              </p:cNvPr>
              <p:cNvSpPr/>
              <p:nvPr/>
            </p:nvSpPr>
            <p:spPr>
              <a:xfrm>
                <a:off x="7711229" y="226289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7621540-0985-A173-B442-C467EF999F92}"/>
                  </a:ext>
                </a:extLst>
              </p:cNvPr>
              <p:cNvSpPr/>
              <p:nvPr/>
            </p:nvSpPr>
            <p:spPr>
              <a:xfrm>
                <a:off x="7941190" y="2023500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DE42EA2-01EB-2989-BAEB-D5FD94B0BE73}"/>
                  </a:ext>
                </a:extLst>
              </p:cNvPr>
              <p:cNvSpPr/>
              <p:nvPr/>
            </p:nvSpPr>
            <p:spPr>
              <a:xfrm>
                <a:off x="8006330" y="2364671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76308365-8D36-6476-7B81-D161CC4CF69D}"/>
                  </a:ext>
                </a:extLst>
              </p:cNvPr>
              <p:cNvSpPr/>
              <p:nvPr/>
            </p:nvSpPr>
            <p:spPr>
              <a:xfrm>
                <a:off x="7860529" y="261033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5D09712-3413-1E15-A902-068BEE976A0E}"/>
                  </a:ext>
                </a:extLst>
              </p:cNvPr>
              <p:cNvSpPr/>
              <p:nvPr/>
            </p:nvSpPr>
            <p:spPr>
              <a:xfrm>
                <a:off x="8252340" y="2447313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9445390-5624-3120-429C-24EB688BFAF9}"/>
                  </a:ext>
                </a:extLst>
              </p:cNvPr>
              <p:cNvSpPr/>
              <p:nvPr/>
            </p:nvSpPr>
            <p:spPr>
              <a:xfrm>
                <a:off x="8409604" y="2292671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65DADE2-F683-95A3-CAAC-AC7802C9C886}"/>
                  </a:ext>
                </a:extLst>
              </p:cNvPr>
              <p:cNvSpPr/>
              <p:nvPr/>
            </p:nvSpPr>
            <p:spPr>
              <a:xfrm>
                <a:off x="8776878" y="2328671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968C6AA-DCD0-2463-D909-6A2793747ACB}"/>
                  </a:ext>
                </a:extLst>
              </p:cNvPr>
              <p:cNvSpPr/>
              <p:nvPr/>
            </p:nvSpPr>
            <p:spPr>
              <a:xfrm>
                <a:off x="8950840" y="2059500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022B35B-BBDA-8A30-0D4C-634CF9D62C18}"/>
                  </a:ext>
                </a:extLst>
              </p:cNvPr>
              <p:cNvSpPr/>
              <p:nvPr/>
            </p:nvSpPr>
            <p:spPr>
              <a:xfrm>
                <a:off x="6285430" y="3811697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81F86CF-116D-3BB4-4706-5B5A883D0B68}"/>
                  </a:ext>
                </a:extLst>
              </p:cNvPr>
              <p:cNvSpPr/>
              <p:nvPr/>
            </p:nvSpPr>
            <p:spPr>
              <a:xfrm>
                <a:off x="5776350" y="3645432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EACD162-174E-25DB-44F2-2B8F094EFD94}"/>
                  </a:ext>
                </a:extLst>
              </p:cNvPr>
              <p:cNvSpPr/>
              <p:nvPr/>
            </p:nvSpPr>
            <p:spPr>
              <a:xfrm>
                <a:off x="6079250" y="2447313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6ECE711-0658-E9B5-8041-C4940374FBB5}"/>
                  </a:ext>
                </a:extLst>
              </p:cNvPr>
              <p:cNvSpPr/>
              <p:nvPr/>
            </p:nvSpPr>
            <p:spPr>
              <a:xfrm>
                <a:off x="5467880" y="2479063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B1E1CED1-F5D0-E6CD-5194-097C80A4979D}"/>
                  </a:ext>
                </a:extLst>
              </p:cNvPr>
              <p:cNvSpPr/>
              <p:nvPr/>
            </p:nvSpPr>
            <p:spPr>
              <a:xfrm>
                <a:off x="4002235" y="3199612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4B52844-BBB2-C794-955C-90B93DC39FCE}"/>
                  </a:ext>
                </a:extLst>
              </p:cNvPr>
              <p:cNvSpPr/>
              <p:nvPr/>
            </p:nvSpPr>
            <p:spPr>
              <a:xfrm>
                <a:off x="3316540" y="3056364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413081A-E7D4-7E2A-2EBE-D39C03CC17A1}"/>
                  </a:ext>
                </a:extLst>
              </p:cNvPr>
              <p:cNvSpPr/>
              <p:nvPr/>
            </p:nvSpPr>
            <p:spPr>
              <a:xfrm>
                <a:off x="4477665" y="2786621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4F8C7A3-D046-3D52-E5E0-7D9C2053BE92}"/>
                  </a:ext>
                </a:extLst>
              </p:cNvPr>
              <p:cNvSpPr/>
              <p:nvPr/>
            </p:nvSpPr>
            <p:spPr>
              <a:xfrm>
                <a:off x="3966235" y="4153680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949A7C3-11A7-1F05-CF02-827798588697}"/>
                  </a:ext>
                </a:extLst>
              </p:cNvPr>
              <p:cNvSpPr/>
              <p:nvPr/>
            </p:nvSpPr>
            <p:spPr>
              <a:xfrm>
                <a:off x="4649605" y="4079382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B3357BC-1E4A-1558-6F32-2449199B7E12}"/>
                  </a:ext>
                </a:extLst>
              </p:cNvPr>
              <p:cNvSpPr/>
              <p:nvPr/>
            </p:nvSpPr>
            <p:spPr>
              <a:xfrm>
                <a:off x="8217930" y="3055552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E4A17D5-1188-A5B1-3205-8C605BAB870F}"/>
                  </a:ext>
                </a:extLst>
              </p:cNvPr>
              <p:cNvSpPr/>
              <p:nvPr/>
            </p:nvSpPr>
            <p:spPr>
              <a:xfrm>
                <a:off x="8697387" y="1955782"/>
                <a:ext cx="72000" cy="72000"/>
              </a:xfrm>
              <a:prstGeom prst="ellips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77F678A-DB7F-C545-56B2-D443A7AB7CAA}"/>
                    </a:ext>
                  </a:extLst>
                </p:cNvPr>
                <p:cNvSpPr txBox="1"/>
                <p:nvPr/>
              </p:nvSpPr>
              <p:spPr>
                <a:xfrm>
                  <a:off x="1798514" y="1858467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SG" sz="180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777F678A-DB7F-C545-56B2-D443A7AB7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8514" y="1858467"/>
                  <a:ext cx="342704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1BB1882-CC2D-4A7F-84A4-C6D896392761}"/>
                    </a:ext>
                  </a:extLst>
                </p:cNvPr>
                <p:cNvSpPr txBox="1"/>
                <p:nvPr/>
              </p:nvSpPr>
              <p:spPr>
                <a:xfrm>
                  <a:off x="9495860" y="4934188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1BB1882-CC2D-4A7F-84A4-C6D8963927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860" y="4934188"/>
                  <a:ext cx="342704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084D7755-8B26-BB3A-FE45-D65BDADA7F78}"/>
              </a:ext>
            </a:extLst>
          </p:cNvPr>
          <p:cNvCxnSpPr>
            <a:cxnSpLocks/>
          </p:cNvCxnSpPr>
          <p:nvPr/>
        </p:nvCxnSpPr>
        <p:spPr>
          <a:xfrm flipV="1">
            <a:off x="2145983" y="2799773"/>
            <a:ext cx="0" cy="330311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09043C-F2A8-8FE2-0E65-4D778345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5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268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1" y="-1"/>
                <a:ext cx="8566469" cy="3379109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Neural networks are the simplest</a:t>
                </a:r>
                <a:r>
                  <a:rPr lang="en-US" sz="2000" i="1" dirty="0"/>
                  <a:t> </a:t>
                </a:r>
                <a:r>
                  <a:rPr lang="en-US" sz="2000" i="1" u="sng" dirty="0"/>
                  <a:t>composable</a:t>
                </a:r>
                <a:r>
                  <a:rPr lang="en-US" sz="2000" i="1" dirty="0"/>
                  <a:t> </a:t>
                </a:r>
                <a:r>
                  <a:rPr lang="en-US" sz="2000" i="1" u="sng" dirty="0"/>
                  <a:t>non-linear</a:t>
                </a:r>
                <a:r>
                  <a:rPr lang="en-US" sz="2000" dirty="0"/>
                  <a:t> </a:t>
                </a:r>
                <a:r>
                  <a:rPr lang="en-US" sz="2000" i="1" u="sng" dirty="0"/>
                  <a:t>learnable</a:t>
                </a:r>
                <a:r>
                  <a:rPr lang="en-US" sz="2000" dirty="0"/>
                  <a:t> function.</a:t>
                </a:r>
              </a:p>
              <a:p>
                <a:pPr marL="0" indent="0">
                  <a:buNone/>
                </a:pPr>
                <a:r>
                  <a:rPr lang="en-SG" sz="2000" dirty="0"/>
                  <a:t>Let’s start with the simplest </a:t>
                </a:r>
                <a:r>
                  <a:rPr lang="en-SG" sz="2000" u="sng" dirty="0"/>
                  <a:t>learnable</a:t>
                </a:r>
                <a:r>
                  <a:rPr lang="en-SG" sz="2000" dirty="0"/>
                  <a:t> function: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SG" sz="3200" dirty="0"/>
              </a:p>
              <a:p>
                <a:pPr marL="0" indent="0">
                  <a:buNone/>
                </a:pPr>
                <a:r>
                  <a:rPr lang="en-SG" sz="3200" b="1" dirty="0"/>
                  <a:t>What if we want more than one input?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SG" sz="3200" dirty="0"/>
              </a:p>
              <a:p>
                <a:pPr marL="0" indent="0">
                  <a:buNone/>
                </a:pPr>
                <a:endParaRPr lang="en-SG" sz="3200" b="1" dirty="0"/>
              </a:p>
              <a:p>
                <a:pPr marL="0" indent="0">
                  <a:buNone/>
                </a:pPr>
                <a:endParaRPr lang="en-SG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1" y="-1"/>
                <a:ext cx="8566469" cy="3379109"/>
              </a:xfrm>
              <a:blipFill>
                <a:blip r:embed="rId2"/>
                <a:stretch>
                  <a:fillRect l="-2560" t="-144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0CE4817-C388-A4C3-40A8-D264626235FD}"/>
              </a:ext>
            </a:extLst>
          </p:cNvPr>
          <p:cNvGrpSpPr/>
          <p:nvPr/>
        </p:nvGrpSpPr>
        <p:grpSpPr>
          <a:xfrm>
            <a:off x="1819275" y="2633026"/>
            <a:ext cx="8553449" cy="4155072"/>
            <a:chOff x="1481137" y="2462472"/>
            <a:chExt cx="8553449" cy="41550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AB436870-8A25-528D-20A8-81E4E3B0D3E3}"/>
                    </a:ext>
                  </a:extLst>
                </p:cNvPr>
                <p:cNvSpPr txBox="1"/>
                <p:nvPr/>
              </p:nvSpPr>
              <p:spPr>
                <a:xfrm>
                  <a:off x="5122770" y="4688282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AB436870-8A25-528D-20A8-81E4E3B0D3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2770" y="4688282"/>
                  <a:ext cx="342704" cy="369332"/>
                </a:xfrm>
                <a:prstGeom prst="rect">
                  <a:avLst/>
                </a:prstGeom>
                <a:blipFill>
                  <a:blip r:embed="rId3"/>
                  <a:stretch>
                    <a:fillRect r="-7143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CAD45E2-9CA9-76F0-44EE-63BA5EADA4C9}"/>
                </a:ext>
              </a:extLst>
            </p:cNvPr>
            <p:cNvCxnSpPr>
              <a:cxnSpLocks/>
            </p:cNvCxnSpPr>
            <p:nvPr/>
          </p:nvCxnSpPr>
          <p:spPr>
            <a:xfrm>
              <a:off x="8506545" y="3016293"/>
              <a:ext cx="0" cy="282702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0AB194E-7DC1-BDD3-0DA3-642C3B3E6462}"/>
                </a:ext>
              </a:extLst>
            </p:cNvPr>
            <p:cNvCxnSpPr>
              <a:cxnSpLocks/>
            </p:cNvCxnSpPr>
            <p:nvPr/>
          </p:nvCxnSpPr>
          <p:spPr>
            <a:xfrm>
              <a:off x="4130565" y="4396785"/>
              <a:ext cx="0" cy="310745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CC39642-C3C5-32A3-6F96-7CC845ECC6C2}"/>
                </a:ext>
              </a:extLst>
            </p:cNvPr>
            <p:cNvCxnSpPr/>
            <p:nvPr/>
          </p:nvCxnSpPr>
          <p:spPr>
            <a:xfrm>
              <a:off x="5573122" y="4332856"/>
              <a:ext cx="495" cy="617543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55754A1-60E5-DA6B-21BD-6CBB35826C56}"/>
                </a:ext>
              </a:extLst>
            </p:cNvPr>
            <p:cNvCxnSpPr>
              <a:cxnSpLocks/>
            </p:cNvCxnSpPr>
            <p:nvPr/>
          </p:nvCxnSpPr>
          <p:spPr>
            <a:xfrm>
              <a:off x="4933260" y="3863384"/>
              <a:ext cx="0" cy="280285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48A1AAC-1720-C740-DF67-ACE1FF852986}"/>
                </a:ext>
              </a:extLst>
            </p:cNvPr>
            <p:cNvCxnSpPr>
              <a:cxnSpLocks/>
            </p:cNvCxnSpPr>
            <p:nvPr/>
          </p:nvCxnSpPr>
          <p:spPr>
            <a:xfrm>
              <a:off x="6301535" y="4010620"/>
              <a:ext cx="0" cy="322236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9618D62-E599-72DD-32EE-C79C1608EDDC}"/>
                </a:ext>
              </a:extLst>
            </p:cNvPr>
            <p:cNvCxnSpPr>
              <a:cxnSpLocks/>
            </p:cNvCxnSpPr>
            <p:nvPr/>
          </p:nvCxnSpPr>
          <p:spPr>
            <a:xfrm>
              <a:off x="6666388" y="4688834"/>
              <a:ext cx="0" cy="325494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3B8FBDC-24FC-0018-6C19-60E217A73544}"/>
                </a:ext>
              </a:extLst>
            </p:cNvPr>
            <p:cNvCxnSpPr>
              <a:cxnSpLocks/>
            </p:cNvCxnSpPr>
            <p:nvPr/>
          </p:nvCxnSpPr>
          <p:spPr>
            <a:xfrm>
              <a:off x="7258741" y="4096476"/>
              <a:ext cx="0" cy="181545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B683241-909D-A75A-0400-9FADBBF32804}"/>
                </a:ext>
              </a:extLst>
            </p:cNvPr>
            <p:cNvSpPr/>
            <p:nvPr/>
          </p:nvSpPr>
          <p:spPr>
            <a:xfrm>
              <a:off x="4896765" y="4113054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C79779E-7FF1-3151-6824-27B8D7C52787}"/>
                </a:ext>
              </a:extLst>
            </p:cNvPr>
            <p:cNvSpPr/>
            <p:nvPr/>
          </p:nvSpPr>
          <p:spPr>
            <a:xfrm>
              <a:off x="4094565" y="4652834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59F0937-4B48-909B-3D80-ACF588C75D06}"/>
                </a:ext>
              </a:extLst>
            </p:cNvPr>
            <p:cNvSpPr/>
            <p:nvPr/>
          </p:nvSpPr>
          <p:spPr>
            <a:xfrm>
              <a:off x="6268365" y="4280256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C694830-01AD-95AD-1754-EF4EECD3050C}"/>
                </a:ext>
              </a:extLst>
            </p:cNvPr>
            <p:cNvSpPr/>
            <p:nvPr/>
          </p:nvSpPr>
          <p:spPr>
            <a:xfrm>
              <a:off x="5536320" y="4930081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16C343D5-6695-DC0D-861E-D5C56306AFA0}"/>
                </a:ext>
              </a:extLst>
            </p:cNvPr>
            <p:cNvSpPr/>
            <p:nvPr/>
          </p:nvSpPr>
          <p:spPr>
            <a:xfrm>
              <a:off x="7223237" y="4204538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1269220-7655-4EEA-80FD-C1FF6791E933}"/>
                </a:ext>
              </a:extLst>
            </p:cNvPr>
            <p:cNvSpPr/>
            <p:nvPr/>
          </p:nvSpPr>
          <p:spPr>
            <a:xfrm>
              <a:off x="8470545" y="3265963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FD59F5F-FBBB-335F-2FDB-A73A08CD4E0B}"/>
                </a:ext>
              </a:extLst>
            </p:cNvPr>
            <p:cNvSpPr/>
            <p:nvPr/>
          </p:nvSpPr>
          <p:spPr>
            <a:xfrm>
              <a:off x="6623384" y="4966081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20" name="Parallelogram 119">
              <a:extLst>
                <a:ext uri="{FF2B5EF4-FFF2-40B4-BE49-F238E27FC236}">
                  <a16:creationId xmlns:a16="http://schemas.microsoft.com/office/drawing/2014/main" id="{5C051AA7-E37E-65FC-E0C0-A3EAC7BBB311}"/>
                </a:ext>
              </a:extLst>
            </p:cNvPr>
            <p:cNvSpPr/>
            <p:nvPr/>
          </p:nvSpPr>
          <p:spPr>
            <a:xfrm>
              <a:off x="1807845" y="2943384"/>
              <a:ext cx="8226741" cy="2674780"/>
            </a:xfrm>
            <a:prstGeom prst="parallelogram">
              <a:avLst>
                <a:gd name="adj" fmla="val 130407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  <a:shade val="30000"/>
                    <a:satMod val="115000"/>
                    <a:alpha val="80000"/>
                  </a:schemeClr>
                </a:gs>
                <a:gs pos="50000">
                  <a:schemeClr val="tx2">
                    <a:lumMod val="20000"/>
                    <a:lumOff val="80000"/>
                    <a:shade val="67500"/>
                    <a:satMod val="115000"/>
                    <a:alpha val="40000"/>
                  </a:schemeClr>
                </a:gs>
                <a:gs pos="100000">
                  <a:schemeClr val="tx2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29B51B6-06A4-7564-F596-CF810D473491}"/>
                </a:ext>
              </a:extLst>
            </p:cNvPr>
            <p:cNvCxnSpPr>
              <a:cxnSpLocks/>
              <a:stCxn id="90" idx="4"/>
            </p:cNvCxnSpPr>
            <p:nvPr/>
          </p:nvCxnSpPr>
          <p:spPr>
            <a:xfrm>
              <a:off x="2933205" y="4312538"/>
              <a:ext cx="495" cy="617543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E7F7F69-8229-3C90-3515-6224808DB2B4}"/>
                </a:ext>
              </a:extLst>
            </p:cNvPr>
            <p:cNvCxnSpPr>
              <a:cxnSpLocks/>
            </p:cNvCxnSpPr>
            <p:nvPr/>
          </p:nvCxnSpPr>
          <p:spPr>
            <a:xfrm>
              <a:off x="3316305" y="4795552"/>
              <a:ext cx="0" cy="315447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BCEFBC0-CA48-A2BB-181E-E6CF0F16AC30}"/>
                </a:ext>
              </a:extLst>
            </p:cNvPr>
            <p:cNvCxnSpPr/>
            <p:nvPr/>
          </p:nvCxnSpPr>
          <p:spPr>
            <a:xfrm>
              <a:off x="3563500" y="3868777"/>
              <a:ext cx="495" cy="617543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57E8DA0-D830-8172-8C96-A6361584AEAB}"/>
                </a:ext>
              </a:extLst>
            </p:cNvPr>
            <p:cNvCxnSpPr>
              <a:cxnSpLocks/>
            </p:cNvCxnSpPr>
            <p:nvPr/>
          </p:nvCxnSpPr>
          <p:spPr>
            <a:xfrm>
              <a:off x="4094565" y="3700865"/>
              <a:ext cx="0" cy="395611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8132911-B880-66D9-3C4A-8C946AF9C4E5}"/>
                </a:ext>
              </a:extLst>
            </p:cNvPr>
            <p:cNvCxnSpPr>
              <a:cxnSpLocks/>
            </p:cNvCxnSpPr>
            <p:nvPr/>
          </p:nvCxnSpPr>
          <p:spPr>
            <a:xfrm>
              <a:off x="6060000" y="3530187"/>
              <a:ext cx="0" cy="325692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A00F81C-DC57-BEFC-EA38-8E80906B68CB}"/>
                </a:ext>
              </a:extLst>
            </p:cNvPr>
            <p:cNvCxnSpPr>
              <a:cxnSpLocks/>
            </p:cNvCxnSpPr>
            <p:nvPr/>
          </p:nvCxnSpPr>
          <p:spPr>
            <a:xfrm>
              <a:off x="6990967" y="3388877"/>
              <a:ext cx="0" cy="325484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6FA6C03-924D-52F2-D775-36BE42E55A77}"/>
                </a:ext>
              </a:extLst>
            </p:cNvPr>
            <p:cNvCxnSpPr>
              <a:cxnSpLocks/>
            </p:cNvCxnSpPr>
            <p:nvPr/>
          </p:nvCxnSpPr>
          <p:spPr>
            <a:xfrm>
              <a:off x="7592145" y="3640807"/>
              <a:ext cx="0" cy="158635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E7BE0E91-89CB-3089-F69A-0E3880516D3D}"/>
                </a:ext>
              </a:extLst>
            </p:cNvPr>
            <p:cNvCxnSpPr/>
            <p:nvPr/>
          </p:nvCxnSpPr>
          <p:spPr>
            <a:xfrm>
              <a:off x="4513170" y="3282850"/>
              <a:ext cx="495" cy="617543"/>
            </a:xfrm>
            <a:prstGeom prst="line">
              <a:avLst/>
            </a:prstGeom>
            <a:ln w="19050" cap="flat" cmpd="sng" algn="ctr">
              <a:solidFill>
                <a:schemeClr val="accent4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E0BF86E-D25D-7B6B-6850-F6C0ADCEF8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7845" y="2629219"/>
              <a:ext cx="0" cy="330311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A4E1367-228E-C3A3-1FC2-377DBE6081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24000" y="4705350"/>
              <a:ext cx="3800475" cy="98710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A5A5913-1703-AC5C-7FFD-E87B9DEE6C4C}"/>
                </a:ext>
              </a:extLst>
            </p:cNvPr>
            <p:cNvCxnSpPr>
              <a:cxnSpLocks/>
            </p:cNvCxnSpPr>
            <p:nvPr/>
          </p:nvCxnSpPr>
          <p:spPr>
            <a:xfrm>
              <a:off x="1481137" y="5579905"/>
              <a:ext cx="7686675" cy="7048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5D62644-DFBC-01C9-D8CF-A2B029C6F0B2}"/>
                </a:ext>
              </a:extLst>
            </p:cNvPr>
            <p:cNvSpPr/>
            <p:nvPr/>
          </p:nvSpPr>
          <p:spPr>
            <a:xfrm>
              <a:off x="4477665" y="3226995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D1AE680-AE2C-5BE3-8AA8-4EF00726A585}"/>
                </a:ext>
              </a:extLst>
            </p:cNvPr>
            <p:cNvSpPr/>
            <p:nvPr/>
          </p:nvSpPr>
          <p:spPr>
            <a:xfrm>
              <a:off x="4058565" y="3625649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716D321-D8FB-BD16-485F-58063347FEB0}"/>
                </a:ext>
              </a:extLst>
            </p:cNvPr>
            <p:cNvSpPr/>
            <p:nvPr/>
          </p:nvSpPr>
          <p:spPr>
            <a:xfrm>
              <a:off x="6024000" y="3469714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5E4188E-AE1D-EB52-D1CD-C2C2C1097CDB}"/>
                </a:ext>
              </a:extLst>
            </p:cNvPr>
            <p:cNvSpPr/>
            <p:nvPr/>
          </p:nvSpPr>
          <p:spPr>
            <a:xfrm>
              <a:off x="3280305" y="4724834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F4C394A-8D42-575E-6129-33BC3FB64EE5}"/>
                </a:ext>
              </a:extLst>
            </p:cNvPr>
            <p:cNvSpPr/>
            <p:nvPr/>
          </p:nvSpPr>
          <p:spPr>
            <a:xfrm>
              <a:off x="7556145" y="3603882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C35A572-B152-1FCD-3538-C49A8E952BF9}"/>
                </a:ext>
              </a:extLst>
            </p:cNvPr>
            <p:cNvSpPr/>
            <p:nvPr/>
          </p:nvSpPr>
          <p:spPr>
            <a:xfrm>
              <a:off x="6961785" y="3318479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C188C8C-2598-FD74-D4A9-F2503412988B}"/>
                </a:ext>
              </a:extLst>
            </p:cNvPr>
            <p:cNvSpPr/>
            <p:nvPr/>
          </p:nvSpPr>
          <p:spPr>
            <a:xfrm>
              <a:off x="2897205" y="4240538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EF2C6A2F-B5FE-884E-8245-5950D883093F}"/>
                </a:ext>
              </a:extLst>
            </p:cNvPr>
            <p:cNvSpPr/>
            <p:nvPr/>
          </p:nvSpPr>
          <p:spPr>
            <a:xfrm>
              <a:off x="3530160" y="3791384"/>
              <a:ext cx="72000" cy="72000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8278625-514F-DC7B-558B-812C68B32B02}"/>
                    </a:ext>
                  </a:extLst>
                </p:cNvPr>
                <p:cNvSpPr txBox="1"/>
                <p:nvPr/>
              </p:nvSpPr>
              <p:spPr>
                <a:xfrm>
                  <a:off x="1481137" y="2462472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SG" sz="180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8278625-514F-DC7B-558B-812C68B32B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1137" y="2462472"/>
                  <a:ext cx="34270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342AAD8A-6A63-3FF8-9D2F-E39840423BAF}"/>
                    </a:ext>
                  </a:extLst>
                </p:cNvPr>
                <p:cNvSpPr txBox="1"/>
                <p:nvPr/>
              </p:nvSpPr>
              <p:spPr>
                <a:xfrm>
                  <a:off x="8825108" y="6248212"/>
                  <a:ext cx="342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SG" dirty="0"/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342AAD8A-6A63-3FF8-9D2F-E39840423B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5108" y="6248212"/>
                  <a:ext cx="342704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7143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7FA12E-C27C-B46D-88B9-995C73D2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6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6540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1" y="-1"/>
                <a:ext cx="8566469" cy="6743701"/>
              </a:xfr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Neural networks are the simplest</a:t>
                </a:r>
                <a:r>
                  <a:rPr lang="en-US" sz="2000" i="1" dirty="0"/>
                  <a:t> </a:t>
                </a:r>
                <a:r>
                  <a:rPr lang="en-US" sz="2000" i="1" u="sng" dirty="0"/>
                  <a:t>composable</a:t>
                </a:r>
                <a:r>
                  <a:rPr lang="en-US" sz="2000" i="1" dirty="0"/>
                  <a:t> </a:t>
                </a:r>
                <a:r>
                  <a:rPr lang="en-US" sz="2000" i="1" u="sng" dirty="0"/>
                  <a:t>non-linear</a:t>
                </a:r>
                <a:r>
                  <a:rPr lang="en-US" sz="2000" dirty="0"/>
                  <a:t> </a:t>
                </a:r>
                <a:r>
                  <a:rPr lang="en-US" sz="2000" i="1" u="sng" dirty="0"/>
                  <a:t>learnable</a:t>
                </a:r>
                <a:r>
                  <a:rPr lang="en-US" sz="2000" dirty="0"/>
                  <a:t> function.</a:t>
                </a:r>
              </a:p>
              <a:p>
                <a:pPr marL="0" indent="0">
                  <a:buNone/>
                </a:pPr>
                <a:r>
                  <a:rPr lang="en-SG" sz="2000" dirty="0"/>
                  <a:t>Let’s start with the simplest </a:t>
                </a:r>
                <a:r>
                  <a:rPr lang="en-SG" sz="2000" u="sng" dirty="0"/>
                  <a:t>learnable</a:t>
                </a:r>
                <a:r>
                  <a:rPr lang="en-SG" sz="2000" dirty="0"/>
                  <a:t> function: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𝑚𝑥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SG" sz="3200" dirty="0"/>
              </a:p>
              <a:p>
                <a:pPr marL="0" indent="0">
                  <a:buNone/>
                </a:pPr>
                <a:r>
                  <a:rPr lang="en-SG" sz="3200" b="1" dirty="0"/>
                  <a:t>What if we want more than one input?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SG" sz="3200" dirty="0"/>
              </a:p>
              <a:p>
                <a:pPr marL="0" indent="0">
                  <a:buNone/>
                </a:pPr>
                <a:r>
                  <a:rPr lang="en-SG" sz="3200" b="1" dirty="0"/>
                  <a:t>And what if we want more than one output?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3,1</m:t>
                          </m:r>
                        </m:sub>
                      </m:sSub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3,2</m:t>
                          </m:r>
                        </m:sub>
                      </m:sSub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3200" i="1" dirty="0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3200" b="0" dirty="0"/>
              </a:p>
              <a:p>
                <a:pPr marL="0" indent="0">
                  <a:buNone/>
                </a:pPr>
                <a:endParaRPr lang="en-SG" sz="3200" b="1" dirty="0"/>
              </a:p>
              <a:p>
                <a:pPr marL="0" indent="0">
                  <a:buNone/>
                </a:pPr>
                <a:endParaRPr lang="en-SG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1" y="-1"/>
                <a:ext cx="8566469" cy="6743701"/>
              </a:xfrm>
              <a:blipFill>
                <a:blip r:embed="rId2"/>
                <a:stretch>
                  <a:fillRect l="-2560" t="-72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35AFDBC-5A85-1B0F-4C63-2974899F2C0B}"/>
              </a:ext>
            </a:extLst>
          </p:cNvPr>
          <p:cNvSpPr txBox="1"/>
          <p:nvPr/>
        </p:nvSpPr>
        <p:spPr>
          <a:xfrm>
            <a:off x="6529388" y="6581001"/>
            <a:ext cx="56626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SG" sz="1200" dirty="0"/>
              <a:t>Image from https://rpubs.com/pjozefek/576206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5FBD12-ABB6-77AD-FE76-64307C71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7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78045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1" y="-1"/>
                <a:ext cx="8566469" cy="6410325"/>
              </a:xfrm>
            </p:spPr>
            <p:txBody>
              <a:bodyPr anchor="t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25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Neural networks are the simplest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composable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non-linear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learnable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function.</a:t>
                </a:r>
              </a:p>
              <a:p>
                <a:pPr marL="0" indent="0">
                  <a:buNone/>
                </a:pPr>
                <a:r>
                  <a:rPr lang="en-SG" sz="3200" b="1" dirty="0"/>
                  <a:t>And what if we want more than one output?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3,1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3,2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SG" sz="3200" dirty="0"/>
              </a:p>
              <a:p>
                <a:pPr marL="0" indent="0">
                  <a:buNone/>
                </a:pPr>
                <a:r>
                  <a:rPr lang="en-SG" sz="3200" b="1" dirty="0"/>
                  <a:t>That looks a lot like this:</a:t>
                </a:r>
                <a:endParaRPr lang="en-SG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SG" sz="32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32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SG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SG" sz="32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32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1,3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2,3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3,1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3,2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3,3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SG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SG" sz="32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SG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3200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SG" sz="32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SG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1" y="-1"/>
                <a:ext cx="8566469" cy="6410325"/>
              </a:xfrm>
              <a:blipFill>
                <a:blip r:embed="rId2"/>
                <a:stretch>
                  <a:fillRect l="-2560" t="-76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37361A-6F15-AADF-478C-65F029818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8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0643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1" y="-1"/>
                <a:ext cx="8566469" cy="6410325"/>
              </a:xfrm>
            </p:spPr>
            <p:txBody>
              <a:bodyPr anchor="t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Pct val="125000"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Neural networks are the simplest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composable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non-linear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</a:t>
                </a:r>
                <a:r>
                  <a:rPr kumimoji="0" lang="en-US" sz="2000" b="0" i="1" u="sng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learnable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152400" dist="38100" dir="2700000" algn="tl">
                        <a:srgbClr val="000000">
                          <a:alpha val="36000"/>
                        </a:srgbClr>
                      </a:outerShdw>
                    </a:effectLst>
                    <a:uLnTx/>
                    <a:uFillTx/>
                    <a:latin typeface="Tw Cen MT" panose="020B0602020104020603"/>
                    <a:ea typeface="+mn-ea"/>
                    <a:cs typeface="+mn-cs"/>
                  </a:rPr>
                  <a:t> function.</a:t>
                </a:r>
              </a:p>
              <a:p>
                <a:pPr marL="0" indent="0">
                  <a:buNone/>
                </a:pPr>
                <a:r>
                  <a:rPr lang="en-SG" sz="3200" b="1" dirty="0"/>
                  <a:t>And what if we want more than one output?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2,2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3,1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3,2</m:t>
                          </m:r>
                        </m:sub>
                      </m:sSub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SG" sz="3200" i="1" dirty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32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SG" sz="3200" dirty="0"/>
              </a:p>
              <a:p>
                <a:pPr marL="0" indent="0">
                  <a:buNone/>
                </a:pPr>
                <a:r>
                  <a:rPr lang="en-SG" sz="3200" b="1" dirty="0"/>
                  <a:t>Let’s simplify this using matrix notation:</a:t>
                </a:r>
                <a:endParaRPr lang="en-SG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SG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>
                            <a:outerShdw blurRad="152400" dist="38100" dir="2700000" algn="tl">
                              <a:srgbClr val="000000">
                                <a:alpha val="36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152400" dist="38100" dir="2700000" algn="tl">
                                  <a:srgbClr val="000000">
                                    <a:alpha val="36000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SG" sz="32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SG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65A95-0C47-928B-FEF9-A62D0CA250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1" y="-1"/>
                <a:ext cx="8566469" cy="6410325"/>
              </a:xfrm>
              <a:blipFill>
                <a:blip r:embed="rId2"/>
                <a:stretch>
                  <a:fillRect l="-2560" t="-76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31B5AFE0-4C4E-1909-0C15-C1BB0F8D5529}"/>
              </a:ext>
            </a:extLst>
          </p:cNvPr>
          <p:cNvCxnSpPr>
            <a:cxnSpLocks/>
            <a:stCxn id="7" idx="3"/>
            <a:endCxn id="9" idx="4"/>
          </p:cNvCxnSpPr>
          <p:nvPr/>
        </p:nvCxnSpPr>
        <p:spPr>
          <a:xfrm flipV="1">
            <a:off x="4342095" y="4469147"/>
            <a:ext cx="173464" cy="349408"/>
          </a:xfrm>
          <a:prstGeom prst="bentConnector2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1C6F4C-486C-17D2-5363-9208B98EEDD0}"/>
                  </a:ext>
                </a:extLst>
              </p:cNvPr>
              <p:cNvSpPr txBox="1"/>
              <p:nvPr/>
            </p:nvSpPr>
            <p:spPr>
              <a:xfrm>
                <a:off x="3144485" y="4628727"/>
                <a:ext cx="1197610" cy="379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out</m:t>
                          </m:r>
                          <m:r>
                            <a:rPr lang="en-US" sz="1800" b="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sup>
                      </m:sSup>
                    </m:oMath>
                  </m:oMathPara>
                </a14:m>
                <a:endParaRPr lang="en-US" sz="18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1C6F4C-486C-17D2-5363-9208B98EE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485" y="4628727"/>
                <a:ext cx="1197610" cy="3796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86B16B6B-DFA8-9135-B3EC-FA6969F872C6}"/>
              </a:ext>
            </a:extLst>
          </p:cNvPr>
          <p:cNvSpPr/>
          <p:nvPr/>
        </p:nvSpPr>
        <p:spPr>
          <a:xfrm>
            <a:off x="4443559" y="4325147"/>
            <a:ext cx="144000" cy="144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1C9E9DC-5002-077D-EA84-E1C3C83C5EC4}"/>
              </a:ext>
            </a:extLst>
          </p:cNvPr>
          <p:cNvCxnSpPr>
            <a:cxnSpLocks/>
            <a:stCxn id="16" idx="3"/>
            <a:endCxn id="17" idx="4"/>
          </p:cNvCxnSpPr>
          <p:nvPr/>
        </p:nvCxnSpPr>
        <p:spPr>
          <a:xfrm flipV="1">
            <a:off x="5173591" y="4469147"/>
            <a:ext cx="192650" cy="629996"/>
          </a:xfrm>
          <a:prstGeom prst="bentConnector2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6740A8-3F0A-FBF9-E801-3807D2FD9DE5}"/>
                  </a:ext>
                </a:extLst>
              </p:cNvPr>
              <p:cNvSpPr txBox="1"/>
              <p:nvPr/>
            </p:nvSpPr>
            <p:spPr>
              <a:xfrm>
                <a:off x="3975981" y="4905917"/>
                <a:ext cx="1197610" cy="386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d>
                            <m:dPr>
                              <m:begChr m:val="|"/>
                              <m:endChr m:val="|"/>
                              <m:ctrlPr>
                                <a:rPr lang="en-US" sz="1800" b="0" i="1" smtClean="0">
                                  <a:solidFill>
                                    <a:schemeClr val="tx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solidFill>
                                    <a:schemeClr val="tx2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e>
                          </m:d>
                          <m:r>
                            <a:rPr lang="en-US" sz="1800" b="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×|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1800" b="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sup>
                      </m:sSup>
                    </m:oMath>
                  </m:oMathPara>
                </a14:m>
                <a:endParaRPr lang="en-US" sz="18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6740A8-3F0A-FBF9-E801-3807D2FD9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981" y="4905917"/>
                <a:ext cx="1197610" cy="386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B579F0DE-05B4-10A2-37F8-154E80792CC1}"/>
              </a:ext>
            </a:extLst>
          </p:cNvPr>
          <p:cNvSpPr/>
          <p:nvPr/>
        </p:nvSpPr>
        <p:spPr>
          <a:xfrm>
            <a:off x="5294241" y="4325147"/>
            <a:ext cx="144000" cy="144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9E17AA-FA1F-F27E-3293-2E895EFC582B}"/>
                  </a:ext>
                </a:extLst>
              </p:cNvPr>
              <p:cNvSpPr txBox="1"/>
              <p:nvPr/>
            </p:nvSpPr>
            <p:spPr>
              <a:xfrm>
                <a:off x="4116217" y="5217743"/>
                <a:ext cx="1197610" cy="386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1800" b="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sup>
                      </m:sSup>
                    </m:oMath>
                  </m:oMathPara>
                </a14:m>
                <a:endParaRPr lang="en-US" sz="18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9E17AA-FA1F-F27E-3293-2E895EFC5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217" y="5217743"/>
                <a:ext cx="1197610" cy="3864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3AD3AD13-3227-3137-14CF-7052F4E48753}"/>
              </a:ext>
            </a:extLst>
          </p:cNvPr>
          <p:cNvCxnSpPr>
            <a:cxnSpLocks/>
            <a:stCxn id="21" idx="3"/>
            <a:endCxn id="23" idx="4"/>
          </p:cNvCxnSpPr>
          <p:nvPr/>
        </p:nvCxnSpPr>
        <p:spPr>
          <a:xfrm flipV="1">
            <a:off x="5313827" y="4469147"/>
            <a:ext cx="280606" cy="941822"/>
          </a:xfrm>
          <a:prstGeom prst="bentConnector2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7446242-836B-09A9-D0E5-21B378D75C51}"/>
              </a:ext>
            </a:extLst>
          </p:cNvPr>
          <p:cNvSpPr/>
          <p:nvPr/>
        </p:nvSpPr>
        <p:spPr>
          <a:xfrm>
            <a:off x="5522433" y="4325147"/>
            <a:ext cx="144000" cy="144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42826DDB-CE2F-577A-8E32-D1D34C2A06B5}"/>
              </a:ext>
            </a:extLst>
          </p:cNvPr>
          <p:cNvCxnSpPr>
            <a:cxnSpLocks/>
            <a:stCxn id="28" idx="1"/>
            <a:endCxn id="29" idx="4"/>
          </p:cNvCxnSpPr>
          <p:nvPr/>
        </p:nvCxnSpPr>
        <p:spPr>
          <a:xfrm rot="10800000">
            <a:off x="6297338" y="4469147"/>
            <a:ext cx="152983" cy="349408"/>
          </a:xfrm>
          <a:prstGeom prst="bentConnector2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FF22057-D070-6B56-2EBB-CB8C9A450D79}"/>
                  </a:ext>
                </a:extLst>
              </p:cNvPr>
              <p:cNvSpPr txBox="1"/>
              <p:nvPr/>
            </p:nvSpPr>
            <p:spPr>
              <a:xfrm>
                <a:off x="6450320" y="4628727"/>
                <a:ext cx="1197610" cy="379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out</m:t>
                          </m:r>
                          <m:r>
                            <a:rPr lang="en-US" sz="1800" b="0" i="1" smtClean="0">
                              <a:solidFill>
                                <a:schemeClr val="tx2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sup>
                      </m:sSup>
                    </m:oMath>
                  </m:oMathPara>
                </a14:m>
                <a:endParaRPr lang="en-US" sz="18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FF22057-D070-6B56-2EBB-CB8C9A450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320" y="4628727"/>
                <a:ext cx="1197610" cy="3796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76167C67-27F5-7382-0DDC-49744C20CBF3}"/>
              </a:ext>
            </a:extLst>
          </p:cNvPr>
          <p:cNvSpPr/>
          <p:nvPr/>
        </p:nvSpPr>
        <p:spPr>
          <a:xfrm>
            <a:off x="6225337" y="4325147"/>
            <a:ext cx="144000" cy="14400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4303B-DF42-F78F-A4A9-CD7A4E5CC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6A53-CE39-46D1-988C-302785789739}" type="slidenum">
              <a:rPr lang="en-SG" smtClean="0"/>
              <a:t>9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1037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1904</TotalTime>
  <Words>1501</Words>
  <Application>Microsoft Office PowerPoint</Application>
  <PresentationFormat>Widescreen</PresentationFormat>
  <Paragraphs>290</Paragraphs>
  <Slides>36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 Math</vt:lpstr>
      <vt:lpstr>Tw Cen MT</vt:lpstr>
      <vt:lpstr>Circuit</vt:lpstr>
      <vt:lpstr>Deep LEARNING</vt:lpstr>
      <vt:lpstr>Is a Deep Neural Network?</vt:lpstr>
      <vt:lpstr>What is a neural network? </vt:lpstr>
      <vt:lpstr>neural networks and the Brain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we Use Neural Networks?</vt:lpstr>
      <vt:lpstr>3 Kinds of ML</vt:lpstr>
      <vt:lpstr>Supervised Learning</vt:lpstr>
      <vt:lpstr>Unsupervised Learning</vt:lpstr>
      <vt:lpstr>Reinforcement Learning</vt:lpstr>
      <vt:lpstr>Should we use them?</vt:lpstr>
      <vt:lpstr>PowerPoint Presentation</vt:lpstr>
      <vt:lpstr>The most dangerous thing to have is an opinion. Here’s mine:</vt:lpstr>
      <vt:lpstr>The importance of good structure: Kaggle 2017 Data Science Bowl – Lung Cancer Prediction</vt:lpstr>
      <vt:lpstr>Could possibly go wrong?</vt:lpstr>
      <vt:lpstr>Problem: Model-Data Mismatch</vt:lpstr>
      <vt:lpstr>Problem: Model-Data Mismatch</vt:lpstr>
      <vt:lpstr>These are model capacity problems</vt:lpstr>
      <vt:lpstr>Problem: Spurious Correlation</vt:lpstr>
      <vt:lpstr>Problem: Spurious Correlation</vt:lpstr>
      <vt:lpstr>Problem: Adversarial Examples</vt:lpstr>
      <vt:lpstr>Problem: Adversarial Examples</vt:lpstr>
      <vt:lpstr>Problem: Adversarial Examples</vt:lpstr>
      <vt:lpstr>Problem: Adversarial Examples</vt:lpstr>
      <vt:lpstr>PowerPoint Presentation</vt:lpstr>
      <vt:lpstr>Reinforcement Learning on a chicken!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Gaurav Mukesh Manek</dc:creator>
  <cp:lastModifiedBy>Gaurav Manek</cp:lastModifiedBy>
  <cp:revision>338</cp:revision>
  <dcterms:created xsi:type="dcterms:W3CDTF">2023-08-02T06:45:03Z</dcterms:created>
  <dcterms:modified xsi:type="dcterms:W3CDTF">2025-02-24T14:36:36Z</dcterms:modified>
</cp:coreProperties>
</file>