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0.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1.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7"/>
  </p:notesMasterIdLst>
  <p:handoutMasterIdLst>
    <p:handoutMasterId r:id="rId48"/>
  </p:handoutMasterIdLst>
  <p:sldIdLst>
    <p:sldId id="260" r:id="rId2"/>
    <p:sldId id="258" r:id="rId3"/>
    <p:sldId id="259" r:id="rId4"/>
    <p:sldId id="261" r:id="rId5"/>
    <p:sldId id="300" r:id="rId6"/>
    <p:sldId id="263" r:id="rId7"/>
    <p:sldId id="287" r:id="rId8"/>
    <p:sldId id="273" r:id="rId9"/>
    <p:sldId id="266" r:id="rId10"/>
    <p:sldId id="292" r:id="rId11"/>
    <p:sldId id="267" r:id="rId12"/>
    <p:sldId id="306" r:id="rId13"/>
    <p:sldId id="307" r:id="rId14"/>
    <p:sldId id="308" r:id="rId15"/>
    <p:sldId id="309" r:id="rId16"/>
    <p:sldId id="310" r:id="rId17"/>
    <p:sldId id="272" r:id="rId18"/>
    <p:sldId id="311" r:id="rId19"/>
    <p:sldId id="312" r:id="rId20"/>
    <p:sldId id="313" r:id="rId21"/>
    <p:sldId id="314" r:id="rId22"/>
    <p:sldId id="315" r:id="rId23"/>
    <p:sldId id="316" r:id="rId24"/>
    <p:sldId id="305" r:id="rId25"/>
    <p:sldId id="262" r:id="rId26"/>
    <p:sldId id="275" r:id="rId27"/>
    <p:sldId id="279" r:id="rId28"/>
    <p:sldId id="280" r:id="rId29"/>
    <p:sldId id="274" r:id="rId30"/>
    <p:sldId id="282" r:id="rId31"/>
    <p:sldId id="283" r:id="rId32"/>
    <p:sldId id="269" r:id="rId33"/>
    <p:sldId id="284" r:id="rId34"/>
    <p:sldId id="304" r:id="rId35"/>
    <p:sldId id="288" r:id="rId36"/>
    <p:sldId id="270" r:id="rId37"/>
    <p:sldId id="271" r:id="rId38"/>
    <p:sldId id="296" r:id="rId39"/>
    <p:sldId id="295" r:id="rId40"/>
    <p:sldId id="289" r:id="rId41"/>
    <p:sldId id="291" r:id="rId42"/>
    <p:sldId id="297" r:id="rId43"/>
    <p:sldId id="290" r:id="rId44"/>
    <p:sldId id="301" r:id="rId45"/>
    <p:sldId id="2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DB673ED-1B93-40F0-B96C-8D4BA5BCC7AD}">
          <p14:sldIdLst>
            <p14:sldId id="260"/>
            <p14:sldId id="258"/>
            <p14:sldId id="259"/>
          </p14:sldIdLst>
        </p14:section>
        <p14:section name="Startup Theory" id="{16D6B1E6-EB01-4A4F-A704-C88EEA88C810}">
          <p14:sldIdLst>
            <p14:sldId id="261"/>
            <p14:sldId id="300"/>
            <p14:sldId id="263"/>
            <p14:sldId id="287"/>
            <p14:sldId id="273"/>
            <p14:sldId id="266"/>
            <p14:sldId id="292"/>
            <p14:sldId id="267"/>
            <p14:sldId id="306"/>
            <p14:sldId id="307"/>
            <p14:sldId id="308"/>
            <p14:sldId id="309"/>
            <p14:sldId id="310"/>
            <p14:sldId id="272"/>
            <p14:sldId id="311"/>
            <p14:sldId id="312"/>
            <p14:sldId id="313"/>
            <p14:sldId id="314"/>
            <p14:sldId id="315"/>
            <p14:sldId id="316"/>
            <p14:sldId id="305"/>
            <p14:sldId id="262"/>
            <p14:sldId id="275"/>
            <p14:sldId id="279"/>
            <p14:sldId id="280"/>
            <p14:sldId id="274"/>
            <p14:sldId id="282"/>
            <p14:sldId id="283"/>
            <p14:sldId id="269"/>
            <p14:sldId id="284"/>
            <p14:sldId id="304"/>
            <p14:sldId id="288"/>
            <p14:sldId id="270"/>
            <p14:sldId id="271"/>
            <p14:sldId id="296"/>
            <p14:sldId id="295"/>
            <p14:sldId id="289"/>
            <p14:sldId id="291"/>
            <p14:sldId id="297"/>
            <p14:sldId id="290"/>
            <p14:sldId id="301"/>
            <p14:sldId id="29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80997" autoAdjust="0"/>
  </p:normalViewPr>
  <p:slideViewPr>
    <p:cSldViewPr snapToGrid="0">
      <p:cViewPr varScale="1">
        <p:scale>
          <a:sx n="103" d="100"/>
          <a:sy n="103" d="100"/>
        </p:scale>
        <p:origin x="2304" y="86"/>
      </p:cViewPr>
      <p:guideLst/>
    </p:cSldViewPr>
  </p:slideViewPr>
  <p:notesTextViewPr>
    <p:cViewPr>
      <p:scale>
        <a:sx n="1" d="1"/>
        <a:sy n="1" d="1"/>
      </p:scale>
      <p:origin x="0" y="0"/>
    </p:cViewPr>
  </p:notesTextViewPr>
  <p:notesViewPr>
    <p:cSldViewPr snapToGrid="0">
      <p:cViewPr varScale="1">
        <p:scale>
          <a:sx n="97" d="100"/>
          <a:sy n="97" d="100"/>
        </p:scale>
        <p:origin x="6120" y="6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647162-EA37-4D20-958F-A3D54F92ACCC}" type="doc">
      <dgm:prSet loTypeId="urn:microsoft.com/office/officeart/2005/8/layout/hProcess9" loCatId="process" qsTypeId="urn:microsoft.com/office/officeart/2005/8/quickstyle/simple1" qsCatId="simple" csTypeId="urn:microsoft.com/office/officeart/2005/8/colors/colorful5" csCatId="colorful" phldr="1"/>
      <dgm:spPr/>
    </dgm:pt>
    <dgm:pt modelId="{D28C5A0A-A967-41A5-A9A9-0D87F3555FCF}">
      <dgm:prSet phldrT="[Text]"/>
      <dgm:spPr>
        <a:solidFill>
          <a:schemeClr val="accent5">
            <a:lumMod val="50000"/>
          </a:schemeClr>
        </a:solidFill>
      </dgm:spPr>
      <dgm:t>
        <a:bodyPr/>
        <a:lstStyle/>
        <a:p>
          <a:r>
            <a:rPr lang="en-US" dirty="0"/>
            <a:t>Idea</a:t>
          </a:r>
          <a:endParaRPr lang="en-SG" dirty="0"/>
        </a:p>
      </dgm:t>
    </dgm:pt>
    <dgm:pt modelId="{FE096E0B-EB13-4B37-B2F0-5F7A64D311F5}" type="parTrans" cxnId="{B64F242C-032B-48E4-8C73-E6DECA349EB1}">
      <dgm:prSet/>
      <dgm:spPr/>
      <dgm:t>
        <a:bodyPr/>
        <a:lstStyle/>
        <a:p>
          <a:endParaRPr lang="en-SG"/>
        </a:p>
      </dgm:t>
    </dgm:pt>
    <dgm:pt modelId="{E50644F0-5BC1-44C8-96B2-92FA22F0B620}" type="sibTrans" cxnId="{B64F242C-032B-48E4-8C73-E6DECA349EB1}">
      <dgm:prSet/>
      <dgm:spPr/>
      <dgm:t>
        <a:bodyPr/>
        <a:lstStyle/>
        <a:p>
          <a:endParaRPr lang="en-SG"/>
        </a:p>
      </dgm:t>
    </dgm:pt>
    <dgm:pt modelId="{ECFF9DD8-E8AC-4900-AE6E-893BA2002C36}">
      <dgm:prSet phldrT="[Text]"/>
      <dgm:spPr>
        <a:solidFill>
          <a:schemeClr val="accent3">
            <a:lumMod val="50000"/>
          </a:schemeClr>
        </a:solidFill>
      </dgm:spPr>
      <dgm:t>
        <a:bodyPr/>
        <a:lstStyle/>
        <a:p>
          <a:r>
            <a:rPr lang="en-US" dirty="0"/>
            <a:t>Prototyping</a:t>
          </a:r>
          <a:endParaRPr lang="en-SG" dirty="0"/>
        </a:p>
      </dgm:t>
    </dgm:pt>
    <dgm:pt modelId="{FC88E484-7D70-46CE-A5BB-CE29601A8E55}" type="parTrans" cxnId="{6A2CB4B1-4CBE-4C1C-80B8-6B8529F753F1}">
      <dgm:prSet/>
      <dgm:spPr/>
      <dgm:t>
        <a:bodyPr/>
        <a:lstStyle/>
        <a:p>
          <a:endParaRPr lang="en-SG"/>
        </a:p>
      </dgm:t>
    </dgm:pt>
    <dgm:pt modelId="{01C3AD30-B767-4475-B531-3EE070D15431}" type="sibTrans" cxnId="{6A2CB4B1-4CBE-4C1C-80B8-6B8529F753F1}">
      <dgm:prSet/>
      <dgm:spPr/>
      <dgm:t>
        <a:bodyPr/>
        <a:lstStyle/>
        <a:p>
          <a:endParaRPr lang="en-SG"/>
        </a:p>
      </dgm:t>
    </dgm:pt>
    <dgm:pt modelId="{A52A3354-8FBD-4005-AC29-9D64034F6A34}">
      <dgm:prSet phldrT="[Text]"/>
      <dgm:spPr/>
      <dgm:t>
        <a:bodyPr/>
        <a:lstStyle/>
        <a:p>
          <a:r>
            <a:rPr lang="en-US" dirty="0"/>
            <a:t>Go-to-market</a:t>
          </a:r>
          <a:endParaRPr lang="en-SG" dirty="0"/>
        </a:p>
      </dgm:t>
    </dgm:pt>
    <dgm:pt modelId="{2D532166-5CB5-4025-BC37-2BEFFA1BEF60}" type="parTrans" cxnId="{5F5FEE27-6F35-4104-AF6F-0B3E74B5ADF9}">
      <dgm:prSet/>
      <dgm:spPr/>
      <dgm:t>
        <a:bodyPr/>
        <a:lstStyle/>
        <a:p>
          <a:endParaRPr lang="en-SG"/>
        </a:p>
      </dgm:t>
    </dgm:pt>
    <dgm:pt modelId="{1488255D-B6A8-48B2-8094-22B7FD2F0AC5}" type="sibTrans" cxnId="{5F5FEE27-6F35-4104-AF6F-0B3E74B5ADF9}">
      <dgm:prSet/>
      <dgm:spPr/>
      <dgm:t>
        <a:bodyPr/>
        <a:lstStyle/>
        <a:p>
          <a:endParaRPr lang="en-SG"/>
        </a:p>
      </dgm:t>
    </dgm:pt>
    <dgm:pt modelId="{8362954B-20E0-4E1C-8B9C-C32651C46B46}">
      <dgm:prSet phldrT="[Text]"/>
      <dgm:spPr/>
      <dgm:t>
        <a:bodyPr/>
        <a:lstStyle/>
        <a:p>
          <a:r>
            <a:rPr lang="en-US" dirty="0"/>
            <a:t>Early Growth</a:t>
          </a:r>
          <a:endParaRPr lang="en-SG" dirty="0"/>
        </a:p>
      </dgm:t>
    </dgm:pt>
    <dgm:pt modelId="{F1188C43-B38D-481E-9842-BF3297B051B7}" type="parTrans" cxnId="{872D1115-2390-48C3-B8DE-E2DED16C149C}">
      <dgm:prSet/>
      <dgm:spPr/>
      <dgm:t>
        <a:bodyPr/>
        <a:lstStyle/>
        <a:p>
          <a:endParaRPr lang="en-SG"/>
        </a:p>
      </dgm:t>
    </dgm:pt>
    <dgm:pt modelId="{DF7DB3DF-5B73-4F27-9904-57CF2F44A448}" type="sibTrans" cxnId="{872D1115-2390-48C3-B8DE-E2DED16C149C}">
      <dgm:prSet/>
      <dgm:spPr/>
      <dgm:t>
        <a:bodyPr/>
        <a:lstStyle/>
        <a:p>
          <a:endParaRPr lang="en-SG"/>
        </a:p>
      </dgm:t>
    </dgm:pt>
    <dgm:pt modelId="{98AAB222-2195-4D4B-B960-AB340443D142}">
      <dgm:prSet phldrT="[Text]"/>
      <dgm:spPr/>
      <dgm:t>
        <a:bodyPr/>
        <a:lstStyle/>
        <a:p>
          <a:r>
            <a:rPr lang="en-US" dirty="0"/>
            <a:t>Growth</a:t>
          </a:r>
          <a:endParaRPr lang="en-SG" dirty="0"/>
        </a:p>
      </dgm:t>
    </dgm:pt>
    <dgm:pt modelId="{3BADC849-34BE-4C57-85E5-8E5037F3C4DA}" type="parTrans" cxnId="{EF96607B-4E68-4AE7-90CF-44CA49093C12}">
      <dgm:prSet/>
      <dgm:spPr/>
      <dgm:t>
        <a:bodyPr/>
        <a:lstStyle/>
        <a:p>
          <a:endParaRPr lang="en-SG"/>
        </a:p>
      </dgm:t>
    </dgm:pt>
    <dgm:pt modelId="{832280C1-C371-4D7B-901F-EBC7E9B19044}" type="sibTrans" cxnId="{EF96607B-4E68-4AE7-90CF-44CA49093C12}">
      <dgm:prSet/>
      <dgm:spPr/>
      <dgm:t>
        <a:bodyPr/>
        <a:lstStyle/>
        <a:p>
          <a:endParaRPr lang="en-SG"/>
        </a:p>
      </dgm:t>
    </dgm:pt>
    <dgm:pt modelId="{5BC15935-7DD9-49E3-B068-24599B8624FF}">
      <dgm:prSet phldrT="[Text]"/>
      <dgm:spPr>
        <a:solidFill>
          <a:schemeClr val="accent6">
            <a:lumMod val="50000"/>
          </a:schemeClr>
        </a:solidFill>
      </dgm:spPr>
      <dgm:t>
        <a:bodyPr/>
        <a:lstStyle/>
        <a:p>
          <a:r>
            <a:rPr lang="en-US" dirty="0"/>
            <a:t>Maturity</a:t>
          </a:r>
          <a:endParaRPr lang="en-SG" dirty="0"/>
        </a:p>
      </dgm:t>
    </dgm:pt>
    <dgm:pt modelId="{5D6F2E94-9DC9-4EB0-AE66-C2504BBC96BC}" type="parTrans" cxnId="{F1F14C09-7272-4AE9-8883-DECE481D37E1}">
      <dgm:prSet/>
      <dgm:spPr/>
      <dgm:t>
        <a:bodyPr/>
        <a:lstStyle/>
        <a:p>
          <a:endParaRPr lang="en-SG"/>
        </a:p>
      </dgm:t>
    </dgm:pt>
    <dgm:pt modelId="{69FDE019-7D57-493A-A843-339BD7D734A8}" type="sibTrans" cxnId="{F1F14C09-7272-4AE9-8883-DECE481D37E1}">
      <dgm:prSet/>
      <dgm:spPr/>
      <dgm:t>
        <a:bodyPr/>
        <a:lstStyle/>
        <a:p>
          <a:endParaRPr lang="en-SG"/>
        </a:p>
      </dgm:t>
    </dgm:pt>
    <dgm:pt modelId="{83002D8B-EA1A-472D-9D73-2317C7BFD05E}" type="pres">
      <dgm:prSet presAssocID="{CC647162-EA37-4D20-958F-A3D54F92ACCC}" presName="CompostProcess" presStyleCnt="0">
        <dgm:presLayoutVars>
          <dgm:dir/>
          <dgm:resizeHandles val="exact"/>
        </dgm:presLayoutVars>
      </dgm:prSet>
      <dgm:spPr/>
    </dgm:pt>
    <dgm:pt modelId="{756935B8-CAFA-41D7-81D5-5BFE313DF15D}" type="pres">
      <dgm:prSet presAssocID="{CC647162-EA37-4D20-958F-A3D54F92ACCC}" presName="arrow" presStyleLbl="bgShp" presStyleIdx="0" presStyleCnt="1"/>
      <dgm:spPr/>
    </dgm:pt>
    <dgm:pt modelId="{2424326C-9A28-4139-91D5-014C39A17E1A}" type="pres">
      <dgm:prSet presAssocID="{CC647162-EA37-4D20-958F-A3D54F92ACCC}" presName="linearProcess" presStyleCnt="0"/>
      <dgm:spPr/>
    </dgm:pt>
    <dgm:pt modelId="{F7A32D46-7488-4DDE-B0FC-C317A681C1D4}" type="pres">
      <dgm:prSet presAssocID="{D28C5A0A-A967-41A5-A9A9-0D87F3555FCF}" presName="textNode" presStyleLbl="node1" presStyleIdx="0" presStyleCnt="6">
        <dgm:presLayoutVars>
          <dgm:bulletEnabled val="1"/>
        </dgm:presLayoutVars>
      </dgm:prSet>
      <dgm:spPr/>
    </dgm:pt>
    <dgm:pt modelId="{07E77406-C6DD-41DB-81FC-642E8172FE3C}" type="pres">
      <dgm:prSet presAssocID="{E50644F0-5BC1-44C8-96B2-92FA22F0B620}" presName="sibTrans" presStyleCnt="0"/>
      <dgm:spPr/>
    </dgm:pt>
    <dgm:pt modelId="{57E3E93D-8570-4A0F-97DC-7B758CE4C184}" type="pres">
      <dgm:prSet presAssocID="{ECFF9DD8-E8AC-4900-AE6E-893BA2002C36}" presName="textNode" presStyleLbl="node1" presStyleIdx="1" presStyleCnt="6">
        <dgm:presLayoutVars>
          <dgm:bulletEnabled val="1"/>
        </dgm:presLayoutVars>
      </dgm:prSet>
      <dgm:spPr/>
    </dgm:pt>
    <dgm:pt modelId="{6CCB35F3-455C-4B83-A2B9-2F6F6D03C2F6}" type="pres">
      <dgm:prSet presAssocID="{01C3AD30-B767-4475-B531-3EE070D15431}" presName="sibTrans" presStyleCnt="0"/>
      <dgm:spPr/>
    </dgm:pt>
    <dgm:pt modelId="{2C0EC7C2-AC70-4069-9A2C-5D13D884D903}" type="pres">
      <dgm:prSet presAssocID="{A52A3354-8FBD-4005-AC29-9D64034F6A34}" presName="textNode" presStyleLbl="node1" presStyleIdx="2" presStyleCnt="6">
        <dgm:presLayoutVars>
          <dgm:bulletEnabled val="1"/>
        </dgm:presLayoutVars>
      </dgm:prSet>
      <dgm:spPr/>
    </dgm:pt>
    <dgm:pt modelId="{831B468A-5AA6-44A7-A0A5-0D038BB53C1E}" type="pres">
      <dgm:prSet presAssocID="{1488255D-B6A8-48B2-8094-22B7FD2F0AC5}" presName="sibTrans" presStyleCnt="0"/>
      <dgm:spPr/>
    </dgm:pt>
    <dgm:pt modelId="{0B9AA3FC-FB44-4BDA-AB93-CBB46B379263}" type="pres">
      <dgm:prSet presAssocID="{8362954B-20E0-4E1C-8B9C-C32651C46B46}" presName="textNode" presStyleLbl="node1" presStyleIdx="3" presStyleCnt="6">
        <dgm:presLayoutVars>
          <dgm:bulletEnabled val="1"/>
        </dgm:presLayoutVars>
      </dgm:prSet>
      <dgm:spPr/>
    </dgm:pt>
    <dgm:pt modelId="{FB652451-6631-479B-B029-B601276296E5}" type="pres">
      <dgm:prSet presAssocID="{DF7DB3DF-5B73-4F27-9904-57CF2F44A448}" presName="sibTrans" presStyleCnt="0"/>
      <dgm:spPr/>
    </dgm:pt>
    <dgm:pt modelId="{19F1EBEC-CDE6-440C-A76D-20C4C27CAF71}" type="pres">
      <dgm:prSet presAssocID="{98AAB222-2195-4D4B-B960-AB340443D142}" presName="textNode" presStyleLbl="node1" presStyleIdx="4" presStyleCnt="6">
        <dgm:presLayoutVars>
          <dgm:bulletEnabled val="1"/>
        </dgm:presLayoutVars>
      </dgm:prSet>
      <dgm:spPr/>
    </dgm:pt>
    <dgm:pt modelId="{3DF39143-186A-4403-9356-D94DAC6E8D42}" type="pres">
      <dgm:prSet presAssocID="{832280C1-C371-4D7B-901F-EBC7E9B19044}" presName="sibTrans" presStyleCnt="0"/>
      <dgm:spPr/>
    </dgm:pt>
    <dgm:pt modelId="{EF4488C7-F006-48DB-B58B-E2241A6085A6}" type="pres">
      <dgm:prSet presAssocID="{5BC15935-7DD9-49E3-B068-24599B8624FF}" presName="textNode" presStyleLbl="node1" presStyleIdx="5" presStyleCnt="6">
        <dgm:presLayoutVars>
          <dgm:bulletEnabled val="1"/>
        </dgm:presLayoutVars>
      </dgm:prSet>
      <dgm:spPr/>
    </dgm:pt>
  </dgm:ptLst>
  <dgm:cxnLst>
    <dgm:cxn modelId="{F1F14C09-7272-4AE9-8883-DECE481D37E1}" srcId="{CC647162-EA37-4D20-958F-A3D54F92ACCC}" destId="{5BC15935-7DD9-49E3-B068-24599B8624FF}" srcOrd="5" destOrd="0" parTransId="{5D6F2E94-9DC9-4EB0-AE66-C2504BBC96BC}" sibTransId="{69FDE019-7D57-493A-A843-339BD7D734A8}"/>
    <dgm:cxn modelId="{2D089912-A23B-4259-850F-540FBCC78F99}" type="presOf" srcId="{ECFF9DD8-E8AC-4900-AE6E-893BA2002C36}" destId="{57E3E93D-8570-4A0F-97DC-7B758CE4C184}" srcOrd="0" destOrd="0" presId="urn:microsoft.com/office/officeart/2005/8/layout/hProcess9"/>
    <dgm:cxn modelId="{872D1115-2390-48C3-B8DE-E2DED16C149C}" srcId="{CC647162-EA37-4D20-958F-A3D54F92ACCC}" destId="{8362954B-20E0-4E1C-8B9C-C32651C46B46}" srcOrd="3" destOrd="0" parTransId="{F1188C43-B38D-481E-9842-BF3297B051B7}" sibTransId="{DF7DB3DF-5B73-4F27-9904-57CF2F44A448}"/>
    <dgm:cxn modelId="{5F5FEE27-6F35-4104-AF6F-0B3E74B5ADF9}" srcId="{CC647162-EA37-4D20-958F-A3D54F92ACCC}" destId="{A52A3354-8FBD-4005-AC29-9D64034F6A34}" srcOrd="2" destOrd="0" parTransId="{2D532166-5CB5-4025-BC37-2BEFFA1BEF60}" sibTransId="{1488255D-B6A8-48B2-8094-22B7FD2F0AC5}"/>
    <dgm:cxn modelId="{B64F242C-032B-48E4-8C73-E6DECA349EB1}" srcId="{CC647162-EA37-4D20-958F-A3D54F92ACCC}" destId="{D28C5A0A-A967-41A5-A9A9-0D87F3555FCF}" srcOrd="0" destOrd="0" parTransId="{FE096E0B-EB13-4B37-B2F0-5F7A64D311F5}" sibTransId="{E50644F0-5BC1-44C8-96B2-92FA22F0B620}"/>
    <dgm:cxn modelId="{CE66E035-D2FB-435D-9CCE-450BD222CF7F}" type="presOf" srcId="{98AAB222-2195-4D4B-B960-AB340443D142}" destId="{19F1EBEC-CDE6-440C-A76D-20C4C27CAF71}" srcOrd="0" destOrd="0" presId="urn:microsoft.com/office/officeart/2005/8/layout/hProcess9"/>
    <dgm:cxn modelId="{49DA007A-76B8-428B-A898-DAB9157EFDED}" type="presOf" srcId="{D28C5A0A-A967-41A5-A9A9-0D87F3555FCF}" destId="{F7A32D46-7488-4DDE-B0FC-C317A681C1D4}" srcOrd="0" destOrd="0" presId="urn:microsoft.com/office/officeart/2005/8/layout/hProcess9"/>
    <dgm:cxn modelId="{EF96607B-4E68-4AE7-90CF-44CA49093C12}" srcId="{CC647162-EA37-4D20-958F-A3D54F92ACCC}" destId="{98AAB222-2195-4D4B-B960-AB340443D142}" srcOrd="4" destOrd="0" parTransId="{3BADC849-34BE-4C57-85E5-8E5037F3C4DA}" sibTransId="{832280C1-C371-4D7B-901F-EBC7E9B19044}"/>
    <dgm:cxn modelId="{17635089-AA47-466D-9013-EE65B2252924}" type="presOf" srcId="{8362954B-20E0-4E1C-8B9C-C32651C46B46}" destId="{0B9AA3FC-FB44-4BDA-AB93-CBB46B379263}" srcOrd="0" destOrd="0" presId="urn:microsoft.com/office/officeart/2005/8/layout/hProcess9"/>
    <dgm:cxn modelId="{8EF642B1-9D6A-46CF-A1CE-8CAF73C0C8AC}" type="presOf" srcId="{5BC15935-7DD9-49E3-B068-24599B8624FF}" destId="{EF4488C7-F006-48DB-B58B-E2241A6085A6}" srcOrd="0" destOrd="0" presId="urn:microsoft.com/office/officeart/2005/8/layout/hProcess9"/>
    <dgm:cxn modelId="{6A2CB4B1-4CBE-4C1C-80B8-6B8529F753F1}" srcId="{CC647162-EA37-4D20-958F-A3D54F92ACCC}" destId="{ECFF9DD8-E8AC-4900-AE6E-893BA2002C36}" srcOrd="1" destOrd="0" parTransId="{FC88E484-7D70-46CE-A5BB-CE29601A8E55}" sibTransId="{01C3AD30-B767-4475-B531-3EE070D15431}"/>
    <dgm:cxn modelId="{C3929DCF-B7C5-4D66-8A91-FA4DBB5DB286}" type="presOf" srcId="{CC647162-EA37-4D20-958F-A3D54F92ACCC}" destId="{83002D8B-EA1A-472D-9D73-2317C7BFD05E}" srcOrd="0" destOrd="0" presId="urn:microsoft.com/office/officeart/2005/8/layout/hProcess9"/>
    <dgm:cxn modelId="{555E89DD-5FBF-4F46-A8C9-6101BCBF73F6}" type="presOf" srcId="{A52A3354-8FBD-4005-AC29-9D64034F6A34}" destId="{2C0EC7C2-AC70-4069-9A2C-5D13D884D903}" srcOrd="0" destOrd="0" presId="urn:microsoft.com/office/officeart/2005/8/layout/hProcess9"/>
    <dgm:cxn modelId="{19EA0C9F-B4C5-47ED-AB89-B025BBD00CCA}" type="presParOf" srcId="{83002D8B-EA1A-472D-9D73-2317C7BFD05E}" destId="{756935B8-CAFA-41D7-81D5-5BFE313DF15D}" srcOrd="0" destOrd="0" presId="urn:microsoft.com/office/officeart/2005/8/layout/hProcess9"/>
    <dgm:cxn modelId="{0F8B7A57-82BC-4BA9-BE97-C4C57393BA5C}" type="presParOf" srcId="{83002D8B-EA1A-472D-9D73-2317C7BFD05E}" destId="{2424326C-9A28-4139-91D5-014C39A17E1A}" srcOrd="1" destOrd="0" presId="urn:microsoft.com/office/officeart/2005/8/layout/hProcess9"/>
    <dgm:cxn modelId="{68899100-19C7-47DF-9FB9-D756143CB52C}" type="presParOf" srcId="{2424326C-9A28-4139-91D5-014C39A17E1A}" destId="{F7A32D46-7488-4DDE-B0FC-C317A681C1D4}" srcOrd="0" destOrd="0" presId="urn:microsoft.com/office/officeart/2005/8/layout/hProcess9"/>
    <dgm:cxn modelId="{DC3D9712-846C-40EC-A56D-5CC707F1DCB4}" type="presParOf" srcId="{2424326C-9A28-4139-91D5-014C39A17E1A}" destId="{07E77406-C6DD-41DB-81FC-642E8172FE3C}" srcOrd="1" destOrd="0" presId="urn:microsoft.com/office/officeart/2005/8/layout/hProcess9"/>
    <dgm:cxn modelId="{8DA95A50-EE5E-4AF9-9268-72F228B48E37}" type="presParOf" srcId="{2424326C-9A28-4139-91D5-014C39A17E1A}" destId="{57E3E93D-8570-4A0F-97DC-7B758CE4C184}" srcOrd="2" destOrd="0" presId="urn:microsoft.com/office/officeart/2005/8/layout/hProcess9"/>
    <dgm:cxn modelId="{C7CB35FE-1F98-40B2-9C11-9162CC765AF4}" type="presParOf" srcId="{2424326C-9A28-4139-91D5-014C39A17E1A}" destId="{6CCB35F3-455C-4B83-A2B9-2F6F6D03C2F6}" srcOrd="3" destOrd="0" presId="urn:microsoft.com/office/officeart/2005/8/layout/hProcess9"/>
    <dgm:cxn modelId="{84266A91-416F-4BF3-B53E-4A25EC3651D2}" type="presParOf" srcId="{2424326C-9A28-4139-91D5-014C39A17E1A}" destId="{2C0EC7C2-AC70-4069-9A2C-5D13D884D903}" srcOrd="4" destOrd="0" presId="urn:microsoft.com/office/officeart/2005/8/layout/hProcess9"/>
    <dgm:cxn modelId="{0169A8A9-9C79-47E5-8798-9068CE723244}" type="presParOf" srcId="{2424326C-9A28-4139-91D5-014C39A17E1A}" destId="{831B468A-5AA6-44A7-A0A5-0D038BB53C1E}" srcOrd="5" destOrd="0" presId="urn:microsoft.com/office/officeart/2005/8/layout/hProcess9"/>
    <dgm:cxn modelId="{F931CDB9-3236-4B8A-AE23-1FB42D8B0CF8}" type="presParOf" srcId="{2424326C-9A28-4139-91D5-014C39A17E1A}" destId="{0B9AA3FC-FB44-4BDA-AB93-CBB46B379263}" srcOrd="6" destOrd="0" presId="urn:microsoft.com/office/officeart/2005/8/layout/hProcess9"/>
    <dgm:cxn modelId="{4C54456F-3A3E-4F66-8727-6775467DFF6C}" type="presParOf" srcId="{2424326C-9A28-4139-91D5-014C39A17E1A}" destId="{FB652451-6631-479B-B029-B601276296E5}" srcOrd="7" destOrd="0" presId="urn:microsoft.com/office/officeart/2005/8/layout/hProcess9"/>
    <dgm:cxn modelId="{FEBBBAB5-0CDA-4646-BAC7-0D38CF892F8C}" type="presParOf" srcId="{2424326C-9A28-4139-91D5-014C39A17E1A}" destId="{19F1EBEC-CDE6-440C-A76D-20C4C27CAF71}" srcOrd="8" destOrd="0" presId="urn:microsoft.com/office/officeart/2005/8/layout/hProcess9"/>
    <dgm:cxn modelId="{1C796F0F-0B86-4A6C-A8B7-38E6E65EBAB4}" type="presParOf" srcId="{2424326C-9A28-4139-91D5-014C39A17E1A}" destId="{3DF39143-186A-4403-9356-D94DAC6E8D42}" srcOrd="9" destOrd="0" presId="urn:microsoft.com/office/officeart/2005/8/layout/hProcess9"/>
    <dgm:cxn modelId="{E65F62D8-DC89-45CF-B7DD-EDE240120560}" type="presParOf" srcId="{2424326C-9A28-4139-91D5-014C39A17E1A}" destId="{EF4488C7-F006-48DB-B58B-E2241A6085A6}"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C647162-EA37-4D20-958F-A3D54F92ACCC}" type="doc">
      <dgm:prSet loTypeId="urn:microsoft.com/office/officeart/2005/8/layout/hProcess9" loCatId="process" qsTypeId="urn:microsoft.com/office/officeart/2005/8/quickstyle/simple1" qsCatId="simple" csTypeId="urn:microsoft.com/office/officeart/2005/8/colors/colorful5" csCatId="colorful" phldr="1"/>
      <dgm:spPr/>
    </dgm:pt>
    <dgm:pt modelId="{D28C5A0A-A967-41A5-A9A9-0D87F3555FCF}">
      <dgm:prSet phldrT="[Text]"/>
      <dgm:spPr>
        <a:solidFill>
          <a:schemeClr val="accent5">
            <a:lumMod val="50000"/>
          </a:schemeClr>
        </a:solidFill>
      </dgm:spPr>
      <dgm:t>
        <a:bodyPr/>
        <a:lstStyle/>
        <a:p>
          <a:r>
            <a:rPr lang="en-US" dirty="0"/>
            <a:t>Idea</a:t>
          </a:r>
          <a:endParaRPr lang="en-SG" dirty="0"/>
        </a:p>
      </dgm:t>
    </dgm:pt>
    <dgm:pt modelId="{FE096E0B-EB13-4B37-B2F0-5F7A64D311F5}" type="parTrans" cxnId="{B64F242C-032B-48E4-8C73-E6DECA349EB1}">
      <dgm:prSet/>
      <dgm:spPr/>
      <dgm:t>
        <a:bodyPr/>
        <a:lstStyle/>
        <a:p>
          <a:endParaRPr lang="en-SG"/>
        </a:p>
      </dgm:t>
    </dgm:pt>
    <dgm:pt modelId="{E50644F0-5BC1-44C8-96B2-92FA22F0B620}" type="sibTrans" cxnId="{B64F242C-032B-48E4-8C73-E6DECA349EB1}">
      <dgm:prSet/>
      <dgm:spPr/>
      <dgm:t>
        <a:bodyPr/>
        <a:lstStyle/>
        <a:p>
          <a:endParaRPr lang="en-SG"/>
        </a:p>
      </dgm:t>
    </dgm:pt>
    <dgm:pt modelId="{ECFF9DD8-E8AC-4900-AE6E-893BA2002C36}">
      <dgm:prSet phldrT="[Text]"/>
      <dgm:spPr>
        <a:solidFill>
          <a:schemeClr val="accent3">
            <a:lumMod val="50000"/>
          </a:schemeClr>
        </a:solidFill>
      </dgm:spPr>
      <dgm:t>
        <a:bodyPr/>
        <a:lstStyle/>
        <a:p>
          <a:r>
            <a:rPr lang="en-US" dirty="0"/>
            <a:t>Prototyping</a:t>
          </a:r>
          <a:endParaRPr lang="en-SG" dirty="0"/>
        </a:p>
      </dgm:t>
    </dgm:pt>
    <dgm:pt modelId="{FC88E484-7D70-46CE-A5BB-CE29601A8E55}" type="parTrans" cxnId="{6A2CB4B1-4CBE-4C1C-80B8-6B8529F753F1}">
      <dgm:prSet/>
      <dgm:spPr/>
      <dgm:t>
        <a:bodyPr/>
        <a:lstStyle/>
        <a:p>
          <a:endParaRPr lang="en-SG"/>
        </a:p>
      </dgm:t>
    </dgm:pt>
    <dgm:pt modelId="{01C3AD30-B767-4475-B531-3EE070D15431}" type="sibTrans" cxnId="{6A2CB4B1-4CBE-4C1C-80B8-6B8529F753F1}">
      <dgm:prSet/>
      <dgm:spPr/>
      <dgm:t>
        <a:bodyPr/>
        <a:lstStyle/>
        <a:p>
          <a:endParaRPr lang="en-SG"/>
        </a:p>
      </dgm:t>
    </dgm:pt>
    <dgm:pt modelId="{A52A3354-8FBD-4005-AC29-9D64034F6A34}">
      <dgm:prSet phldrT="[Text]"/>
      <dgm:spPr/>
      <dgm:t>
        <a:bodyPr/>
        <a:lstStyle/>
        <a:p>
          <a:r>
            <a:rPr lang="en-US" dirty="0"/>
            <a:t>Go-to-market</a:t>
          </a:r>
          <a:endParaRPr lang="en-SG" dirty="0"/>
        </a:p>
      </dgm:t>
    </dgm:pt>
    <dgm:pt modelId="{2D532166-5CB5-4025-BC37-2BEFFA1BEF60}" type="parTrans" cxnId="{5F5FEE27-6F35-4104-AF6F-0B3E74B5ADF9}">
      <dgm:prSet/>
      <dgm:spPr/>
      <dgm:t>
        <a:bodyPr/>
        <a:lstStyle/>
        <a:p>
          <a:endParaRPr lang="en-SG"/>
        </a:p>
      </dgm:t>
    </dgm:pt>
    <dgm:pt modelId="{1488255D-B6A8-48B2-8094-22B7FD2F0AC5}" type="sibTrans" cxnId="{5F5FEE27-6F35-4104-AF6F-0B3E74B5ADF9}">
      <dgm:prSet/>
      <dgm:spPr/>
      <dgm:t>
        <a:bodyPr/>
        <a:lstStyle/>
        <a:p>
          <a:endParaRPr lang="en-SG"/>
        </a:p>
      </dgm:t>
    </dgm:pt>
    <dgm:pt modelId="{8362954B-20E0-4E1C-8B9C-C32651C46B46}">
      <dgm:prSet phldrT="[Text]"/>
      <dgm:spPr/>
      <dgm:t>
        <a:bodyPr/>
        <a:lstStyle/>
        <a:p>
          <a:r>
            <a:rPr lang="en-US" dirty="0"/>
            <a:t>Early Growth</a:t>
          </a:r>
          <a:endParaRPr lang="en-SG" dirty="0"/>
        </a:p>
      </dgm:t>
    </dgm:pt>
    <dgm:pt modelId="{F1188C43-B38D-481E-9842-BF3297B051B7}" type="parTrans" cxnId="{872D1115-2390-48C3-B8DE-E2DED16C149C}">
      <dgm:prSet/>
      <dgm:spPr/>
      <dgm:t>
        <a:bodyPr/>
        <a:lstStyle/>
        <a:p>
          <a:endParaRPr lang="en-SG"/>
        </a:p>
      </dgm:t>
    </dgm:pt>
    <dgm:pt modelId="{DF7DB3DF-5B73-4F27-9904-57CF2F44A448}" type="sibTrans" cxnId="{872D1115-2390-48C3-B8DE-E2DED16C149C}">
      <dgm:prSet/>
      <dgm:spPr/>
      <dgm:t>
        <a:bodyPr/>
        <a:lstStyle/>
        <a:p>
          <a:endParaRPr lang="en-SG"/>
        </a:p>
      </dgm:t>
    </dgm:pt>
    <dgm:pt modelId="{98AAB222-2195-4D4B-B960-AB340443D142}">
      <dgm:prSet phldrT="[Text]"/>
      <dgm:spPr/>
      <dgm:t>
        <a:bodyPr/>
        <a:lstStyle/>
        <a:p>
          <a:r>
            <a:rPr lang="en-US" dirty="0"/>
            <a:t>Growth</a:t>
          </a:r>
          <a:endParaRPr lang="en-SG" dirty="0"/>
        </a:p>
      </dgm:t>
    </dgm:pt>
    <dgm:pt modelId="{3BADC849-34BE-4C57-85E5-8E5037F3C4DA}" type="parTrans" cxnId="{EF96607B-4E68-4AE7-90CF-44CA49093C12}">
      <dgm:prSet/>
      <dgm:spPr/>
      <dgm:t>
        <a:bodyPr/>
        <a:lstStyle/>
        <a:p>
          <a:endParaRPr lang="en-SG"/>
        </a:p>
      </dgm:t>
    </dgm:pt>
    <dgm:pt modelId="{832280C1-C371-4D7B-901F-EBC7E9B19044}" type="sibTrans" cxnId="{EF96607B-4E68-4AE7-90CF-44CA49093C12}">
      <dgm:prSet/>
      <dgm:spPr/>
      <dgm:t>
        <a:bodyPr/>
        <a:lstStyle/>
        <a:p>
          <a:endParaRPr lang="en-SG"/>
        </a:p>
      </dgm:t>
    </dgm:pt>
    <dgm:pt modelId="{5BC15935-7DD9-49E3-B068-24599B8624FF}">
      <dgm:prSet phldrT="[Text]"/>
      <dgm:spPr>
        <a:solidFill>
          <a:schemeClr val="accent6">
            <a:lumMod val="50000"/>
          </a:schemeClr>
        </a:solidFill>
      </dgm:spPr>
      <dgm:t>
        <a:bodyPr/>
        <a:lstStyle/>
        <a:p>
          <a:r>
            <a:rPr lang="en-US" dirty="0"/>
            <a:t>Maturity</a:t>
          </a:r>
          <a:endParaRPr lang="en-SG" dirty="0"/>
        </a:p>
      </dgm:t>
    </dgm:pt>
    <dgm:pt modelId="{5D6F2E94-9DC9-4EB0-AE66-C2504BBC96BC}" type="parTrans" cxnId="{F1F14C09-7272-4AE9-8883-DECE481D37E1}">
      <dgm:prSet/>
      <dgm:spPr/>
      <dgm:t>
        <a:bodyPr/>
        <a:lstStyle/>
        <a:p>
          <a:endParaRPr lang="en-SG"/>
        </a:p>
      </dgm:t>
    </dgm:pt>
    <dgm:pt modelId="{69FDE019-7D57-493A-A843-339BD7D734A8}" type="sibTrans" cxnId="{F1F14C09-7272-4AE9-8883-DECE481D37E1}">
      <dgm:prSet/>
      <dgm:spPr/>
      <dgm:t>
        <a:bodyPr/>
        <a:lstStyle/>
        <a:p>
          <a:endParaRPr lang="en-SG"/>
        </a:p>
      </dgm:t>
    </dgm:pt>
    <dgm:pt modelId="{83002D8B-EA1A-472D-9D73-2317C7BFD05E}" type="pres">
      <dgm:prSet presAssocID="{CC647162-EA37-4D20-958F-A3D54F92ACCC}" presName="CompostProcess" presStyleCnt="0">
        <dgm:presLayoutVars>
          <dgm:dir/>
          <dgm:resizeHandles val="exact"/>
        </dgm:presLayoutVars>
      </dgm:prSet>
      <dgm:spPr/>
    </dgm:pt>
    <dgm:pt modelId="{756935B8-CAFA-41D7-81D5-5BFE313DF15D}" type="pres">
      <dgm:prSet presAssocID="{CC647162-EA37-4D20-958F-A3D54F92ACCC}" presName="arrow" presStyleLbl="bgShp" presStyleIdx="0" presStyleCnt="1"/>
      <dgm:spPr/>
    </dgm:pt>
    <dgm:pt modelId="{2424326C-9A28-4139-91D5-014C39A17E1A}" type="pres">
      <dgm:prSet presAssocID="{CC647162-EA37-4D20-958F-A3D54F92ACCC}" presName="linearProcess" presStyleCnt="0"/>
      <dgm:spPr/>
    </dgm:pt>
    <dgm:pt modelId="{F7A32D46-7488-4DDE-B0FC-C317A681C1D4}" type="pres">
      <dgm:prSet presAssocID="{D28C5A0A-A967-41A5-A9A9-0D87F3555FCF}" presName="textNode" presStyleLbl="node1" presStyleIdx="0" presStyleCnt="6">
        <dgm:presLayoutVars>
          <dgm:bulletEnabled val="1"/>
        </dgm:presLayoutVars>
      </dgm:prSet>
      <dgm:spPr/>
    </dgm:pt>
    <dgm:pt modelId="{07E77406-C6DD-41DB-81FC-642E8172FE3C}" type="pres">
      <dgm:prSet presAssocID="{E50644F0-5BC1-44C8-96B2-92FA22F0B620}" presName="sibTrans" presStyleCnt="0"/>
      <dgm:spPr/>
    </dgm:pt>
    <dgm:pt modelId="{57E3E93D-8570-4A0F-97DC-7B758CE4C184}" type="pres">
      <dgm:prSet presAssocID="{ECFF9DD8-E8AC-4900-AE6E-893BA2002C36}" presName="textNode" presStyleLbl="node1" presStyleIdx="1" presStyleCnt="6">
        <dgm:presLayoutVars>
          <dgm:bulletEnabled val="1"/>
        </dgm:presLayoutVars>
      </dgm:prSet>
      <dgm:spPr/>
    </dgm:pt>
    <dgm:pt modelId="{6CCB35F3-455C-4B83-A2B9-2F6F6D03C2F6}" type="pres">
      <dgm:prSet presAssocID="{01C3AD30-B767-4475-B531-3EE070D15431}" presName="sibTrans" presStyleCnt="0"/>
      <dgm:spPr/>
    </dgm:pt>
    <dgm:pt modelId="{2C0EC7C2-AC70-4069-9A2C-5D13D884D903}" type="pres">
      <dgm:prSet presAssocID="{A52A3354-8FBD-4005-AC29-9D64034F6A34}" presName="textNode" presStyleLbl="node1" presStyleIdx="2" presStyleCnt="6">
        <dgm:presLayoutVars>
          <dgm:bulletEnabled val="1"/>
        </dgm:presLayoutVars>
      </dgm:prSet>
      <dgm:spPr/>
    </dgm:pt>
    <dgm:pt modelId="{831B468A-5AA6-44A7-A0A5-0D038BB53C1E}" type="pres">
      <dgm:prSet presAssocID="{1488255D-B6A8-48B2-8094-22B7FD2F0AC5}" presName="sibTrans" presStyleCnt="0"/>
      <dgm:spPr/>
    </dgm:pt>
    <dgm:pt modelId="{0B9AA3FC-FB44-4BDA-AB93-CBB46B379263}" type="pres">
      <dgm:prSet presAssocID="{8362954B-20E0-4E1C-8B9C-C32651C46B46}" presName="textNode" presStyleLbl="node1" presStyleIdx="3" presStyleCnt="6">
        <dgm:presLayoutVars>
          <dgm:bulletEnabled val="1"/>
        </dgm:presLayoutVars>
      </dgm:prSet>
      <dgm:spPr/>
    </dgm:pt>
    <dgm:pt modelId="{FB652451-6631-479B-B029-B601276296E5}" type="pres">
      <dgm:prSet presAssocID="{DF7DB3DF-5B73-4F27-9904-57CF2F44A448}" presName="sibTrans" presStyleCnt="0"/>
      <dgm:spPr/>
    </dgm:pt>
    <dgm:pt modelId="{19F1EBEC-CDE6-440C-A76D-20C4C27CAF71}" type="pres">
      <dgm:prSet presAssocID="{98AAB222-2195-4D4B-B960-AB340443D142}" presName="textNode" presStyleLbl="node1" presStyleIdx="4" presStyleCnt="6">
        <dgm:presLayoutVars>
          <dgm:bulletEnabled val="1"/>
        </dgm:presLayoutVars>
      </dgm:prSet>
      <dgm:spPr/>
    </dgm:pt>
    <dgm:pt modelId="{3DF39143-186A-4403-9356-D94DAC6E8D42}" type="pres">
      <dgm:prSet presAssocID="{832280C1-C371-4D7B-901F-EBC7E9B19044}" presName="sibTrans" presStyleCnt="0"/>
      <dgm:spPr/>
    </dgm:pt>
    <dgm:pt modelId="{EF4488C7-F006-48DB-B58B-E2241A6085A6}" type="pres">
      <dgm:prSet presAssocID="{5BC15935-7DD9-49E3-B068-24599B8624FF}" presName="textNode" presStyleLbl="node1" presStyleIdx="5" presStyleCnt="6">
        <dgm:presLayoutVars>
          <dgm:bulletEnabled val="1"/>
        </dgm:presLayoutVars>
      </dgm:prSet>
      <dgm:spPr/>
    </dgm:pt>
  </dgm:ptLst>
  <dgm:cxnLst>
    <dgm:cxn modelId="{F1F14C09-7272-4AE9-8883-DECE481D37E1}" srcId="{CC647162-EA37-4D20-958F-A3D54F92ACCC}" destId="{5BC15935-7DD9-49E3-B068-24599B8624FF}" srcOrd="5" destOrd="0" parTransId="{5D6F2E94-9DC9-4EB0-AE66-C2504BBC96BC}" sibTransId="{69FDE019-7D57-493A-A843-339BD7D734A8}"/>
    <dgm:cxn modelId="{2D089912-A23B-4259-850F-540FBCC78F99}" type="presOf" srcId="{ECFF9DD8-E8AC-4900-AE6E-893BA2002C36}" destId="{57E3E93D-8570-4A0F-97DC-7B758CE4C184}" srcOrd="0" destOrd="0" presId="urn:microsoft.com/office/officeart/2005/8/layout/hProcess9"/>
    <dgm:cxn modelId="{872D1115-2390-48C3-B8DE-E2DED16C149C}" srcId="{CC647162-EA37-4D20-958F-A3D54F92ACCC}" destId="{8362954B-20E0-4E1C-8B9C-C32651C46B46}" srcOrd="3" destOrd="0" parTransId="{F1188C43-B38D-481E-9842-BF3297B051B7}" sibTransId="{DF7DB3DF-5B73-4F27-9904-57CF2F44A448}"/>
    <dgm:cxn modelId="{5F5FEE27-6F35-4104-AF6F-0B3E74B5ADF9}" srcId="{CC647162-EA37-4D20-958F-A3D54F92ACCC}" destId="{A52A3354-8FBD-4005-AC29-9D64034F6A34}" srcOrd="2" destOrd="0" parTransId="{2D532166-5CB5-4025-BC37-2BEFFA1BEF60}" sibTransId="{1488255D-B6A8-48B2-8094-22B7FD2F0AC5}"/>
    <dgm:cxn modelId="{B64F242C-032B-48E4-8C73-E6DECA349EB1}" srcId="{CC647162-EA37-4D20-958F-A3D54F92ACCC}" destId="{D28C5A0A-A967-41A5-A9A9-0D87F3555FCF}" srcOrd="0" destOrd="0" parTransId="{FE096E0B-EB13-4B37-B2F0-5F7A64D311F5}" sibTransId="{E50644F0-5BC1-44C8-96B2-92FA22F0B620}"/>
    <dgm:cxn modelId="{CE66E035-D2FB-435D-9CCE-450BD222CF7F}" type="presOf" srcId="{98AAB222-2195-4D4B-B960-AB340443D142}" destId="{19F1EBEC-CDE6-440C-A76D-20C4C27CAF71}" srcOrd="0" destOrd="0" presId="urn:microsoft.com/office/officeart/2005/8/layout/hProcess9"/>
    <dgm:cxn modelId="{49DA007A-76B8-428B-A898-DAB9157EFDED}" type="presOf" srcId="{D28C5A0A-A967-41A5-A9A9-0D87F3555FCF}" destId="{F7A32D46-7488-4DDE-B0FC-C317A681C1D4}" srcOrd="0" destOrd="0" presId="urn:microsoft.com/office/officeart/2005/8/layout/hProcess9"/>
    <dgm:cxn modelId="{EF96607B-4E68-4AE7-90CF-44CA49093C12}" srcId="{CC647162-EA37-4D20-958F-A3D54F92ACCC}" destId="{98AAB222-2195-4D4B-B960-AB340443D142}" srcOrd="4" destOrd="0" parTransId="{3BADC849-34BE-4C57-85E5-8E5037F3C4DA}" sibTransId="{832280C1-C371-4D7B-901F-EBC7E9B19044}"/>
    <dgm:cxn modelId="{17635089-AA47-466D-9013-EE65B2252924}" type="presOf" srcId="{8362954B-20E0-4E1C-8B9C-C32651C46B46}" destId="{0B9AA3FC-FB44-4BDA-AB93-CBB46B379263}" srcOrd="0" destOrd="0" presId="urn:microsoft.com/office/officeart/2005/8/layout/hProcess9"/>
    <dgm:cxn modelId="{8EF642B1-9D6A-46CF-A1CE-8CAF73C0C8AC}" type="presOf" srcId="{5BC15935-7DD9-49E3-B068-24599B8624FF}" destId="{EF4488C7-F006-48DB-B58B-E2241A6085A6}" srcOrd="0" destOrd="0" presId="urn:microsoft.com/office/officeart/2005/8/layout/hProcess9"/>
    <dgm:cxn modelId="{6A2CB4B1-4CBE-4C1C-80B8-6B8529F753F1}" srcId="{CC647162-EA37-4D20-958F-A3D54F92ACCC}" destId="{ECFF9DD8-E8AC-4900-AE6E-893BA2002C36}" srcOrd="1" destOrd="0" parTransId="{FC88E484-7D70-46CE-A5BB-CE29601A8E55}" sibTransId="{01C3AD30-B767-4475-B531-3EE070D15431}"/>
    <dgm:cxn modelId="{C3929DCF-B7C5-4D66-8A91-FA4DBB5DB286}" type="presOf" srcId="{CC647162-EA37-4D20-958F-A3D54F92ACCC}" destId="{83002D8B-EA1A-472D-9D73-2317C7BFD05E}" srcOrd="0" destOrd="0" presId="urn:microsoft.com/office/officeart/2005/8/layout/hProcess9"/>
    <dgm:cxn modelId="{555E89DD-5FBF-4F46-A8C9-6101BCBF73F6}" type="presOf" srcId="{A52A3354-8FBD-4005-AC29-9D64034F6A34}" destId="{2C0EC7C2-AC70-4069-9A2C-5D13D884D903}" srcOrd="0" destOrd="0" presId="urn:microsoft.com/office/officeart/2005/8/layout/hProcess9"/>
    <dgm:cxn modelId="{19EA0C9F-B4C5-47ED-AB89-B025BBD00CCA}" type="presParOf" srcId="{83002D8B-EA1A-472D-9D73-2317C7BFD05E}" destId="{756935B8-CAFA-41D7-81D5-5BFE313DF15D}" srcOrd="0" destOrd="0" presId="urn:microsoft.com/office/officeart/2005/8/layout/hProcess9"/>
    <dgm:cxn modelId="{0F8B7A57-82BC-4BA9-BE97-C4C57393BA5C}" type="presParOf" srcId="{83002D8B-EA1A-472D-9D73-2317C7BFD05E}" destId="{2424326C-9A28-4139-91D5-014C39A17E1A}" srcOrd="1" destOrd="0" presId="urn:microsoft.com/office/officeart/2005/8/layout/hProcess9"/>
    <dgm:cxn modelId="{68899100-19C7-47DF-9FB9-D756143CB52C}" type="presParOf" srcId="{2424326C-9A28-4139-91D5-014C39A17E1A}" destId="{F7A32D46-7488-4DDE-B0FC-C317A681C1D4}" srcOrd="0" destOrd="0" presId="urn:microsoft.com/office/officeart/2005/8/layout/hProcess9"/>
    <dgm:cxn modelId="{DC3D9712-846C-40EC-A56D-5CC707F1DCB4}" type="presParOf" srcId="{2424326C-9A28-4139-91D5-014C39A17E1A}" destId="{07E77406-C6DD-41DB-81FC-642E8172FE3C}" srcOrd="1" destOrd="0" presId="urn:microsoft.com/office/officeart/2005/8/layout/hProcess9"/>
    <dgm:cxn modelId="{8DA95A50-EE5E-4AF9-9268-72F228B48E37}" type="presParOf" srcId="{2424326C-9A28-4139-91D5-014C39A17E1A}" destId="{57E3E93D-8570-4A0F-97DC-7B758CE4C184}" srcOrd="2" destOrd="0" presId="urn:microsoft.com/office/officeart/2005/8/layout/hProcess9"/>
    <dgm:cxn modelId="{C7CB35FE-1F98-40B2-9C11-9162CC765AF4}" type="presParOf" srcId="{2424326C-9A28-4139-91D5-014C39A17E1A}" destId="{6CCB35F3-455C-4B83-A2B9-2F6F6D03C2F6}" srcOrd="3" destOrd="0" presId="urn:microsoft.com/office/officeart/2005/8/layout/hProcess9"/>
    <dgm:cxn modelId="{84266A91-416F-4BF3-B53E-4A25EC3651D2}" type="presParOf" srcId="{2424326C-9A28-4139-91D5-014C39A17E1A}" destId="{2C0EC7C2-AC70-4069-9A2C-5D13D884D903}" srcOrd="4" destOrd="0" presId="urn:microsoft.com/office/officeart/2005/8/layout/hProcess9"/>
    <dgm:cxn modelId="{0169A8A9-9C79-47E5-8798-9068CE723244}" type="presParOf" srcId="{2424326C-9A28-4139-91D5-014C39A17E1A}" destId="{831B468A-5AA6-44A7-A0A5-0D038BB53C1E}" srcOrd="5" destOrd="0" presId="urn:microsoft.com/office/officeart/2005/8/layout/hProcess9"/>
    <dgm:cxn modelId="{F931CDB9-3236-4B8A-AE23-1FB42D8B0CF8}" type="presParOf" srcId="{2424326C-9A28-4139-91D5-014C39A17E1A}" destId="{0B9AA3FC-FB44-4BDA-AB93-CBB46B379263}" srcOrd="6" destOrd="0" presId="urn:microsoft.com/office/officeart/2005/8/layout/hProcess9"/>
    <dgm:cxn modelId="{4C54456F-3A3E-4F66-8727-6775467DFF6C}" type="presParOf" srcId="{2424326C-9A28-4139-91D5-014C39A17E1A}" destId="{FB652451-6631-479B-B029-B601276296E5}" srcOrd="7" destOrd="0" presId="urn:microsoft.com/office/officeart/2005/8/layout/hProcess9"/>
    <dgm:cxn modelId="{FEBBBAB5-0CDA-4646-BAC7-0D38CF892F8C}" type="presParOf" srcId="{2424326C-9A28-4139-91D5-014C39A17E1A}" destId="{19F1EBEC-CDE6-440C-A76D-20C4C27CAF71}" srcOrd="8" destOrd="0" presId="urn:microsoft.com/office/officeart/2005/8/layout/hProcess9"/>
    <dgm:cxn modelId="{1C796F0F-0B86-4A6C-A8B7-38E6E65EBAB4}" type="presParOf" srcId="{2424326C-9A28-4139-91D5-014C39A17E1A}" destId="{3DF39143-186A-4403-9356-D94DAC6E8D42}" srcOrd="9" destOrd="0" presId="urn:microsoft.com/office/officeart/2005/8/layout/hProcess9"/>
    <dgm:cxn modelId="{E65F62D8-DC89-45CF-B7DD-EDE240120560}" type="presParOf" srcId="{2424326C-9A28-4139-91D5-014C39A17E1A}" destId="{EF4488C7-F006-48DB-B58B-E2241A6085A6}"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C647162-EA37-4D20-958F-A3D54F92ACCC}" type="doc">
      <dgm:prSet loTypeId="urn:microsoft.com/office/officeart/2005/8/layout/hProcess9" loCatId="process" qsTypeId="urn:microsoft.com/office/officeart/2005/8/quickstyle/simple1" qsCatId="simple" csTypeId="urn:microsoft.com/office/officeart/2005/8/colors/colorful5" csCatId="colorful" phldr="1"/>
      <dgm:spPr/>
    </dgm:pt>
    <dgm:pt modelId="{D28C5A0A-A967-41A5-A9A9-0D87F3555FCF}">
      <dgm:prSet phldrT="[Text]"/>
      <dgm:spPr>
        <a:solidFill>
          <a:schemeClr val="accent5">
            <a:lumMod val="50000"/>
          </a:schemeClr>
        </a:solidFill>
      </dgm:spPr>
      <dgm:t>
        <a:bodyPr/>
        <a:lstStyle/>
        <a:p>
          <a:r>
            <a:rPr lang="en-US" dirty="0"/>
            <a:t>Idea</a:t>
          </a:r>
          <a:endParaRPr lang="en-SG" dirty="0"/>
        </a:p>
      </dgm:t>
    </dgm:pt>
    <dgm:pt modelId="{FE096E0B-EB13-4B37-B2F0-5F7A64D311F5}" type="parTrans" cxnId="{B64F242C-032B-48E4-8C73-E6DECA349EB1}">
      <dgm:prSet/>
      <dgm:spPr/>
      <dgm:t>
        <a:bodyPr/>
        <a:lstStyle/>
        <a:p>
          <a:endParaRPr lang="en-SG"/>
        </a:p>
      </dgm:t>
    </dgm:pt>
    <dgm:pt modelId="{E50644F0-5BC1-44C8-96B2-92FA22F0B620}" type="sibTrans" cxnId="{B64F242C-032B-48E4-8C73-E6DECA349EB1}">
      <dgm:prSet/>
      <dgm:spPr/>
      <dgm:t>
        <a:bodyPr/>
        <a:lstStyle/>
        <a:p>
          <a:endParaRPr lang="en-SG"/>
        </a:p>
      </dgm:t>
    </dgm:pt>
    <dgm:pt modelId="{ECFF9DD8-E8AC-4900-AE6E-893BA2002C36}">
      <dgm:prSet phldrT="[Text]"/>
      <dgm:spPr>
        <a:solidFill>
          <a:schemeClr val="accent3">
            <a:lumMod val="50000"/>
          </a:schemeClr>
        </a:solidFill>
      </dgm:spPr>
      <dgm:t>
        <a:bodyPr/>
        <a:lstStyle/>
        <a:p>
          <a:r>
            <a:rPr lang="en-US" dirty="0"/>
            <a:t>Prototyping</a:t>
          </a:r>
          <a:endParaRPr lang="en-SG" dirty="0"/>
        </a:p>
      </dgm:t>
    </dgm:pt>
    <dgm:pt modelId="{FC88E484-7D70-46CE-A5BB-CE29601A8E55}" type="parTrans" cxnId="{6A2CB4B1-4CBE-4C1C-80B8-6B8529F753F1}">
      <dgm:prSet/>
      <dgm:spPr/>
      <dgm:t>
        <a:bodyPr/>
        <a:lstStyle/>
        <a:p>
          <a:endParaRPr lang="en-SG"/>
        </a:p>
      </dgm:t>
    </dgm:pt>
    <dgm:pt modelId="{01C3AD30-B767-4475-B531-3EE070D15431}" type="sibTrans" cxnId="{6A2CB4B1-4CBE-4C1C-80B8-6B8529F753F1}">
      <dgm:prSet/>
      <dgm:spPr/>
      <dgm:t>
        <a:bodyPr/>
        <a:lstStyle/>
        <a:p>
          <a:endParaRPr lang="en-SG"/>
        </a:p>
      </dgm:t>
    </dgm:pt>
    <dgm:pt modelId="{A52A3354-8FBD-4005-AC29-9D64034F6A34}">
      <dgm:prSet phldrT="[Text]"/>
      <dgm:spPr/>
      <dgm:t>
        <a:bodyPr/>
        <a:lstStyle/>
        <a:p>
          <a:r>
            <a:rPr lang="en-US" dirty="0"/>
            <a:t>Go-to-market</a:t>
          </a:r>
          <a:endParaRPr lang="en-SG" dirty="0"/>
        </a:p>
      </dgm:t>
    </dgm:pt>
    <dgm:pt modelId="{2D532166-5CB5-4025-BC37-2BEFFA1BEF60}" type="parTrans" cxnId="{5F5FEE27-6F35-4104-AF6F-0B3E74B5ADF9}">
      <dgm:prSet/>
      <dgm:spPr/>
      <dgm:t>
        <a:bodyPr/>
        <a:lstStyle/>
        <a:p>
          <a:endParaRPr lang="en-SG"/>
        </a:p>
      </dgm:t>
    </dgm:pt>
    <dgm:pt modelId="{1488255D-B6A8-48B2-8094-22B7FD2F0AC5}" type="sibTrans" cxnId="{5F5FEE27-6F35-4104-AF6F-0B3E74B5ADF9}">
      <dgm:prSet/>
      <dgm:spPr/>
      <dgm:t>
        <a:bodyPr/>
        <a:lstStyle/>
        <a:p>
          <a:endParaRPr lang="en-SG"/>
        </a:p>
      </dgm:t>
    </dgm:pt>
    <dgm:pt modelId="{8362954B-20E0-4E1C-8B9C-C32651C46B46}">
      <dgm:prSet phldrT="[Text]"/>
      <dgm:spPr/>
      <dgm:t>
        <a:bodyPr/>
        <a:lstStyle/>
        <a:p>
          <a:r>
            <a:rPr lang="en-US" dirty="0"/>
            <a:t>Early Growth</a:t>
          </a:r>
          <a:endParaRPr lang="en-SG" dirty="0"/>
        </a:p>
      </dgm:t>
    </dgm:pt>
    <dgm:pt modelId="{F1188C43-B38D-481E-9842-BF3297B051B7}" type="parTrans" cxnId="{872D1115-2390-48C3-B8DE-E2DED16C149C}">
      <dgm:prSet/>
      <dgm:spPr/>
      <dgm:t>
        <a:bodyPr/>
        <a:lstStyle/>
        <a:p>
          <a:endParaRPr lang="en-SG"/>
        </a:p>
      </dgm:t>
    </dgm:pt>
    <dgm:pt modelId="{DF7DB3DF-5B73-4F27-9904-57CF2F44A448}" type="sibTrans" cxnId="{872D1115-2390-48C3-B8DE-E2DED16C149C}">
      <dgm:prSet/>
      <dgm:spPr/>
      <dgm:t>
        <a:bodyPr/>
        <a:lstStyle/>
        <a:p>
          <a:endParaRPr lang="en-SG"/>
        </a:p>
      </dgm:t>
    </dgm:pt>
    <dgm:pt modelId="{98AAB222-2195-4D4B-B960-AB340443D142}">
      <dgm:prSet phldrT="[Text]"/>
      <dgm:spPr/>
      <dgm:t>
        <a:bodyPr/>
        <a:lstStyle/>
        <a:p>
          <a:r>
            <a:rPr lang="en-US" dirty="0"/>
            <a:t>Growth</a:t>
          </a:r>
          <a:endParaRPr lang="en-SG" dirty="0"/>
        </a:p>
      </dgm:t>
    </dgm:pt>
    <dgm:pt modelId="{3BADC849-34BE-4C57-85E5-8E5037F3C4DA}" type="parTrans" cxnId="{EF96607B-4E68-4AE7-90CF-44CA49093C12}">
      <dgm:prSet/>
      <dgm:spPr/>
      <dgm:t>
        <a:bodyPr/>
        <a:lstStyle/>
        <a:p>
          <a:endParaRPr lang="en-SG"/>
        </a:p>
      </dgm:t>
    </dgm:pt>
    <dgm:pt modelId="{832280C1-C371-4D7B-901F-EBC7E9B19044}" type="sibTrans" cxnId="{EF96607B-4E68-4AE7-90CF-44CA49093C12}">
      <dgm:prSet/>
      <dgm:spPr/>
      <dgm:t>
        <a:bodyPr/>
        <a:lstStyle/>
        <a:p>
          <a:endParaRPr lang="en-SG"/>
        </a:p>
      </dgm:t>
    </dgm:pt>
    <dgm:pt modelId="{5BC15935-7DD9-49E3-B068-24599B8624FF}">
      <dgm:prSet phldrT="[Text]"/>
      <dgm:spPr>
        <a:solidFill>
          <a:schemeClr val="accent6">
            <a:lumMod val="50000"/>
          </a:schemeClr>
        </a:solidFill>
      </dgm:spPr>
      <dgm:t>
        <a:bodyPr/>
        <a:lstStyle/>
        <a:p>
          <a:r>
            <a:rPr lang="en-US" dirty="0"/>
            <a:t>Maturity</a:t>
          </a:r>
          <a:endParaRPr lang="en-SG" dirty="0"/>
        </a:p>
      </dgm:t>
    </dgm:pt>
    <dgm:pt modelId="{5D6F2E94-9DC9-4EB0-AE66-C2504BBC96BC}" type="parTrans" cxnId="{F1F14C09-7272-4AE9-8883-DECE481D37E1}">
      <dgm:prSet/>
      <dgm:spPr/>
      <dgm:t>
        <a:bodyPr/>
        <a:lstStyle/>
        <a:p>
          <a:endParaRPr lang="en-SG"/>
        </a:p>
      </dgm:t>
    </dgm:pt>
    <dgm:pt modelId="{69FDE019-7D57-493A-A843-339BD7D734A8}" type="sibTrans" cxnId="{F1F14C09-7272-4AE9-8883-DECE481D37E1}">
      <dgm:prSet/>
      <dgm:spPr/>
      <dgm:t>
        <a:bodyPr/>
        <a:lstStyle/>
        <a:p>
          <a:endParaRPr lang="en-SG"/>
        </a:p>
      </dgm:t>
    </dgm:pt>
    <dgm:pt modelId="{83002D8B-EA1A-472D-9D73-2317C7BFD05E}" type="pres">
      <dgm:prSet presAssocID="{CC647162-EA37-4D20-958F-A3D54F92ACCC}" presName="CompostProcess" presStyleCnt="0">
        <dgm:presLayoutVars>
          <dgm:dir/>
          <dgm:resizeHandles val="exact"/>
        </dgm:presLayoutVars>
      </dgm:prSet>
      <dgm:spPr/>
    </dgm:pt>
    <dgm:pt modelId="{756935B8-CAFA-41D7-81D5-5BFE313DF15D}" type="pres">
      <dgm:prSet presAssocID="{CC647162-EA37-4D20-958F-A3D54F92ACCC}" presName="arrow" presStyleLbl="bgShp" presStyleIdx="0" presStyleCnt="1"/>
      <dgm:spPr/>
    </dgm:pt>
    <dgm:pt modelId="{2424326C-9A28-4139-91D5-014C39A17E1A}" type="pres">
      <dgm:prSet presAssocID="{CC647162-EA37-4D20-958F-A3D54F92ACCC}" presName="linearProcess" presStyleCnt="0"/>
      <dgm:spPr/>
    </dgm:pt>
    <dgm:pt modelId="{F7A32D46-7488-4DDE-B0FC-C317A681C1D4}" type="pres">
      <dgm:prSet presAssocID="{D28C5A0A-A967-41A5-A9A9-0D87F3555FCF}" presName="textNode" presStyleLbl="node1" presStyleIdx="0" presStyleCnt="6">
        <dgm:presLayoutVars>
          <dgm:bulletEnabled val="1"/>
        </dgm:presLayoutVars>
      </dgm:prSet>
      <dgm:spPr/>
    </dgm:pt>
    <dgm:pt modelId="{07E77406-C6DD-41DB-81FC-642E8172FE3C}" type="pres">
      <dgm:prSet presAssocID="{E50644F0-5BC1-44C8-96B2-92FA22F0B620}" presName="sibTrans" presStyleCnt="0"/>
      <dgm:spPr/>
    </dgm:pt>
    <dgm:pt modelId="{57E3E93D-8570-4A0F-97DC-7B758CE4C184}" type="pres">
      <dgm:prSet presAssocID="{ECFF9DD8-E8AC-4900-AE6E-893BA2002C36}" presName="textNode" presStyleLbl="node1" presStyleIdx="1" presStyleCnt="6">
        <dgm:presLayoutVars>
          <dgm:bulletEnabled val="1"/>
        </dgm:presLayoutVars>
      </dgm:prSet>
      <dgm:spPr/>
    </dgm:pt>
    <dgm:pt modelId="{6CCB35F3-455C-4B83-A2B9-2F6F6D03C2F6}" type="pres">
      <dgm:prSet presAssocID="{01C3AD30-B767-4475-B531-3EE070D15431}" presName="sibTrans" presStyleCnt="0"/>
      <dgm:spPr/>
    </dgm:pt>
    <dgm:pt modelId="{2C0EC7C2-AC70-4069-9A2C-5D13D884D903}" type="pres">
      <dgm:prSet presAssocID="{A52A3354-8FBD-4005-AC29-9D64034F6A34}" presName="textNode" presStyleLbl="node1" presStyleIdx="2" presStyleCnt="6">
        <dgm:presLayoutVars>
          <dgm:bulletEnabled val="1"/>
        </dgm:presLayoutVars>
      </dgm:prSet>
      <dgm:spPr/>
    </dgm:pt>
    <dgm:pt modelId="{831B468A-5AA6-44A7-A0A5-0D038BB53C1E}" type="pres">
      <dgm:prSet presAssocID="{1488255D-B6A8-48B2-8094-22B7FD2F0AC5}" presName="sibTrans" presStyleCnt="0"/>
      <dgm:spPr/>
    </dgm:pt>
    <dgm:pt modelId="{0B9AA3FC-FB44-4BDA-AB93-CBB46B379263}" type="pres">
      <dgm:prSet presAssocID="{8362954B-20E0-4E1C-8B9C-C32651C46B46}" presName="textNode" presStyleLbl="node1" presStyleIdx="3" presStyleCnt="6">
        <dgm:presLayoutVars>
          <dgm:bulletEnabled val="1"/>
        </dgm:presLayoutVars>
      </dgm:prSet>
      <dgm:spPr/>
    </dgm:pt>
    <dgm:pt modelId="{FB652451-6631-479B-B029-B601276296E5}" type="pres">
      <dgm:prSet presAssocID="{DF7DB3DF-5B73-4F27-9904-57CF2F44A448}" presName="sibTrans" presStyleCnt="0"/>
      <dgm:spPr/>
    </dgm:pt>
    <dgm:pt modelId="{19F1EBEC-CDE6-440C-A76D-20C4C27CAF71}" type="pres">
      <dgm:prSet presAssocID="{98AAB222-2195-4D4B-B960-AB340443D142}" presName="textNode" presStyleLbl="node1" presStyleIdx="4" presStyleCnt="6">
        <dgm:presLayoutVars>
          <dgm:bulletEnabled val="1"/>
        </dgm:presLayoutVars>
      </dgm:prSet>
      <dgm:spPr/>
    </dgm:pt>
    <dgm:pt modelId="{3DF39143-186A-4403-9356-D94DAC6E8D42}" type="pres">
      <dgm:prSet presAssocID="{832280C1-C371-4D7B-901F-EBC7E9B19044}" presName="sibTrans" presStyleCnt="0"/>
      <dgm:spPr/>
    </dgm:pt>
    <dgm:pt modelId="{EF4488C7-F006-48DB-B58B-E2241A6085A6}" type="pres">
      <dgm:prSet presAssocID="{5BC15935-7DD9-49E3-B068-24599B8624FF}" presName="textNode" presStyleLbl="node1" presStyleIdx="5" presStyleCnt="6">
        <dgm:presLayoutVars>
          <dgm:bulletEnabled val="1"/>
        </dgm:presLayoutVars>
      </dgm:prSet>
      <dgm:spPr/>
    </dgm:pt>
  </dgm:ptLst>
  <dgm:cxnLst>
    <dgm:cxn modelId="{F1F14C09-7272-4AE9-8883-DECE481D37E1}" srcId="{CC647162-EA37-4D20-958F-A3D54F92ACCC}" destId="{5BC15935-7DD9-49E3-B068-24599B8624FF}" srcOrd="5" destOrd="0" parTransId="{5D6F2E94-9DC9-4EB0-AE66-C2504BBC96BC}" sibTransId="{69FDE019-7D57-493A-A843-339BD7D734A8}"/>
    <dgm:cxn modelId="{2D089912-A23B-4259-850F-540FBCC78F99}" type="presOf" srcId="{ECFF9DD8-E8AC-4900-AE6E-893BA2002C36}" destId="{57E3E93D-8570-4A0F-97DC-7B758CE4C184}" srcOrd="0" destOrd="0" presId="urn:microsoft.com/office/officeart/2005/8/layout/hProcess9"/>
    <dgm:cxn modelId="{872D1115-2390-48C3-B8DE-E2DED16C149C}" srcId="{CC647162-EA37-4D20-958F-A3D54F92ACCC}" destId="{8362954B-20E0-4E1C-8B9C-C32651C46B46}" srcOrd="3" destOrd="0" parTransId="{F1188C43-B38D-481E-9842-BF3297B051B7}" sibTransId="{DF7DB3DF-5B73-4F27-9904-57CF2F44A448}"/>
    <dgm:cxn modelId="{5F5FEE27-6F35-4104-AF6F-0B3E74B5ADF9}" srcId="{CC647162-EA37-4D20-958F-A3D54F92ACCC}" destId="{A52A3354-8FBD-4005-AC29-9D64034F6A34}" srcOrd="2" destOrd="0" parTransId="{2D532166-5CB5-4025-BC37-2BEFFA1BEF60}" sibTransId="{1488255D-B6A8-48B2-8094-22B7FD2F0AC5}"/>
    <dgm:cxn modelId="{B64F242C-032B-48E4-8C73-E6DECA349EB1}" srcId="{CC647162-EA37-4D20-958F-A3D54F92ACCC}" destId="{D28C5A0A-A967-41A5-A9A9-0D87F3555FCF}" srcOrd="0" destOrd="0" parTransId="{FE096E0B-EB13-4B37-B2F0-5F7A64D311F5}" sibTransId="{E50644F0-5BC1-44C8-96B2-92FA22F0B620}"/>
    <dgm:cxn modelId="{CE66E035-D2FB-435D-9CCE-450BD222CF7F}" type="presOf" srcId="{98AAB222-2195-4D4B-B960-AB340443D142}" destId="{19F1EBEC-CDE6-440C-A76D-20C4C27CAF71}" srcOrd="0" destOrd="0" presId="urn:microsoft.com/office/officeart/2005/8/layout/hProcess9"/>
    <dgm:cxn modelId="{49DA007A-76B8-428B-A898-DAB9157EFDED}" type="presOf" srcId="{D28C5A0A-A967-41A5-A9A9-0D87F3555FCF}" destId="{F7A32D46-7488-4DDE-B0FC-C317A681C1D4}" srcOrd="0" destOrd="0" presId="urn:microsoft.com/office/officeart/2005/8/layout/hProcess9"/>
    <dgm:cxn modelId="{EF96607B-4E68-4AE7-90CF-44CA49093C12}" srcId="{CC647162-EA37-4D20-958F-A3D54F92ACCC}" destId="{98AAB222-2195-4D4B-B960-AB340443D142}" srcOrd="4" destOrd="0" parTransId="{3BADC849-34BE-4C57-85E5-8E5037F3C4DA}" sibTransId="{832280C1-C371-4D7B-901F-EBC7E9B19044}"/>
    <dgm:cxn modelId="{17635089-AA47-466D-9013-EE65B2252924}" type="presOf" srcId="{8362954B-20E0-4E1C-8B9C-C32651C46B46}" destId="{0B9AA3FC-FB44-4BDA-AB93-CBB46B379263}" srcOrd="0" destOrd="0" presId="urn:microsoft.com/office/officeart/2005/8/layout/hProcess9"/>
    <dgm:cxn modelId="{8EF642B1-9D6A-46CF-A1CE-8CAF73C0C8AC}" type="presOf" srcId="{5BC15935-7DD9-49E3-B068-24599B8624FF}" destId="{EF4488C7-F006-48DB-B58B-E2241A6085A6}" srcOrd="0" destOrd="0" presId="urn:microsoft.com/office/officeart/2005/8/layout/hProcess9"/>
    <dgm:cxn modelId="{6A2CB4B1-4CBE-4C1C-80B8-6B8529F753F1}" srcId="{CC647162-EA37-4D20-958F-A3D54F92ACCC}" destId="{ECFF9DD8-E8AC-4900-AE6E-893BA2002C36}" srcOrd="1" destOrd="0" parTransId="{FC88E484-7D70-46CE-A5BB-CE29601A8E55}" sibTransId="{01C3AD30-B767-4475-B531-3EE070D15431}"/>
    <dgm:cxn modelId="{C3929DCF-B7C5-4D66-8A91-FA4DBB5DB286}" type="presOf" srcId="{CC647162-EA37-4D20-958F-A3D54F92ACCC}" destId="{83002D8B-EA1A-472D-9D73-2317C7BFD05E}" srcOrd="0" destOrd="0" presId="urn:microsoft.com/office/officeart/2005/8/layout/hProcess9"/>
    <dgm:cxn modelId="{555E89DD-5FBF-4F46-A8C9-6101BCBF73F6}" type="presOf" srcId="{A52A3354-8FBD-4005-AC29-9D64034F6A34}" destId="{2C0EC7C2-AC70-4069-9A2C-5D13D884D903}" srcOrd="0" destOrd="0" presId="urn:microsoft.com/office/officeart/2005/8/layout/hProcess9"/>
    <dgm:cxn modelId="{19EA0C9F-B4C5-47ED-AB89-B025BBD00CCA}" type="presParOf" srcId="{83002D8B-EA1A-472D-9D73-2317C7BFD05E}" destId="{756935B8-CAFA-41D7-81D5-5BFE313DF15D}" srcOrd="0" destOrd="0" presId="urn:microsoft.com/office/officeart/2005/8/layout/hProcess9"/>
    <dgm:cxn modelId="{0F8B7A57-82BC-4BA9-BE97-C4C57393BA5C}" type="presParOf" srcId="{83002D8B-EA1A-472D-9D73-2317C7BFD05E}" destId="{2424326C-9A28-4139-91D5-014C39A17E1A}" srcOrd="1" destOrd="0" presId="urn:microsoft.com/office/officeart/2005/8/layout/hProcess9"/>
    <dgm:cxn modelId="{68899100-19C7-47DF-9FB9-D756143CB52C}" type="presParOf" srcId="{2424326C-9A28-4139-91D5-014C39A17E1A}" destId="{F7A32D46-7488-4DDE-B0FC-C317A681C1D4}" srcOrd="0" destOrd="0" presId="urn:microsoft.com/office/officeart/2005/8/layout/hProcess9"/>
    <dgm:cxn modelId="{DC3D9712-846C-40EC-A56D-5CC707F1DCB4}" type="presParOf" srcId="{2424326C-9A28-4139-91D5-014C39A17E1A}" destId="{07E77406-C6DD-41DB-81FC-642E8172FE3C}" srcOrd="1" destOrd="0" presId="urn:microsoft.com/office/officeart/2005/8/layout/hProcess9"/>
    <dgm:cxn modelId="{8DA95A50-EE5E-4AF9-9268-72F228B48E37}" type="presParOf" srcId="{2424326C-9A28-4139-91D5-014C39A17E1A}" destId="{57E3E93D-8570-4A0F-97DC-7B758CE4C184}" srcOrd="2" destOrd="0" presId="urn:microsoft.com/office/officeart/2005/8/layout/hProcess9"/>
    <dgm:cxn modelId="{C7CB35FE-1F98-40B2-9C11-9162CC765AF4}" type="presParOf" srcId="{2424326C-9A28-4139-91D5-014C39A17E1A}" destId="{6CCB35F3-455C-4B83-A2B9-2F6F6D03C2F6}" srcOrd="3" destOrd="0" presId="urn:microsoft.com/office/officeart/2005/8/layout/hProcess9"/>
    <dgm:cxn modelId="{84266A91-416F-4BF3-B53E-4A25EC3651D2}" type="presParOf" srcId="{2424326C-9A28-4139-91D5-014C39A17E1A}" destId="{2C0EC7C2-AC70-4069-9A2C-5D13D884D903}" srcOrd="4" destOrd="0" presId="urn:microsoft.com/office/officeart/2005/8/layout/hProcess9"/>
    <dgm:cxn modelId="{0169A8A9-9C79-47E5-8798-9068CE723244}" type="presParOf" srcId="{2424326C-9A28-4139-91D5-014C39A17E1A}" destId="{831B468A-5AA6-44A7-A0A5-0D038BB53C1E}" srcOrd="5" destOrd="0" presId="urn:microsoft.com/office/officeart/2005/8/layout/hProcess9"/>
    <dgm:cxn modelId="{F931CDB9-3236-4B8A-AE23-1FB42D8B0CF8}" type="presParOf" srcId="{2424326C-9A28-4139-91D5-014C39A17E1A}" destId="{0B9AA3FC-FB44-4BDA-AB93-CBB46B379263}" srcOrd="6" destOrd="0" presId="urn:microsoft.com/office/officeart/2005/8/layout/hProcess9"/>
    <dgm:cxn modelId="{4C54456F-3A3E-4F66-8727-6775467DFF6C}" type="presParOf" srcId="{2424326C-9A28-4139-91D5-014C39A17E1A}" destId="{FB652451-6631-479B-B029-B601276296E5}" srcOrd="7" destOrd="0" presId="urn:microsoft.com/office/officeart/2005/8/layout/hProcess9"/>
    <dgm:cxn modelId="{FEBBBAB5-0CDA-4646-BAC7-0D38CF892F8C}" type="presParOf" srcId="{2424326C-9A28-4139-91D5-014C39A17E1A}" destId="{19F1EBEC-CDE6-440C-A76D-20C4C27CAF71}" srcOrd="8" destOrd="0" presId="urn:microsoft.com/office/officeart/2005/8/layout/hProcess9"/>
    <dgm:cxn modelId="{1C796F0F-0B86-4A6C-A8B7-38E6E65EBAB4}" type="presParOf" srcId="{2424326C-9A28-4139-91D5-014C39A17E1A}" destId="{3DF39143-186A-4403-9356-D94DAC6E8D42}" srcOrd="9" destOrd="0" presId="urn:microsoft.com/office/officeart/2005/8/layout/hProcess9"/>
    <dgm:cxn modelId="{E65F62D8-DC89-45CF-B7DD-EDE240120560}" type="presParOf" srcId="{2424326C-9A28-4139-91D5-014C39A17E1A}" destId="{EF4488C7-F006-48DB-B58B-E2241A6085A6}"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C647162-EA37-4D20-958F-A3D54F92ACCC}" type="doc">
      <dgm:prSet loTypeId="urn:microsoft.com/office/officeart/2005/8/layout/hProcess9" loCatId="process" qsTypeId="urn:microsoft.com/office/officeart/2005/8/quickstyle/simple1" qsCatId="simple" csTypeId="urn:microsoft.com/office/officeart/2005/8/colors/colorful5" csCatId="colorful" phldr="1"/>
      <dgm:spPr/>
    </dgm:pt>
    <dgm:pt modelId="{D28C5A0A-A967-41A5-A9A9-0D87F3555FCF}">
      <dgm:prSet phldrT="[Text]"/>
      <dgm:spPr>
        <a:solidFill>
          <a:schemeClr val="accent5">
            <a:lumMod val="50000"/>
          </a:schemeClr>
        </a:solidFill>
      </dgm:spPr>
      <dgm:t>
        <a:bodyPr/>
        <a:lstStyle/>
        <a:p>
          <a:r>
            <a:rPr lang="en-US" dirty="0"/>
            <a:t>Idea</a:t>
          </a:r>
          <a:endParaRPr lang="en-SG" dirty="0"/>
        </a:p>
      </dgm:t>
    </dgm:pt>
    <dgm:pt modelId="{FE096E0B-EB13-4B37-B2F0-5F7A64D311F5}" type="parTrans" cxnId="{B64F242C-032B-48E4-8C73-E6DECA349EB1}">
      <dgm:prSet/>
      <dgm:spPr/>
      <dgm:t>
        <a:bodyPr/>
        <a:lstStyle/>
        <a:p>
          <a:endParaRPr lang="en-SG"/>
        </a:p>
      </dgm:t>
    </dgm:pt>
    <dgm:pt modelId="{E50644F0-5BC1-44C8-96B2-92FA22F0B620}" type="sibTrans" cxnId="{B64F242C-032B-48E4-8C73-E6DECA349EB1}">
      <dgm:prSet/>
      <dgm:spPr/>
      <dgm:t>
        <a:bodyPr/>
        <a:lstStyle/>
        <a:p>
          <a:endParaRPr lang="en-SG"/>
        </a:p>
      </dgm:t>
    </dgm:pt>
    <dgm:pt modelId="{ECFF9DD8-E8AC-4900-AE6E-893BA2002C36}">
      <dgm:prSet phldrT="[Text]"/>
      <dgm:spPr>
        <a:solidFill>
          <a:schemeClr val="accent3">
            <a:lumMod val="50000"/>
          </a:schemeClr>
        </a:solidFill>
      </dgm:spPr>
      <dgm:t>
        <a:bodyPr/>
        <a:lstStyle/>
        <a:p>
          <a:r>
            <a:rPr lang="en-US" dirty="0"/>
            <a:t>Prototyping</a:t>
          </a:r>
          <a:endParaRPr lang="en-SG" dirty="0"/>
        </a:p>
      </dgm:t>
    </dgm:pt>
    <dgm:pt modelId="{FC88E484-7D70-46CE-A5BB-CE29601A8E55}" type="parTrans" cxnId="{6A2CB4B1-4CBE-4C1C-80B8-6B8529F753F1}">
      <dgm:prSet/>
      <dgm:spPr/>
      <dgm:t>
        <a:bodyPr/>
        <a:lstStyle/>
        <a:p>
          <a:endParaRPr lang="en-SG"/>
        </a:p>
      </dgm:t>
    </dgm:pt>
    <dgm:pt modelId="{01C3AD30-B767-4475-B531-3EE070D15431}" type="sibTrans" cxnId="{6A2CB4B1-4CBE-4C1C-80B8-6B8529F753F1}">
      <dgm:prSet/>
      <dgm:spPr/>
      <dgm:t>
        <a:bodyPr/>
        <a:lstStyle/>
        <a:p>
          <a:endParaRPr lang="en-SG"/>
        </a:p>
      </dgm:t>
    </dgm:pt>
    <dgm:pt modelId="{A52A3354-8FBD-4005-AC29-9D64034F6A34}">
      <dgm:prSet phldrT="[Text]"/>
      <dgm:spPr/>
      <dgm:t>
        <a:bodyPr/>
        <a:lstStyle/>
        <a:p>
          <a:r>
            <a:rPr lang="en-US" dirty="0"/>
            <a:t>Go-to-market</a:t>
          </a:r>
          <a:endParaRPr lang="en-SG" dirty="0"/>
        </a:p>
      </dgm:t>
    </dgm:pt>
    <dgm:pt modelId="{2D532166-5CB5-4025-BC37-2BEFFA1BEF60}" type="parTrans" cxnId="{5F5FEE27-6F35-4104-AF6F-0B3E74B5ADF9}">
      <dgm:prSet/>
      <dgm:spPr/>
      <dgm:t>
        <a:bodyPr/>
        <a:lstStyle/>
        <a:p>
          <a:endParaRPr lang="en-SG"/>
        </a:p>
      </dgm:t>
    </dgm:pt>
    <dgm:pt modelId="{1488255D-B6A8-48B2-8094-22B7FD2F0AC5}" type="sibTrans" cxnId="{5F5FEE27-6F35-4104-AF6F-0B3E74B5ADF9}">
      <dgm:prSet/>
      <dgm:spPr/>
      <dgm:t>
        <a:bodyPr/>
        <a:lstStyle/>
        <a:p>
          <a:endParaRPr lang="en-SG"/>
        </a:p>
      </dgm:t>
    </dgm:pt>
    <dgm:pt modelId="{8362954B-20E0-4E1C-8B9C-C32651C46B46}">
      <dgm:prSet phldrT="[Text]"/>
      <dgm:spPr/>
      <dgm:t>
        <a:bodyPr/>
        <a:lstStyle/>
        <a:p>
          <a:r>
            <a:rPr lang="en-US" dirty="0"/>
            <a:t>Early Growth</a:t>
          </a:r>
          <a:endParaRPr lang="en-SG" dirty="0"/>
        </a:p>
      </dgm:t>
    </dgm:pt>
    <dgm:pt modelId="{F1188C43-B38D-481E-9842-BF3297B051B7}" type="parTrans" cxnId="{872D1115-2390-48C3-B8DE-E2DED16C149C}">
      <dgm:prSet/>
      <dgm:spPr/>
      <dgm:t>
        <a:bodyPr/>
        <a:lstStyle/>
        <a:p>
          <a:endParaRPr lang="en-SG"/>
        </a:p>
      </dgm:t>
    </dgm:pt>
    <dgm:pt modelId="{DF7DB3DF-5B73-4F27-9904-57CF2F44A448}" type="sibTrans" cxnId="{872D1115-2390-48C3-B8DE-E2DED16C149C}">
      <dgm:prSet/>
      <dgm:spPr/>
      <dgm:t>
        <a:bodyPr/>
        <a:lstStyle/>
        <a:p>
          <a:endParaRPr lang="en-SG"/>
        </a:p>
      </dgm:t>
    </dgm:pt>
    <dgm:pt modelId="{98AAB222-2195-4D4B-B960-AB340443D142}">
      <dgm:prSet phldrT="[Text]"/>
      <dgm:spPr/>
      <dgm:t>
        <a:bodyPr/>
        <a:lstStyle/>
        <a:p>
          <a:r>
            <a:rPr lang="en-US" dirty="0"/>
            <a:t>Growth</a:t>
          </a:r>
          <a:endParaRPr lang="en-SG" dirty="0"/>
        </a:p>
      </dgm:t>
    </dgm:pt>
    <dgm:pt modelId="{3BADC849-34BE-4C57-85E5-8E5037F3C4DA}" type="parTrans" cxnId="{EF96607B-4E68-4AE7-90CF-44CA49093C12}">
      <dgm:prSet/>
      <dgm:spPr/>
      <dgm:t>
        <a:bodyPr/>
        <a:lstStyle/>
        <a:p>
          <a:endParaRPr lang="en-SG"/>
        </a:p>
      </dgm:t>
    </dgm:pt>
    <dgm:pt modelId="{832280C1-C371-4D7B-901F-EBC7E9B19044}" type="sibTrans" cxnId="{EF96607B-4E68-4AE7-90CF-44CA49093C12}">
      <dgm:prSet/>
      <dgm:spPr/>
      <dgm:t>
        <a:bodyPr/>
        <a:lstStyle/>
        <a:p>
          <a:endParaRPr lang="en-SG"/>
        </a:p>
      </dgm:t>
    </dgm:pt>
    <dgm:pt modelId="{5BC15935-7DD9-49E3-B068-24599B8624FF}">
      <dgm:prSet phldrT="[Text]"/>
      <dgm:spPr>
        <a:solidFill>
          <a:schemeClr val="accent6">
            <a:lumMod val="50000"/>
          </a:schemeClr>
        </a:solidFill>
      </dgm:spPr>
      <dgm:t>
        <a:bodyPr/>
        <a:lstStyle/>
        <a:p>
          <a:r>
            <a:rPr lang="en-US" dirty="0"/>
            <a:t>Maturity</a:t>
          </a:r>
          <a:endParaRPr lang="en-SG" dirty="0"/>
        </a:p>
      </dgm:t>
    </dgm:pt>
    <dgm:pt modelId="{5D6F2E94-9DC9-4EB0-AE66-C2504BBC96BC}" type="parTrans" cxnId="{F1F14C09-7272-4AE9-8883-DECE481D37E1}">
      <dgm:prSet/>
      <dgm:spPr/>
      <dgm:t>
        <a:bodyPr/>
        <a:lstStyle/>
        <a:p>
          <a:endParaRPr lang="en-SG"/>
        </a:p>
      </dgm:t>
    </dgm:pt>
    <dgm:pt modelId="{69FDE019-7D57-493A-A843-339BD7D734A8}" type="sibTrans" cxnId="{F1F14C09-7272-4AE9-8883-DECE481D37E1}">
      <dgm:prSet/>
      <dgm:spPr/>
      <dgm:t>
        <a:bodyPr/>
        <a:lstStyle/>
        <a:p>
          <a:endParaRPr lang="en-SG"/>
        </a:p>
      </dgm:t>
    </dgm:pt>
    <dgm:pt modelId="{83002D8B-EA1A-472D-9D73-2317C7BFD05E}" type="pres">
      <dgm:prSet presAssocID="{CC647162-EA37-4D20-958F-A3D54F92ACCC}" presName="CompostProcess" presStyleCnt="0">
        <dgm:presLayoutVars>
          <dgm:dir/>
          <dgm:resizeHandles val="exact"/>
        </dgm:presLayoutVars>
      </dgm:prSet>
      <dgm:spPr/>
    </dgm:pt>
    <dgm:pt modelId="{756935B8-CAFA-41D7-81D5-5BFE313DF15D}" type="pres">
      <dgm:prSet presAssocID="{CC647162-EA37-4D20-958F-A3D54F92ACCC}" presName="arrow" presStyleLbl="bgShp" presStyleIdx="0" presStyleCnt="1"/>
      <dgm:spPr/>
    </dgm:pt>
    <dgm:pt modelId="{2424326C-9A28-4139-91D5-014C39A17E1A}" type="pres">
      <dgm:prSet presAssocID="{CC647162-EA37-4D20-958F-A3D54F92ACCC}" presName="linearProcess" presStyleCnt="0"/>
      <dgm:spPr/>
    </dgm:pt>
    <dgm:pt modelId="{F7A32D46-7488-4DDE-B0FC-C317A681C1D4}" type="pres">
      <dgm:prSet presAssocID="{D28C5A0A-A967-41A5-A9A9-0D87F3555FCF}" presName="textNode" presStyleLbl="node1" presStyleIdx="0" presStyleCnt="6">
        <dgm:presLayoutVars>
          <dgm:bulletEnabled val="1"/>
        </dgm:presLayoutVars>
      </dgm:prSet>
      <dgm:spPr/>
    </dgm:pt>
    <dgm:pt modelId="{07E77406-C6DD-41DB-81FC-642E8172FE3C}" type="pres">
      <dgm:prSet presAssocID="{E50644F0-5BC1-44C8-96B2-92FA22F0B620}" presName="sibTrans" presStyleCnt="0"/>
      <dgm:spPr/>
    </dgm:pt>
    <dgm:pt modelId="{57E3E93D-8570-4A0F-97DC-7B758CE4C184}" type="pres">
      <dgm:prSet presAssocID="{ECFF9DD8-E8AC-4900-AE6E-893BA2002C36}" presName="textNode" presStyleLbl="node1" presStyleIdx="1" presStyleCnt="6">
        <dgm:presLayoutVars>
          <dgm:bulletEnabled val="1"/>
        </dgm:presLayoutVars>
      </dgm:prSet>
      <dgm:spPr/>
    </dgm:pt>
    <dgm:pt modelId="{6CCB35F3-455C-4B83-A2B9-2F6F6D03C2F6}" type="pres">
      <dgm:prSet presAssocID="{01C3AD30-B767-4475-B531-3EE070D15431}" presName="sibTrans" presStyleCnt="0"/>
      <dgm:spPr/>
    </dgm:pt>
    <dgm:pt modelId="{2C0EC7C2-AC70-4069-9A2C-5D13D884D903}" type="pres">
      <dgm:prSet presAssocID="{A52A3354-8FBD-4005-AC29-9D64034F6A34}" presName="textNode" presStyleLbl="node1" presStyleIdx="2" presStyleCnt="6">
        <dgm:presLayoutVars>
          <dgm:bulletEnabled val="1"/>
        </dgm:presLayoutVars>
      </dgm:prSet>
      <dgm:spPr/>
    </dgm:pt>
    <dgm:pt modelId="{831B468A-5AA6-44A7-A0A5-0D038BB53C1E}" type="pres">
      <dgm:prSet presAssocID="{1488255D-B6A8-48B2-8094-22B7FD2F0AC5}" presName="sibTrans" presStyleCnt="0"/>
      <dgm:spPr/>
    </dgm:pt>
    <dgm:pt modelId="{0B9AA3FC-FB44-4BDA-AB93-CBB46B379263}" type="pres">
      <dgm:prSet presAssocID="{8362954B-20E0-4E1C-8B9C-C32651C46B46}" presName="textNode" presStyleLbl="node1" presStyleIdx="3" presStyleCnt="6">
        <dgm:presLayoutVars>
          <dgm:bulletEnabled val="1"/>
        </dgm:presLayoutVars>
      </dgm:prSet>
      <dgm:spPr/>
    </dgm:pt>
    <dgm:pt modelId="{FB652451-6631-479B-B029-B601276296E5}" type="pres">
      <dgm:prSet presAssocID="{DF7DB3DF-5B73-4F27-9904-57CF2F44A448}" presName="sibTrans" presStyleCnt="0"/>
      <dgm:spPr/>
    </dgm:pt>
    <dgm:pt modelId="{19F1EBEC-CDE6-440C-A76D-20C4C27CAF71}" type="pres">
      <dgm:prSet presAssocID="{98AAB222-2195-4D4B-B960-AB340443D142}" presName="textNode" presStyleLbl="node1" presStyleIdx="4" presStyleCnt="6">
        <dgm:presLayoutVars>
          <dgm:bulletEnabled val="1"/>
        </dgm:presLayoutVars>
      </dgm:prSet>
      <dgm:spPr/>
    </dgm:pt>
    <dgm:pt modelId="{3DF39143-186A-4403-9356-D94DAC6E8D42}" type="pres">
      <dgm:prSet presAssocID="{832280C1-C371-4D7B-901F-EBC7E9B19044}" presName="sibTrans" presStyleCnt="0"/>
      <dgm:spPr/>
    </dgm:pt>
    <dgm:pt modelId="{EF4488C7-F006-48DB-B58B-E2241A6085A6}" type="pres">
      <dgm:prSet presAssocID="{5BC15935-7DD9-49E3-B068-24599B8624FF}" presName="textNode" presStyleLbl="node1" presStyleIdx="5" presStyleCnt="6">
        <dgm:presLayoutVars>
          <dgm:bulletEnabled val="1"/>
        </dgm:presLayoutVars>
      </dgm:prSet>
      <dgm:spPr/>
    </dgm:pt>
  </dgm:ptLst>
  <dgm:cxnLst>
    <dgm:cxn modelId="{F1F14C09-7272-4AE9-8883-DECE481D37E1}" srcId="{CC647162-EA37-4D20-958F-A3D54F92ACCC}" destId="{5BC15935-7DD9-49E3-B068-24599B8624FF}" srcOrd="5" destOrd="0" parTransId="{5D6F2E94-9DC9-4EB0-AE66-C2504BBC96BC}" sibTransId="{69FDE019-7D57-493A-A843-339BD7D734A8}"/>
    <dgm:cxn modelId="{2D089912-A23B-4259-850F-540FBCC78F99}" type="presOf" srcId="{ECFF9DD8-E8AC-4900-AE6E-893BA2002C36}" destId="{57E3E93D-8570-4A0F-97DC-7B758CE4C184}" srcOrd="0" destOrd="0" presId="urn:microsoft.com/office/officeart/2005/8/layout/hProcess9"/>
    <dgm:cxn modelId="{872D1115-2390-48C3-B8DE-E2DED16C149C}" srcId="{CC647162-EA37-4D20-958F-A3D54F92ACCC}" destId="{8362954B-20E0-4E1C-8B9C-C32651C46B46}" srcOrd="3" destOrd="0" parTransId="{F1188C43-B38D-481E-9842-BF3297B051B7}" sibTransId="{DF7DB3DF-5B73-4F27-9904-57CF2F44A448}"/>
    <dgm:cxn modelId="{5F5FEE27-6F35-4104-AF6F-0B3E74B5ADF9}" srcId="{CC647162-EA37-4D20-958F-A3D54F92ACCC}" destId="{A52A3354-8FBD-4005-AC29-9D64034F6A34}" srcOrd="2" destOrd="0" parTransId="{2D532166-5CB5-4025-BC37-2BEFFA1BEF60}" sibTransId="{1488255D-B6A8-48B2-8094-22B7FD2F0AC5}"/>
    <dgm:cxn modelId="{B64F242C-032B-48E4-8C73-E6DECA349EB1}" srcId="{CC647162-EA37-4D20-958F-A3D54F92ACCC}" destId="{D28C5A0A-A967-41A5-A9A9-0D87F3555FCF}" srcOrd="0" destOrd="0" parTransId="{FE096E0B-EB13-4B37-B2F0-5F7A64D311F5}" sibTransId="{E50644F0-5BC1-44C8-96B2-92FA22F0B620}"/>
    <dgm:cxn modelId="{CE66E035-D2FB-435D-9CCE-450BD222CF7F}" type="presOf" srcId="{98AAB222-2195-4D4B-B960-AB340443D142}" destId="{19F1EBEC-CDE6-440C-A76D-20C4C27CAF71}" srcOrd="0" destOrd="0" presId="urn:microsoft.com/office/officeart/2005/8/layout/hProcess9"/>
    <dgm:cxn modelId="{49DA007A-76B8-428B-A898-DAB9157EFDED}" type="presOf" srcId="{D28C5A0A-A967-41A5-A9A9-0D87F3555FCF}" destId="{F7A32D46-7488-4DDE-B0FC-C317A681C1D4}" srcOrd="0" destOrd="0" presId="urn:microsoft.com/office/officeart/2005/8/layout/hProcess9"/>
    <dgm:cxn modelId="{EF96607B-4E68-4AE7-90CF-44CA49093C12}" srcId="{CC647162-EA37-4D20-958F-A3D54F92ACCC}" destId="{98AAB222-2195-4D4B-B960-AB340443D142}" srcOrd="4" destOrd="0" parTransId="{3BADC849-34BE-4C57-85E5-8E5037F3C4DA}" sibTransId="{832280C1-C371-4D7B-901F-EBC7E9B19044}"/>
    <dgm:cxn modelId="{17635089-AA47-466D-9013-EE65B2252924}" type="presOf" srcId="{8362954B-20E0-4E1C-8B9C-C32651C46B46}" destId="{0B9AA3FC-FB44-4BDA-AB93-CBB46B379263}" srcOrd="0" destOrd="0" presId="urn:microsoft.com/office/officeart/2005/8/layout/hProcess9"/>
    <dgm:cxn modelId="{8EF642B1-9D6A-46CF-A1CE-8CAF73C0C8AC}" type="presOf" srcId="{5BC15935-7DD9-49E3-B068-24599B8624FF}" destId="{EF4488C7-F006-48DB-B58B-E2241A6085A6}" srcOrd="0" destOrd="0" presId="urn:microsoft.com/office/officeart/2005/8/layout/hProcess9"/>
    <dgm:cxn modelId="{6A2CB4B1-4CBE-4C1C-80B8-6B8529F753F1}" srcId="{CC647162-EA37-4D20-958F-A3D54F92ACCC}" destId="{ECFF9DD8-E8AC-4900-AE6E-893BA2002C36}" srcOrd="1" destOrd="0" parTransId="{FC88E484-7D70-46CE-A5BB-CE29601A8E55}" sibTransId="{01C3AD30-B767-4475-B531-3EE070D15431}"/>
    <dgm:cxn modelId="{C3929DCF-B7C5-4D66-8A91-FA4DBB5DB286}" type="presOf" srcId="{CC647162-EA37-4D20-958F-A3D54F92ACCC}" destId="{83002D8B-EA1A-472D-9D73-2317C7BFD05E}" srcOrd="0" destOrd="0" presId="urn:microsoft.com/office/officeart/2005/8/layout/hProcess9"/>
    <dgm:cxn modelId="{555E89DD-5FBF-4F46-A8C9-6101BCBF73F6}" type="presOf" srcId="{A52A3354-8FBD-4005-AC29-9D64034F6A34}" destId="{2C0EC7C2-AC70-4069-9A2C-5D13D884D903}" srcOrd="0" destOrd="0" presId="urn:microsoft.com/office/officeart/2005/8/layout/hProcess9"/>
    <dgm:cxn modelId="{19EA0C9F-B4C5-47ED-AB89-B025BBD00CCA}" type="presParOf" srcId="{83002D8B-EA1A-472D-9D73-2317C7BFD05E}" destId="{756935B8-CAFA-41D7-81D5-5BFE313DF15D}" srcOrd="0" destOrd="0" presId="urn:microsoft.com/office/officeart/2005/8/layout/hProcess9"/>
    <dgm:cxn modelId="{0F8B7A57-82BC-4BA9-BE97-C4C57393BA5C}" type="presParOf" srcId="{83002D8B-EA1A-472D-9D73-2317C7BFD05E}" destId="{2424326C-9A28-4139-91D5-014C39A17E1A}" srcOrd="1" destOrd="0" presId="urn:microsoft.com/office/officeart/2005/8/layout/hProcess9"/>
    <dgm:cxn modelId="{68899100-19C7-47DF-9FB9-D756143CB52C}" type="presParOf" srcId="{2424326C-9A28-4139-91D5-014C39A17E1A}" destId="{F7A32D46-7488-4DDE-B0FC-C317A681C1D4}" srcOrd="0" destOrd="0" presId="urn:microsoft.com/office/officeart/2005/8/layout/hProcess9"/>
    <dgm:cxn modelId="{DC3D9712-846C-40EC-A56D-5CC707F1DCB4}" type="presParOf" srcId="{2424326C-9A28-4139-91D5-014C39A17E1A}" destId="{07E77406-C6DD-41DB-81FC-642E8172FE3C}" srcOrd="1" destOrd="0" presId="urn:microsoft.com/office/officeart/2005/8/layout/hProcess9"/>
    <dgm:cxn modelId="{8DA95A50-EE5E-4AF9-9268-72F228B48E37}" type="presParOf" srcId="{2424326C-9A28-4139-91D5-014C39A17E1A}" destId="{57E3E93D-8570-4A0F-97DC-7B758CE4C184}" srcOrd="2" destOrd="0" presId="urn:microsoft.com/office/officeart/2005/8/layout/hProcess9"/>
    <dgm:cxn modelId="{C7CB35FE-1F98-40B2-9C11-9162CC765AF4}" type="presParOf" srcId="{2424326C-9A28-4139-91D5-014C39A17E1A}" destId="{6CCB35F3-455C-4B83-A2B9-2F6F6D03C2F6}" srcOrd="3" destOrd="0" presId="urn:microsoft.com/office/officeart/2005/8/layout/hProcess9"/>
    <dgm:cxn modelId="{84266A91-416F-4BF3-B53E-4A25EC3651D2}" type="presParOf" srcId="{2424326C-9A28-4139-91D5-014C39A17E1A}" destId="{2C0EC7C2-AC70-4069-9A2C-5D13D884D903}" srcOrd="4" destOrd="0" presId="urn:microsoft.com/office/officeart/2005/8/layout/hProcess9"/>
    <dgm:cxn modelId="{0169A8A9-9C79-47E5-8798-9068CE723244}" type="presParOf" srcId="{2424326C-9A28-4139-91D5-014C39A17E1A}" destId="{831B468A-5AA6-44A7-A0A5-0D038BB53C1E}" srcOrd="5" destOrd="0" presId="urn:microsoft.com/office/officeart/2005/8/layout/hProcess9"/>
    <dgm:cxn modelId="{F931CDB9-3236-4B8A-AE23-1FB42D8B0CF8}" type="presParOf" srcId="{2424326C-9A28-4139-91D5-014C39A17E1A}" destId="{0B9AA3FC-FB44-4BDA-AB93-CBB46B379263}" srcOrd="6" destOrd="0" presId="urn:microsoft.com/office/officeart/2005/8/layout/hProcess9"/>
    <dgm:cxn modelId="{4C54456F-3A3E-4F66-8727-6775467DFF6C}" type="presParOf" srcId="{2424326C-9A28-4139-91D5-014C39A17E1A}" destId="{FB652451-6631-479B-B029-B601276296E5}" srcOrd="7" destOrd="0" presId="urn:microsoft.com/office/officeart/2005/8/layout/hProcess9"/>
    <dgm:cxn modelId="{FEBBBAB5-0CDA-4646-BAC7-0D38CF892F8C}" type="presParOf" srcId="{2424326C-9A28-4139-91D5-014C39A17E1A}" destId="{19F1EBEC-CDE6-440C-A76D-20C4C27CAF71}" srcOrd="8" destOrd="0" presId="urn:microsoft.com/office/officeart/2005/8/layout/hProcess9"/>
    <dgm:cxn modelId="{1C796F0F-0B86-4A6C-A8B7-38E6E65EBAB4}" type="presParOf" srcId="{2424326C-9A28-4139-91D5-014C39A17E1A}" destId="{3DF39143-186A-4403-9356-D94DAC6E8D42}" srcOrd="9" destOrd="0" presId="urn:microsoft.com/office/officeart/2005/8/layout/hProcess9"/>
    <dgm:cxn modelId="{E65F62D8-DC89-45CF-B7DD-EDE240120560}" type="presParOf" srcId="{2424326C-9A28-4139-91D5-014C39A17E1A}" destId="{EF4488C7-F006-48DB-B58B-E2241A6085A6}"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C647162-EA37-4D20-958F-A3D54F92ACCC}" type="doc">
      <dgm:prSet loTypeId="urn:microsoft.com/office/officeart/2005/8/layout/hProcess9" loCatId="process" qsTypeId="urn:microsoft.com/office/officeart/2005/8/quickstyle/simple1" qsCatId="simple" csTypeId="urn:microsoft.com/office/officeart/2005/8/colors/colorful5" csCatId="colorful" phldr="1"/>
      <dgm:spPr/>
    </dgm:pt>
    <dgm:pt modelId="{D28C5A0A-A967-41A5-A9A9-0D87F3555FCF}">
      <dgm:prSet phldrT="[Text]"/>
      <dgm:spPr>
        <a:solidFill>
          <a:schemeClr val="accent5">
            <a:lumMod val="50000"/>
          </a:schemeClr>
        </a:solidFill>
      </dgm:spPr>
      <dgm:t>
        <a:bodyPr/>
        <a:lstStyle/>
        <a:p>
          <a:r>
            <a:rPr lang="en-US" dirty="0"/>
            <a:t>Idea</a:t>
          </a:r>
          <a:endParaRPr lang="en-SG" dirty="0"/>
        </a:p>
      </dgm:t>
    </dgm:pt>
    <dgm:pt modelId="{FE096E0B-EB13-4B37-B2F0-5F7A64D311F5}" type="parTrans" cxnId="{B64F242C-032B-48E4-8C73-E6DECA349EB1}">
      <dgm:prSet/>
      <dgm:spPr/>
      <dgm:t>
        <a:bodyPr/>
        <a:lstStyle/>
        <a:p>
          <a:endParaRPr lang="en-SG"/>
        </a:p>
      </dgm:t>
    </dgm:pt>
    <dgm:pt modelId="{E50644F0-5BC1-44C8-96B2-92FA22F0B620}" type="sibTrans" cxnId="{B64F242C-032B-48E4-8C73-E6DECA349EB1}">
      <dgm:prSet/>
      <dgm:spPr/>
      <dgm:t>
        <a:bodyPr/>
        <a:lstStyle/>
        <a:p>
          <a:endParaRPr lang="en-SG"/>
        </a:p>
      </dgm:t>
    </dgm:pt>
    <dgm:pt modelId="{ECFF9DD8-E8AC-4900-AE6E-893BA2002C36}">
      <dgm:prSet phldrT="[Text]"/>
      <dgm:spPr>
        <a:solidFill>
          <a:schemeClr val="accent3">
            <a:lumMod val="50000"/>
          </a:schemeClr>
        </a:solidFill>
      </dgm:spPr>
      <dgm:t>
        <a:bodyPr/>
        <a:lstStyle/>
        <a:p>
          <a:r>
            <a:rPr lang="en-US" dirty="0"/>
            <a:t>Prototyping</a:t>
          </a:r>
          <a:endParaRPr lang="en-SG" dirty="0"/>
        </a:p>
      </dgm:t>
    </dgm:pt>
    <dgm:pt modelId="{FC88E484-7D70-46CE-A5BB-CE29601A8E55}" type="parTrans" cxnId="{6A2CB4B1-4CBE-4C1C-80B8-6B8529F753F1}">
      <dgm:prSet/>
      <dgm:spPr/>
      <dgm:t>
        <a:bodyPr/>
        <a:lstStyle/>
        <a:p>
          <a:endParaRPr lang="en-SG"/>
        </a:p>
      </dgm:t>
    </dgm:pt>
    <dgm:pt modelId="{01C3AD30-B767-4475-B531-3EE070D15431}" type="sibTrans" cxnId="{6A2CB4B1-4CBE-4C1C-80B8-6B8529F753F1}">
      <dgm:prSet/>
      <dgm:spPr/>
      <dgm:t>
        <a:bodyPr/>
        <a:lstStyle/>
        <a:p>
          <a:endParaRPr lang="en-SG"/>
        </a:p>
      </dgm:t>
    </dgm:pt>
    <dgm:pt modelId="{A52A3354-8FBD-4005-AC29-9D64034F6A34}">
      <dgm:prSet phldrT="[Text]"/>
      <dgm:spPr/>
      <dgm:t>
        <a:bodyPr/>
        <a:lstStyle/>
        <a:p>
          <a:r>
            <a:rPr lang="en-US" dirty="0"/>
            <a:t>Go-to-market</a:t>
          </a:r>
          <a:endParaRPr lang="en-SG" dirty="0"/>
        </a:p>
      </dgm:t>
    </dgm:pt>
    <dgm:pt modelId="{2D532166-5CB5-4025-BC37-2BEFFA1BEF60}" type="parTrans" cxnId="{5F5FEE27-6F35-4104-AF6F-0B3E74B5ADF9}">
      <dgm:prSet/>
      <dgm:spPr/>
      <dgm:t>
        <a:bodyPr/>
        <a:lstStyle/>
        <a:p>
          <a:endParaRPr lang="en-SG"/>
        </a:p>
      </dgm:t>
    </dgm:pt>
    <dgm:pt modelId="{1488255D-B6A8-48B2-8094-22B7FD2F0AC5}" type="sibTrans" cxnId="{5F5FEE27-6F35-4104-AF6F-0B3E74B5ADF9}">
      <dgm:prSet/>
      <dgm:spPr/>
      <dgm:t>
        <a:bodyPr/>
        <a:lstStyle/>
        <a:p>
          <a:endParaRPr lang="en-SG"/>
        </a:p>
      </dgm:t>
    </dgm:pt>
    <dgm:pt modelId="{8362954B-20E0-4E1C-8B9C-C32651C46B46}">
      <dgm:prSet phldrT="[Text]"/>
      <dgm:spPr/>
      <dgm:t>
        <a:bodyPr/>
        <a:lstStyle/>
        <a:p>
          <a:r>
            <a:rPr lang="en-US" dirty="0"/>
            <a:t>Early Growth</a:t>
          </a:r>
          <a:endParaRPr lang="en-SG" dirty="0"/>
        </a:p>
      </dgm:t>
    </dgm:pt>
    <dgm:pt modelId="{F1188C43-B38D-481E-9842-BF3297B051B7}" type="parTrans" cxnId="{872D1115-2390-48C3-B8DE-E2DED16C149C}">
      <dgm:prSet/>
      <dgm:spPr/>
      <dgm:t>
        <a:bodyPr/>
        <a:lstStyle/>
        <a:p>
          <a:endParaRPr lang="en-SG"/>
        </a:p>
      </dgm:t>
    </dgm:pt>
    <dgm:pt modelId="{DF7DB3DF-5B73-4F27-9904-57CF2F44A448}" type="sibTrans" cxnId="{872D1115-2390-48C3-B8DE-E2DED16C149C}">
      <dgm:prSet/>
      <dgm:spPr/>
      <dgm:t>
        <a:bodyPr/>
        <a:lstStyle/>
        <a:p>
          <a:endParaRPr lang="en-SG"/>
        </a:p>
      </dgm:t>
    </dgm:pt>
    <dgm:pt modelId="{98AAB222-2195-4D4B-B960-AB340443D142}">
      <dgm:prSet phldrT="[Text]"/>
      <dgm:spPr/>
      <dgm:t>
        <a:bodyPr/>
        <a:lstStyle/>
        <a:p>
          <a:r>
            <a:rPr lang="en-US" dirty="0"/>
            <a:t>Growth</a:t>
          </a:r>
          <a:endParaRPr lang="en-SG" dirty="0"/>
        </a:p>
      </dgm:t>
    </dgm:pt>
    <dgm:pt modelId="{3BADC849-34BE-4C57-85E5-8E5037F3C4DA}" type="parTrans" cxnId="{EF96607B-4E68-4AE7-90CF-44CA49093C12}">
      <dgm:prSet/>
      <dgm:spPr/>
      <dgm:t>
        <a:bodyPr/>
        <a:lstStyle/>
        <a:p>
          <a:endParaRPr lang="en-SG"/>
        </a:p>
      </dgm:t>
    </dgm:pt>
    <dgm:pt modelId="{832280C1-C371-4D7B-901F-EBC7E9B19044}" type="sibTrans" cxnId="{EF96607B-4E68-4AE7-90CF-44CA49093C12}">
      <dgm:prSet/>
      <dgm:spPr/>
      <dgm:t>
        <a:bodyPr/>
        <a:lstStyle/>
        <a:p>
          <a:endParaRPr lang="en-SG"/>
        </a:p>
      </dgm:t>
    </dgm:pt>
    <dgm:pt modelId="{5BC15935-7DD9-49E3-B068-24599B8624FF}">
      <dgm:prSet phldrT="[Text]"/>
      <dgm:spPr>
        <a:solidFill>
          <a:schemeClr val="accent6">
            <a:lumMod val="50000"/>
          </a:schemeClr>
        </a:solidFill>
      </dgm:spPr>
      <dgm:t>
        <a:bodyPr/>
        <a:lstStyle/>
        <a:p>
          <a:r>
            <a:rPr lang="en-US" dirty="0"/>
            <a:t>Maturity</a:t>
          </a:r>
          <a:endParaRPr lang="en-SG" dirty="0"/>
        </a:p>
      </dgm:t>
    </dgm:pt>
    <dgm:pt modelId="{5D6F2E94-9DC9-4EB0-AE66-C2504BBC96BC}" type="parTrans" cxnId="{F1F14C09-7272-4AE9-8883-DECE481D37E1}">
      <dgm:prSet/>
      <dgm:spPr/>
      <dgm:t>
        <a:bodyPr/>
        <a:lstStyle/>
        <a:p>
          <a:endParaRPr lang="en-SG"/>
        </a:p>
      </dgm:t>
    </dgm:pt>
    <dgm:pt modelId="{69FDE019-7D57-493A-A843-339BD7D734A8}" type="sibTrans" cxnId="{F1F14C09-7272-4AE9-8883-DECE481D37E1}">
      <dgm:prSet/>
      <dgm:spPr/>
      <dgm:t>
        <a:bodyPr/>
        <a:lstStyle/>
        <a:p>
          <a:endParaRPr lang="en-SG"/>
        </a:p>
      </dgm:t>
    </dgm:pt>
    <dgm:pt modelId="{83002D8B-EA1A-472D-9D73-2317C7BFD05E}" type="pres">
      <dgm:prSet presAssocID="{CC647162-EA37-4D20-958F-A3D54F92ACCC}" presName="CompostProcess" presStyleCnt="0">
        <dgm:presLayoutVars>
          <dgm:dir/>
          <dgm:resizeHandles val="exact"/>
        </dgm:presLayoutVars>
      </dgm:prSet>
      <dgm:spPr/>
    </dgm:pt>
    <dgm:pt modelId="{756935B8-CAFA-41D7-81D5-5BFE313DF15D}" type="pres">
      <dgm:prSet presAssocID="{CC647162-EA37-4D20-958F-A3D54F92ACCC}" presName="arrow" presStyleLbl="bgShp" presStyleIdx="0" presStyleCnt="1"/>
      <dgm:spPr/>
    </dgm:pt>
    <dgm:pt modelId="{2424326C-9A28-4139-91D5-014C39A17E1A}" type="pres">
      <dgm:prSet presAssocID="{CC647162-EA37-4D20-958F-A3D54F92ACCC}" presName="linearProcess" presStyleCnt="0"/>
      <dgm:spPr/>
    </dgm:pt>
    <dgm:pt modelId="{F7A32D46-7488-4DDE-B0FC-C317A681C1D4}" type="pres">
      <dgm:prSet presAssocID="{D28C5A0A-A967-41A5-A9A9-0D87F3555FCF}" presName="textNode" presStyleLbl="node1" presStyleIdx="0" presStyleCnt="6">
        <dgm:presLayoutVars>
          <dgm:bulletEnabled val="1"/>
        </dgm:presLayoutVars>
      </dgm:prSet>
      <dgm:spPr/>
    </dgm:pt>
    <dgm:pt modelId="{07E77406-C6DD-41DB-81FC-642E8172FE3C}" type="pres">
      <dgm:prSet presAssocID="{E50644F0-5BC1-44C8-96B2-92FA22F0B620}" presName="sibTrans" presStyleCnt="0"/>
      <dgm:spPr/>
    </dgm:pt>
    <dgm:pt modelId="{57E3E93D-8570-4A0F-97DC-7B758CE4C184}" type="pres">
      <dgm:prSet presAssocID="{ECFF9DD8-E8AC-4900-AE6E-893BA2002C36}" presName="textNode" presStyleLbl="node1" presStyleIdx="1" presStyleCnt="6">
        <dgm:presLayoutVars>
          <dgm:bulletEnabled val="1"/>
        </dgm:presLayoutVars>
      </dgm:prSet>
      <dgm:spPr/>
    </dgm:pt>
    <dgm:pt modelId="{6CCB35F3-455C-4B83-A2B9-2F6F6D03C2F6}" type="pres">
      <dgm:prSet presAssocID="{01C3AD30-B767-4475-B531-3EE070D15431}" presName="sibTrans" presStyleCnt="0"/>
      <dgm:spPr/>
    </dgm:pt>
    <dgm:pt modelId="{2C0EC7C2-AC70-4069-9A2C-5D13D884D903}" type="pres">
      <dgm:prSet presAssocID="{A52A3354-8FBD-4005-AC29-9D64034F6A34}" presName="textNode" presStyleLbl="node1" presStyleIdx="2" presStyleCnt="6">
        <dgm:presLayoutVars>
          <dgm:bulletEnabled val="1"/>
        </dgm:presLayoutVars>
      </dgm:prSet>
      <dgm:spPr/>
    </dgm:pt>
    <dgm:pt modelId="{831B468A-5AA6-44A7-A0A5-0D038BB53C1E}" type="pres">
      <dgm:prSet presAssocID="{1488255D-B6A8-48B2-8094-22B7FD2F0AC5}" presName="sibTrans" presStyleCnt="0"/>
      <dgm:spPr/>
    </dgm:pt>
    <dgm:pt modelId="{0B9AA3FC-FB44-4BDA-AB93-CBB46B379263}" type="pres">
      <dgm:prSet presAssocID="{8362954B-20E0-4E1C-8B9C-C32651C46B46}" presName="textNode" presStyleLbl="node1" presStyleIdx="3" presStyleCnt="6">
        <dgm:presLayoutVars>
          <dgm:bulletEnabled val="1"/>
        </dgm:presLayoutVars>
      </dgm:prSet>
      <dgm:spPr/>
    </dgm:pt>
    <dgm:pt modelId="{FB652451-6631-479B-B029-B601276296E5}" type="pres">
      <dgm:prSet presAssocID="{DF7DB3DF-5B73-4F27-9904-57CF2F44A448}" presName="sibTrans" presStyleCnt="0"/>
      <dgm:spPr/>
    </dgm:pt>
    <dgm:pt modelId="{19F1EBEC-CDE6-440C-A76D-20C4C27CAF71}" type="pres">
      <dgm:prSet presAssocID="{98AAB222-2195-4D4B-B960-AB340443D142}" presName="textNode" presStyleLbl="node1" presStyleIdx="4" presStyleCnt="6">
        <dgm:presLayoutVars>
          <dgm:bulletEnabled val="1"/>
        </dgm:presLayoutVars>
      </dgm:prSet>
      <dgm:spPr/>
    </dgm:pt>
    <dgm:pt modelId="{3DF39143-186A-4403-9356-D94DAC6E8D42}" type="pres">
      <dgm:prSet presAssocID="{832280C1-C371-4D7B-901F-EBC7E9B19044}" presName="sibTrans" presStyleCnt="0"/>
      <dgm:spPr/>
    </dgm:pt>
    <dgm:pt modelId="{EF4488C7-F006-48DB-B58B-E2241A6085A6}" type="pres">
      <dgm:prSet presAssocID="{5BC15935-7DD9-49E3-B068-24599B8624FF}" presName="textNode" presStyleLbl="node1" presStyleIdx="5" presStyleCnt="6">
        <dgm:presLayoutVars>
          <dgm:bulletEnabled val="1"/>
        </dgm:presLayoutVars>
      </dgm:prSet>
      <dgm:spPr/>
    </dgm:pt>
  </dgm:ptLst>
  <dgm:cxnLst>
    <dgm:cxn modelId="{F1F14C09-7272-4AE9-8883-DECE481D37E1}" srcId="{CC647162-EA37-4D20-958F-A3D54F92ACCC}" destId="{5BC15935-7DD9-49E3-B068-24599B8624FF}" srcOrd="5" destOrd="0" parTransId="{5D6F2E94-9DC9-4EB0-AE66-C2504BBC96BC}" sibTransId="{69FDE019-7D57-493A-A843-339BD7D734A8}"/>
    <dgm:cxn modelId="{2D089912-A23B-4259-850F-540FBCC78F99}" type="presOf" srcId="{ECFF9DD8-E8AC-4900-AE6E-893BA2002C36}" destId="{57E3E93D-8570-4A0F-97DC-7B758CE4C184}" srcOrd="0" destOrd="0" presId="urn:microsoft.com/office/officeart/2005/8/layout/hProcess9"/>
    <dgm:cxn modelId="{872D1115-2390-48C3-B8DE-E2DED16C149C}" srcId="{CC647162-EA37-4D20-958F-A3D54F92ACCC}" destId="{8362954B-20E0-4E1C-8B9C-C32651C46B46}" srcOrd="3" destOrd="0" parTransId="{F1188C43-B38D-481E-9842-BF3297B051B7}" sibTransId="{DF7DB3DF-5B73-4F27-9904-57CF2F44A448}"/>
    <dgm:cxn modelId="{5F5FEE27-6F35-4104-AF6F-0B3E74B5ADF9}" srcId="{CC647162-EA37-4D20-958F-A3D54F92ACCC}" destId="{A52A3354-8FBD-4005-AC29-9D64034F6A34}" srcOrd="2" destOrd="0" parTransId="{2D532166-5CB5-4025-BC37-2BEFFA1BEF60}" sibTransId="{1488255D-B6A8-48B2-8094-22B7FD2F0AC5}"/>
    <dgm:cxn modelId="{B64F242C-032B-48E4-8C73-E6DECA349EB1}" srcId="{CC647162-EA37-4D20-958F-A3D54F92ACCC}" destId="{D28C5A0A-A967-41A5-A9A9-0D87F3555FCF}" srcOrd="0" destOrd="0" parTransId="{FE096E0B-EB13-4B37-B2F0-5F7A64D311F5}" sibTransId="{E50644F0-5BC1-44C8-96B2-92FA22F0B620}"/>
    <dgm:cxn modelId="{CE66E035-D2FB-435D-9CCE-450BD222CF7F}" type="presOf" srcId="{98AAB222-2195-4D4B-B960-AB340443D142}" destId="{19F1EBEC-CDE6-440C-A76D-20C4C27CAF71}" srcOrd="0" destOrd="0" presId="urn:microsoft.com/office/officeart/2005/8/layout/hProcess9"/>
    <dgm:cxn modelId="{49DA007A-76B8-428B-A898-DAB9157EFDED}" type="presOf" srcId="{D28C5A0A-A967-41A5-A9A9-0D87F3555FCF}" destId="{F7A32D46-7488-4DDE-B0FC-C317A681C1D4}" srcOrd="0" destOrd="0" presId="urn:microsoft.com/office/officeart/2005/8/layout/hProcess9"/>
    <dgm:cxn modelId="{EF96607B-4E68-4AE7-90CF-44CA49093C12}" srcId="{CC647162-EA37-4D20-958F-A3D54F92ACCC}" destId="{98AAB222-2195-4D4B-B960-AB340443D142}" srcOrd="4" destOrd="0" parTransId="{3BADC849-34BE-4C57-85E5-8E5037F3C4DA}" sibTransId="{832280C1-C371-4D7B-901F-EBC7E9B19044}"/>
    <dgm:cxn modelId="{17635089-AA47-466D-9013-EE65B2252924}" type="presOf" srcId="{8362954B-20E0-4E1C-8B9C-C32651C46B46}" destId="{0B9AA3FC-FB44-4BDA-AB93-CBB46B379263}" srcOrd="0" destOrd="0" presId="urn:microsoft.com/office/officeart/2005/8/layout/hProcess9"/>
    <dgm:cxn modelId="{8EF642B1-9D6A-46CF-A1CE-8CAF73C0C8AC}" type="presOf" srcId="{5BC15935-7DD9-49E3-B068-24599B8624FF}" destId="{EF4488C7-F006-48DB-B58B-E2241A6085A6}" srcOrd="0" destOrd="0" presId="urn:microsoft.com/office/officeart/2005/8/layout/hProcess9"/>
    <dgm:cxn modelId="{6A2CB4B1-4CBE-4C1C-80B8-6B8529F753F1}" srcId="{CC647162-EA37-4D20-958F-A3D54F92ACCC}" destId="{ECFF9DD8-E8AC-4900-AE6E-893BA2002C36}" srcOrd="1" destOrd="0" parTransId="{FC88E484-7D70-46CE-A5BB-CE29601A8E55}" sibTransId="{01C3AD30-B767-4475-B531-3EE070D15431}"/>
    <dgm:cxn modelId="{C3929DCF-B7C5-4D66-8A91-FA4DBB5DB286}" type="presOf" srcId="{CC647162-EA37-4D20-958F-A3D54F92ACCC}" destId="{83002D8B-EA1A-472D-9D73-2317C7BFD05E}" srcOrd="0" destOrd="0" presId="urn:microsoft.com/office/officeart/2005/8/layout/hProcess9"/>
    <dgm:cxn modelId="{555E89DD-5FBF-4F46-A8C9-6101BCBF73F6}" type="presOf" srcId="{A52A3354-8FBD-4005-AC29-9D64034F6A34}" destId="{2C0EC7C2-AC70-4069-9A2C-5D13D884D903}" srcOrd="0" destOrd="0" presId="urn:microsoft.com/office/officeart/2005/8/layout/hProcess9"/>
    <dgm:cxn modelId="{19EA0C9F-B4C5-47ED-AB89-B025BBD00CCA}" type="presParOf" srcId="{83002D8B-EA1A-472D-9D73-2317C7BFD05E}" destId="{756935B8-CAFA-41D7-81D5-5BFE313DF15D}" srcOrd="0" destOrd="0" presId="urn:microsoft.com/office/officeart/2005/8/layout/hProcess9"/>
    <dgm:cxn modelId="{0F8B7A57-82BC-4BA9-BE97-C4C57393BA5C}" type="presParOf" srcId="{83002D8B-EA1A-472D-9D73-2317C7BFD05E}" destId="{2424326C-9A28-4139-91D5-014C39A17E1A}" srcOrd="1" destOrd="0" presId="urn:microsoft.com/office/officeart/2005/8/layout/hProcess9"/>
    <dgm:cxn modelId="{68899100-19C7-47DF-9FB9-D756143CB52C}" type="presParOf" srcId="{2424326C-9A28-4139-91D5-014C39A17E1A}" destId="{F7A32D46-7488-4DDE-B0FC-C317A681C1D4}" srcOrd="0" destOrd="0" presId="urn:microsoft.com/office/officeart/2005/8/layout/hProcess9"/>
    <dgm:cxn modelId="{DC3D9712-846C-40EC-A56D-5CC707F1DCB4}" type="presParOf" srcId="{2424326C-9A28-4139-91D5-014C39A17E1A}" destId="{07E77406-C6DD-41DB-81FC-642E8172FE3C}" srcOrd="1" destOrd="0" presId="urn:microsoft.com/office/officeart/2005/8/layout/hProcess9"/>
    <dgm:cxn modelId="{8DA95A50-EE5E-4AF9-9268-72F228B48E37}" type="presParOf" srcId="{2424326C-9A28-4139-91D5-014C39A17E1A}" destId="{57E3E93D-8570-4A0F-97DC-7B758CE4C184}" srcOrd="2" destOrd="0" presId="urn:microsoft.com/office/officeart/2005/8/layout/hProcess9"/>
    <dgm:cxn modelId="{C7CB35FE-1F98-40B2-9C11-9162CC765AF4}" type="presParOf" srcId="{2424326C-9A28-4139-91D5-014C39A17E1A}" destId="{6CCB35F3-455C-4B83-A2B9-2F6F6D03C2F6}" srcOrd="3" destOrd="0" presId="urn:microsoft.com/office/officeart/2005/8/layout/hProcess9"/>
    <dgm:cxn modelId="{84266A91-416F-4BF3-B53E-4A25EC3651D2}" type="presParOf" srcId="{2424326C-9A28-4139-91D5-014C39A17E1A}" destId="{2C0EC7C2-AC70-4069-9A2C-5D13D884D903}" srcOrd="4" destOrd="0" presId="urn:microsoft.com/office/officeart/2005/8/layout/hProcess9"/>
    <dgm:cxn modelId="{0169A8A9-9C79-47E5-8798-9068CE723244}" type="presParOf" srcId="{2424326C-9A28-4139-91D5-014C39A17E1A}" destId="{831B468A-5AA6-44A7-A0A5-0D038BB53C1E}" srcOrd="5" destOrd="0" presId="urn:microsoft.com/office/officeart/2005/8/layout/hProcess9"/>
    <dgm:cxn modelId="{F931CDB9-3236-4B8A-AE23-1FB42D8B0CF8}" type="presParOf" srcId="{2424326C-9A28-4139-91D5-014C39A17E1A}" destId="{0B9AA3FC-FB44-4BDA-AB93-CBB46B379263}" srcOrd="6" destOrd="0" presId="urn:microsoft.com/office/officeart/2005/8/layout/hProcess9"/>
    <dgm:cxn modelId="{4C54456F-3A3E-4F66-8727-6775467DFF6C}" type="presParOf" srcId="{2424326C-9A28-4139-91D5-014C39A17E1A}" destId="{FB652451-6631-479B-B029-B601276296E5}" srcOrd="7" destOrd="0" presId="urn:microsoft.com/office/officeart/2005/8/layout/hProcess9"/>
    <dgm:cxn modelId="{FEBBBAB5-0CDA-4646-BAC7-0D38CF892F8C}" type="presParOf" srcId="{2424326C-9A28-4139-91D5-014C39A17E1A}" destId="{19F1EBEC-CDE6-440C-A76D-20C4C27CAF71}" srcOrd="8" destOrd="0" presId="urn:microsoft.com/office/officeart/2005/8/layout/hProcess9"/>
    <dgm:cxn modelId="{1C796F0F-0B86-4A6C-A8B7-38E6E65EBAB4}" type="presParOf" srcId="{2424326C-9A28-4139-91D5-014C39A17E1A}" destId="{3DF39143-186A-4403-9356-D94DAC6E8D42}" srcOrd="9" destOrd="0" presId="urn:microsoft.com/office/officeart/2005/8/layout/hProcess9"/>
    <dgm:cxn modelId="{E65F62D8-DC89-45CF-B7DD-EDE240120560}" type="presParOf" srcId="{2424326C-9A28-4139-91D5-014C39A17E1A}" destId="{EF4488C7-F006-48DB-B58B-E2241A6085A6}"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C647162-EA37-4D20-958F-A3D54F92ACCC}" type="doc">
      <dgm:prSet loTypeId="urn:microsoft.com/office/officeart/2005/8/layout/hProcess9" loCatId="process" qsTypeId="urn:microsoft.com/office/officeart/2005/8/quickstyle/simple1" qsCatId="simple" csTypeId="urn:microsoft.com/office/officeart/2005/8/colors/colorful5" csCatId="colorful" phldr="1"/>
      <dgm:spPr/>
    </dgm:pt>
    <dgm:pt modelId="{D28C5A0A-A967-41A5-A9A9-0D87F3555FCF}">
      <dgm:prSet phldrT="[Text]"/>
      <dgm:spPr>
        <a:solidFill>
          <a:schemeClr val="accent5">
            <a:lumMod val="50000"/>
          </a:schemeClr>
        </a:solidFill>
      </dgm:spPr>
      <dgm:t>
        <a:bodyPr/>
        <a:lstStyle/>
        <a:p>
          <a:r>
            <a:rPr lang="en-US" dirty="0"/>
            <a:t>Idea</a:t>
          </a:r>
          <a:endParaRPr lang="en-SG" dirty="0"/>
        </a:p>
      </dgm:t>
    </dgm:pt>
    <dgm:pt modelId="{FE096E0B-EB13-4B37-B2F0-5F7A64D311F5}" type="parTrans" cxnId="{B64F242C-032B-48E4-8C73-E6DECA349EB1}">
      <dgm:prSet/>
      <dgm:spPr/>
      <dgm:t>
        <a:bodyPr/>
        <a:lstStyle/>
        <a:p>
          <a:endParaRPr lang="en-SG"/>
        </a:p>
      </dgm:t>
    </dgm:pt>
    <dgm:pt modelId="{E50644F0-5BC1-44C8-96B2-92FA22F0B620}" type="sibTrans" cxnId="{B64F242C-032B-48E4-8C73-E6DECA349EB1}">
      <dgm:prSet/>
      <dgm:spPr/>
      <dgm:t>
        <a:bodyPr/>
        <a:lstStyle/>
        <a:p>
          <a:endParaRPr lang="en-SG"/>
        </a:p>
      </dgm:t>
    </dgm:pt>
    <dgm:pt modelId="{ECFF9DD8-E8AC-4900-AE6E-893BA2002C36}">
      <dgm:prSet phldrT="[Text]"/>
      <dgm:spPr>
        <a:solidFill>
          <a:schemeClr val="accent3">
            <a:lumMod val="50000"/>
          </a:schemeClr>
        </a:solidFill>
      </dgm:spPr>
      <dgm:t>
        <a:bodyPr/>
        <a:lstStyle/>
        <a:p>
          <a:r>
            <a:rPr lang="en-US" dirty="0"/>
            <a:t>Prototyping</a:t>
          </a:r>
          <a:endParaRPr lang="en-SG" dirty="0"/>
        </a:p>
      </dgm:t>
    </dgm:pt>
    <dgm:pt modelId="{FC88E484-7D70-46CE-A5BB-CE29601A8E55}" type="parTrans" cxnId="{6A2CB4B1-4CBE-4C1C-80B8-6B8529F753F1}">
      <dgm:prSet/>
      <dgm:spPr/>
      <dgm:t>
        <a:bodyPr/>
        <a:lstStyle/>
        <a:p>
          <a:endParaRPr lang="en-SG"/>
        </a:p>
      </dgm:t>
    </dgm:pt>
    <dgm:pt modelId="{01C3AD30-B767-4475-B531-3EE070D15431}" type="sibTrans" cxnId="{6A2CB4B1-4CBE-4C1C-80B8-6B8529F753F1}">
      <dgm:prSet/>
      <dgm:spPr/>
      <dgm:t>
        <a:bodyPr/>
        <a:lstStyle/>
        <a:p>
          <a:endParaRPr lang="en-SG"/>
        </a:p>
      </dgm:t>
    </dgm:pt>
    <dgm:pt modelId="{A52A3354-8FBD-4005-AC29-9D64034F6A34}">
      <dgm:prSet phldrT="[Text]"/>
      <dgm:spPr/>
      <dgm:t>
        <a:bodyPr/>
        <a:lstStyle/>
        <a:p>
          <a:r>
            <a:rPr lang="en-US" dirty="0"/>
            <a:t>Go-to-market</a:t>
          </a:r>
          <a:endParaRPr lang="en-SG" dirty="0"/>
        </a:p>
      </dgm:t>
    </dgm:pt>
    <dgm:pt modelId="{2D532166-5CB5-4025-BC37-2BEFFA1BEF60}" type="parTrans" cxnId="{5F5FEE27-6F35-4104-AF6F-0B3E74B5ADF9}">
      <dgm:prSet/>
      <dgm:spPr/>
      <dgm:t>
        <a:bodyPr/>
        <a:lstStyle/>
        <a:p>
          <a:endParaRPr lang="en-SG"/>
        </a:p>
      </dgm:t>
    </dgm:pt>
    <dgm:pt modelId="{1488255D-B6A8-48B2-8094-22B7FD2F0AC5}" type="sibTrans" cxnId="{5F5FEE27-6F35-4104-AF6F-0B3E74B5ADF9}">
      <dgm:prSet/>
      <dgm:spPr/>
      <dgm:t>
        <a:bodyPr/>
        <a:lstStyle/>
        <a:p>
          <a:endParaRPr lang="en-SG"/>
        </a:p>
      </dgm:t>
    </dgm:pt>
    <dgm:pt modelId="{8362954B-20E0-4E1C-8B9C-C32651C46B46}">
      <dgm:prSet phldrT="[Text]"/>
      <dgm:spPr/>
      <dgm:t>
        <a:bodyPr/>
        <a:lstStyle/>
        <a:p>
          <a:r>
            <a:rPr lang="en-US" dirty="0"/>
            <a:t>Early Growth</a:t>
          </a:r>
          <a:endParaRPr lang="en-SG" dirty="0"/>
        </a:p>
      </dgm:t>
    </dgm:pt>
    <dgm:pt modelId="{F1188C43-B38D-481E-9842-BF3297B051B7}" type="parTrans" cxnId="{872D1115-2390-48C3-B8DE-E2DED16C149C}">
      <dgm:prSet/>
      <dgm:spPr/>
      <dgm:t>
        <a:bodyPr/>
        <a:lstStyle/>
        <a:p>
          <a:endParaRPr lang="en-SG"/>
        </a:p>
      </dgm:t>
    </dgm:pt>
    <dgm:pt modelId="{DF7DB3DF-5B73-4F27-9904-57CF2F44A448}" type="sibTrans" cxnId="{872D1115-2390-48C3-B8DE-E2DED16C149C}">
      <dgm:prSet/>
      <dgm:spPr/>
      <dgm:t>
        <a:bodyPr/>
        <a:lstStyle/>
        <a:p>
          <a:endParaRPr lang="en-SG"/>
        </a:p>
      </dgm:t>
    </dgm:pt>
    <dgm:pt modelId="{98AAB222-2195-4D4B-B960-AB340443D142}">
      <dgm:prSet phldrT="[Text]"/>
      <dgm:spPr/>
      <dgm:t>
        <a:bodyPr/>
        <a:lstStyle/>
        <a:p>
          <a:r>
            <a:rPr lang="en-US" dirty="0"/>
            <a:t>Growth</a:t>
          </a:r>
          <a:endParaRPr lang="en-SG" dirty="0"/>
        </a:p>
      </dgm:t>
    </dgm:pt>
    <dgm:pt modelId="{3BADC849-34BE-4C57-85E5-8E5037F3C4DA}" type="parTrans" cxnId="{EF96607B-4E68-4AE7-90CF-44CA49093C12}">
      <dgm:prSet/>
      <dgm:spPr/>
      <dgm:t>
        <a:bodyPr/>
        <a:lstStyle/>
        <a:p>
          <a:endParaRPr lang="en-SG"/>
        </a:p>
      </dgm:t>
    </dgm:pt>
    <dgm:pt modelId="{832280C1-C371-4D7B-901F-EBC7E9B19044}" type="sibTrans" cxnId="{EF96607B-4E68-4AE7-90CF-44CA49093C12}">
      <dgm:prSet/>
      <dgm:spPr/>
      <dgm:t>
        <a:bodyPr/>
        <a:lstStyle/>
        <a:p>
          <a:endParaRPr lang="en-SG"/>
        </a:p>
      </dgm:t>
    </dgm:pt>
    <dgm:pt modelId="{5BC15935-7DD9-49E3-B068-24599B8624FF}">
      <dgm:prSet phldrT="[Text]"/>
      <dgm:spPr>
        <a:solidFill>
          <a:schemeClr val="accent6">
            <a:lumMod val="50000"/>
          </a:schemeClr>
        </a:solidFill>
      </dgm:spPr>
      <dgm:t>
        <a:bodyPr/>
        <a:lstStyle/>
        <a:p>
          <a:r>
            <a:rPr lang="en-US" dirty="0"/>
            <a:t>Maturity</a:t>
          </a:r>
          <a:endParaRPr lang="en-SG" dirty="0"/>
        </a:p>
      </dgm:t>
    </dgm:pt>
    <dgm:pt modelId="{5D6F2E94-9DC9-4EB0-AE66-C2504BBC96BC}" type="parTrans" cxnId="{F1F14C09-7272-4AE9-8883-DECE481D37E1}">
      <dgm:prSet/>
      <dgm:spPr/>
      <dgm:t>
        <a:bodyPr/>
        <a:lstStyle/>
        <a:p>
          <a:endParaRPr lang="en-SG"/>
        </a:p>
      </dgm:t>
    </dgm:pt>
    <dgm:pt modelId="{69FDE019-7D57-493A-A843-339BD7D734A8}" type="sibTrans" cxnId="{F1F14C09-7272-4AE9-8883-DECE481D37E1}">
      <dgm:prSet/>
      <dgm:spPr/>
      <dgm:t>
        <a:bodyPr/>
        <a:lstStyle/>
        <a:p>
          <a:endParaRPr lang="en-SG"/>
        </a:p>
      </dgm:t>
    </dgm:pt>
    <dgm:pt modelId="{83002D8B-EA1A-472D-9D73-2317C7BFD05E}" type="pres">
      <dgm:prSet presAssocID="{CC647162-EA37-4D20-958F-A3D54F92ACCC}" presName="CompostProcess" presStyleCnt="0">
        <dgm:presLayoutVars>
          <dgm:dir/>
          <dgm:resizeHandles val="exact"/>
        </dgm:presLayoutVars>
      </dgm:prSet>
      <dgm:spPr/>
    </dgm:pt>
    <dgm:pt modelId="{756935B8-CAFA-41D7-81D5-5BFE313DF15D}" type="pres">
      <dgm:prSet presAssocID="{CC647162-EA37-4D20-958F-A3D54F92ACCC}" presName="arrow" presStyleLbl="bgShp" presStyleIdx="0" presStyleCnt="1"/>
      <dgm:spPr/>
    </dgm:pt>
    <dgm:pt modelId="{2424326C-9A28-4139-91D5-014C39A17E1A}" type="pres">
      <dgm:prSet presAssocID="{CC647162-EA37-4D20-958F-A3D54F92ACCC}" presName="linearProcess" presStyleCnt="0"/>
      <dgm:spPr/>
    </dgm:pt>
    <dgm:pt modelId="{F7A32D46-7488-4DDE-B0FC-C317A681C1D4}" type="pres">
      <dgm:prSet presAssocID="{D28C5A0A-A967-41A5-A9A9-0D87F3555FCF}" presName="textNode" presStyleLbl="node1" presStyleIdx="0" presStyleCnt="6">
        <dgm:presLayoutVars>
          <dgm:bulletEnabled val="1"/>
        </dgm:presLayoutVars>
      </dgm:prSet>
      <dgm:spPr/>
    </dgm:pt>
    <dgm:pt modelId="{07E77406-C6DD-41DB-81FC-642E8172FE3C}" type="pres">
      <dgm:prSet presAssocID="{E50644F0-5BC1-44C8-96B2-92FA22F0B620}" presName="sibTrans" presStyleCnt="0"/>
      <dgm:spPr/>
    </dgm:pt>
    <dgm:pt modelId="{57E3E93D-8570-4A0F-97DC-7B758CE4C184}" type="pres">
      <dgm:prSet presAssocID="{ECFF9DD8-E8AC-4900-AE6E-893BA2002C36}" presName="textNode" presStyleLbl="node1" presStyleIdx="1" presStyleCnt="6">
        <dgm:presLayoutVars>
          <dgm:bulletEnabled val="1"/>
        </dgm:presLayoutVars>
      </dgm:prSet>
      <dgm:spPr/>
    </dgm:pt>
    <dgm:pt modelId="{6CCB35F3-455C-4B83-A2B9-2F6F6D03C2F6}" type="pres">
      <dgm:prSet presAssocID="{01C3AD30-B767-4475-B531-3EE070D15431}" presName="sibTrans" presStyleCnt="0"/>
      <dgm:spPr/>
    </dgm:pt>
    <dgm:pt modelId="{2C0EC7C2-AC70-4069-9A2C-5D13D884D903}" type="pres">
      <dgm:prSet presAssocID="{A52A3354-8FBD-4005-AC29-9D64034F6A34}" presName="textNode" presStyleLbl="node1" presStyleIdx="2" presStyleCnt="6">
        <dgm:presLayoutVars>
          <dgm:bulletEnabled val="1"/>
        </dgm:presLayoutVars>
      </dgm:prSet>
      <dgm:spPr/>
    </dgm:pt>
    <dgm:pt modelId="{831B468A-5AA6-44A7-A0A5-0D038BB53C1E}" type="pres">
      <dgm:prSet presAssocID="{1488255D-B6A8-48B2-8094-22B7FD2F0AC5}" presName="sibTrans" presStyleCnt="0"/>
      <dgm:spPr/>
    </dgm:pt>
    <dgm:pt modelId="{0B9AA3FC-FB44-4BDA-AB93-CBB46B379263}" type="pres">
      <dgm:prSet presAssocID="{8362954B-20E0-4E1C-8B9C-C32651C46B46}" presName="textNode" presStyleLbl="node1" presStyleIdx="3" presStyleCnt="6">
        <dgm:presLayoutVars>
          <dgm:bulletEnabled val="1"/>
        </dgm:presLayoutVars>
      </dgm:prSet>
      <dgm:spPr/>
    </dgm:pt>
    <dgm:pt modelId="{FB652451-6631-479B-B029-B601276296E5}" type="pres">
      <dgm:prSet presAssocID="{DF7DB3DF-5B73-4F27-9904-57CF2F44A448}" presName="sibTrans" presStyleCnt="0"/>
      <dgm:spPr/>
    </dgm:pt>
    <dgm:pt modelId="{19F1EBEC-CDE6-440C-A76D-20C4C27CAF71}" type="pres">
      <dgm:prSet presAssocID="{98AAB222-2195-4D4B-B960-AB340443D142}" presName="textNode" presStyleLbl="node1" presStyleIdx="4" presStyleCnt="6">
        <dgm:presLayoutVars>
          <dgm:bulletEnabled val="1"/>
        </dgm:presLayoutVars>
      </dgm:prSet>
      <dgm:spPr/>
    </dgm:pt>
    <dgm:pt modelId="{3DF39143-186A-4403-9356-D94DAC6E8D42}" type="pres">
      <dgm:prSet presAssocID="{832280C1-C371-4D7B-901F-EBC7E9B19044}" presName="sibTrans" presStyleCnt="0"/>
      <dgm:spPr/>
    </dgm:pt>
    <dgm:pt modelId="{EF4488C7-F006-48DB-B58B-E2241A6085A6}" type="pres">
      <dgm:prSet presAssocID="{5BC15935-7DD9-49E3-B068-24599B8624FF}" presName="textNode" presStyleLbl="node1" presStyleIdx="5" presStyleCnt="6">
        <dgm:presLayoutVars>
          <dgm:bulletEnabled val="1"/>
        </dgm:presLayoutVars>
      </dgm:prSet>
      <dgm:spPr/>
    </dgm:pt>
  </dgm:ptLst>
  <dgm:cxnLst>
    <dgm:cxn modelId="{F1F14C09-7272-4AE9-8883-DECE481D37E1}" srcId="{CC647162-EA37-4D20-958F-A3D54F92ACCC}" destId="{5BC15935-7DD9-49E3-B068-24599B8624FF}" srcOrd="5" destOrd="0" parTransId="{5D6F2E94-9DC9-4EB0-AE66-C2504BBC96BC}" sibTransId="{69FDE019-7D57-493A-A843-339BD7D734A8}"/>
    <dgm:cxn modelId="{2D089912-A23B-4259-850F-540FBCC78F99}" type="presOf" srcId="{ECFF9DD8-E8AC-4900-AE6E-893BA2002C36}" destId="{57E3E93D-8570-4A0F-97DC-7B758CE4C184}" srcOrd="0" destOrd="0" presId="urn:microsoft.com/office/officeart/2005/8/layout/hProcess9"/>
    <dgm:cxn modelId="{872D1115-2390-48C3-B8DE-E2DED16C149C}" srcId="{CC647162-EA37-4D20-958F-A3D54F92ACCC}" destId="{8362954B-20E0-4E1C-8B9C-C32651C46B46}" srcOrd="3" destOrd="0" parTransId="{F1188C43-B38D-481E-9842-BF3297B051B7}" sibTransId="{DF7DB3DF-5B73-4F27-9904-57CF2F44A448}"/>
    <dgm:cxn modelId="{5F5FEE27-6F35-4104-AF6F-0B3E74B5ADF9}" srcId="{CC647162-EA37-4D20-958F-A3D54F92ACCC}" destId="{A52A3354-8FBD-4005-AC29-9D64034F6A34}" srcOrd="2" destOrd="0" parTransId="{2D532166-5CB5-4025-BC37-2BEFFA1BEF60}" sibTransId="{1488255D-B6A8-48B2-8094-22B7FD2F0AC5}"/>
    <dgm:cxn modelId="{B64F242C-032B-48E4-8C73-E6DECA349EB1}" srcId="{CC647162-EA37-4D20-958F-A3D54F92ACCC}" destId="{D28C5A0A-A967-41A5-A9A9-0D87F3555FCF}" srcOrd="0" destOrd="0" parTransId="{FE096E0B-EB13-4B37-B2F0-5F7A64D311F5}" sibTransId="{E50644F0-5BC1-44C8-96B2-92FA22F0B620}"/>
    <dgm:cxn modelId="{CE66E035-D2FB-435D-9CCE-450BD222CF7F}" type="presOf" srcId="{98AAB222-2195-4D4B-B960-AB340443D142}" destId="{19F1EBEC-CDE6-440C-A76D-20C4C27CAF71}" srcOrd="0" destOrd="0" presId="urn:microsoft.com/office/officeart/2005/8/layout/hProcess9"/>
    <dgm:cxn modelId="{49DA007A-76B8-428B-A898-DAB9157EFDED}" type="presOf" srcId="{D28C5A0A-A967-41A5-A9A9-0D87F3555FCF}" destId="{F7A32D46-7488-4DDE-B0FC-C317A681C1D4}" srcOrd="0" destOrd="0" presId="urn:microsoft.com/office/officeart/2005/8/layout/hProcess9"/>
    <dgm:cxn modelId="{EF96607B-4E68-4AE7-90CF-44CA49093C12}" srcId="{CC647162-EA37-4D20-958F-A3D54F92ACCC}" destId="{98AAB222-2195-4D4B-B960-AB340443D142}" srcOrd="4" destOrd="0" parTransId="{3BADC849-34BE-4C57-85E5-8E5037F3C4DA}" sibTransId="{832280C1-C371-4D7B-901F-EBC7E9B19044}"/>
    <dgm:cxn modelId="{17635089-AA47-466D-9013-EE65B2252924}" type="presOf" srcId="{8362954B-20E0-4E1C-8B9C-C32651C46B46}" destId="{0B9AA3FC-FB44-4BDA-AB93-CBB46B379263}" srcOrd="0" destOrd="0" presId="urn:microsoft.com/office/officeart/2005/8/layout/hProcess9"/>
    <dgm:cxn modelId="{8EF642B1-9D6A-46CF-A1CE-8CAF73C0C8AC}" type="presOf" srcId="{5BC15935-7DD9-49E3-B068-24599B8624FF}" destId="{EF4488C7-F006-48DB-B58B-E2241A6085A6}" srcOrd="0" destOrd="0" presId="urn:microsoft.com/office/officeart/2005/8/layout/hProcess9"/>
    <dgm:cxn modelId="{6A2CB4B1-4CBE-4C1C-80B8-6B8529F753F1}" srcId="{CC647162-EA37-4D20-958F-A3D54F92ACCC}" destId="{ECFF9DD8-E8AC-4900-AE6E-893BA2002C36}" srcOrd="1" destOrd="0" parTransId="{FC88E484-7D70-46CE-A5BB-CE29601A8E55}" sibTransId="{01C3AD30-B767-4475-B531-3EE070D15431}"/>
    <dgm:cxn modelId="{C3929DCF-B7C5-4D66-8A91-FA4DBB5DB286}" type="presOf" srcId="{CC647162-EA37-4D20-958F-A3D54F92ACCC}" destId="{83002D8B-EA1A-472D-9D73-2317C7BFD05E}" srcOrd="0" destOrd="0" presId="urn:microsoft.com/office/officeart/2005/8/layout/hProcess9"/>
    <dgm:cxn modelId="{555E89DD-5FBF-4F46-A8C9-6101BCBF73F6}" type="presOf" srcId="{A52A3354-8FBD-4005-AC29-9D64034F6A34}" destId="{2C0EC7C2-AC70-4069-9A2C-5D13D884D903}" srcOrd="0" destOrd="0" presId="urn:microsoft.com/office/officeart/2005/8/layout/hProcess9"/>
    <dgm:cxn modelId="{19EA0C9F-B4C5-47ED-AB89-B025BBD00CCA}" type="presParOf" srcId="{83002D8B-EA1A-472D-9D73-2317C7BFD05E}" destId="{756935B8-CAFA-41D7-81D5-5BFE313DF15D}" srcOrd="0" destOrd="0" presId="urn:microsoft.com/office/officeart/2005/8/layout/hProcess9"/>
    <dgm:cxn modelId="{0F8B7A57-82BC-4BA9-BE97-C4C57393BA5C}" type="presParOf" srcId="{83002D8B-EA1A-472D-9D73-2317C7BFD05E}" destId="{2424326C-9A28-4139-91D5-014C39A17E1A}" srcOrd="1" destOrd="0" presId="urn:microsoft.com/office/officeart/2005/8/layout/hProcess9"/>
    <dgm:cxn modelId="{68899100-19C7-47DF-9FB9-D756143CB52C}" type="presParOf" srcId="{2424326C-9A28-4139-91D5-014C39A17E1A}" destId="{F7A32D46-7488-4DDE-B0FC-C317A681C1D4}" srcOrd="0" destOrd="0" presId="urn:microsoft.com/office/officeart/2005/8/layout/hProcess9"/>
    <dgm:cxn modelId="{DC3D9712-846C-40EC-A56D-5CC707F1DCB4}" type="presParOf" srcId="{2424326C-9A28-4139-91D5-014C39A17E1A}" destId="{07E77406-C6DD-41DB-81FC-642E8172FE3C}" srcOrd="1" destOrd="0" presId="urn:microsoft.com/office/officeart/2005/8/layout/hProcess9"/>
    <dgm:cxn modelId="{8DA95A50-EE5E-4AF9-9268-72F228B48E37}" type="presParOf" srcId="{2424326C-9A28-4139-91D5-014C39A17E1A}" destId="{57E3E93D-8570-4A0F-97DC-7B758CE4C184}" srcOrd="2" destOrd="0" presId="urn:microsoft.com/office/officeart/2005/8/layout/hProcess9"/>
    <dgm:cxn modelId="{C7CB35FE-1F98-40B2-9C11-9162CC765AF4}" type="presParOf" srcId="{2424326C-9A28-4139-91D5-014C39A17E1A}" destId="{6CCB35F3-455C-4B83-A2B9-2F6F6D03C2F6}" srcOrd="3" destOrd="0" presId="urn:microsoft.com/office/officeart/2005/8/layout/hProcess9"/>
    <dgm:cxn modelId="{84266A91-416F-4BF3-B53E-4A25EC3651D2}" type="presParOf" srcId="{2424326C-9A28-4139-91D5-014C39A17E1A}" destId="{2C0EC7C2-AC70-4069-9A2C-5D13D884D903}" srcOrd="4" destOrd="0" presId="urn:microsoft.com/office/officeart/2005/8/layout/hProcess9"/>
    <dgm:cxn modelId="{0169A8A9-9C79-47E5-8798-9068CE723244}" type="presParOf" srcId="{2424326C-9A28-4139-91D5-014C39A17E1A}" destId="{831B468A-5AA6-44A7-A0A5-0D038BB53C1E}" srcOrd="5" destOrd="0" presId="urn:microsoft.com/office/officeart/2005/8/layout/hProcess9"/>
    <dgm:cxn modelId="{F931CDB9-3236-4B8A-AE23-1FB42D8B0CF8}" type="presParOf" srcId="{2424326C-9A28-4139-91D5-014C39A17E1A}" destId="{0B9AA3FC-FB44-4BDA-AB93-CBB46B379263}" srcOrd="6" destOrd="0" presId="urn:microsoft.com/office/officeart/2005/8/layout/hProcess9"/>
    <dgm:cxn modelId="{4C54456F-3A3E-4F66-8727-6775467DFF6C}" type="presParOf" srcId="{2424326C-9A28-4139-91D5-014C39A17E1A}" destId="{FB652451-6631-479B-B029-B601276296E5}" srcOrd="7" destOrd="0" presId="urn:microsoft.com/office/officeart/2005/8/layout/hProcess9"/>
    <dgm:cxn modelId="{FEBBBAB5-0CDA-4646-BAC7-0D38CF892F8C}" type="presParOf" srcId="{2424326C-9A28-4139-91D5-014C39A17E1A}" destId="{19F1EBEC-CDE6-440C-A76D-20C4C27CAF71}" srcOrd="8" destOrd="0" presId="urn:microsoft.com/office/officeart/2005/8/layout/hProcess9"/>
    <dgm:cxn modelId="{1C796F0F-0B86-4A6C-A8B7-38E6E65EBAB4}" type="presParOf" srcId="{2424326C-9A28-4139-91D5-014C39A17E1A}" destId="{3DF39143-186A-4403-9356-D94DAC6E8D42}" srcOrd="9" destOrd="0" presId="urn:microsoft.com/office/officeart/2005/8/layout/hProcess9"/>
    <dgm:cxn modelId="{E65F62D8-DC89-45CF-B7DD-EDE240120560}" type="presParOf" srcId="{2424326C-9A28-4139-91D5-014C39A17E1A}" destId="{EF4488C7-F006-48DB-B58B-E2241A6085A6}"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C647162-EA37-4D20-958F-A3D54F92ACCC}" type="doc">
      <dgm:prSet loTypeId="urn:microsoft.com/office/officeart/2005/8/layout/hProcess9" loCatId="process" qsTypeId="urn:microsoft.com/office/officeart/2005/8/quickstyle/simple1" qsCatId="simple" csTypeId="urn:microsoft.com/office/officeart/2005/8/colors/colorful5" csCatId="colorful" phldr="1"/>
      <dgm:spPr/>
    </dgm:pt>
    <dgm:pt modelId="{D28C5A0A-A967-41A5-A9A9-0D87F3555FCF}">
      <dgm:prSet phldrT="[Text]"/>
      <dgm:spPr>
        <a:solidFill>
          <a:schemeClr val="accent5">
            <a:lumMod val="50000"/>
          </a:schemeClr>
        </a:solidFill>
      </dgm:spPr>
      <dgm:t>
        <a:bodyPr/>
        <a:lstStyle/>
        <a:p>
          <a:r>
            <a:rPr lang="en-US" dirty="0"/>
            <a:t>Idea</a:t>
          </a:r>
          <a:endParaRPr lang="en-SG" dirty="0"/>
        </a:p>
      </dgm:t>
    </dgm:pt>
    <dgm:pt modelId="{FE096E0B-EB13-4B37-B2F0-5F7A64D311F5}" type="parTrans" cxnId="{B64F242C-032B-48E4-8C73-E6DECA349EB1}">
      <dgm:prSet/>
      <dgm:spPr/>
      <dgm:t>
        <a:bodyPr/>
        <a:lstStyle/>
        <a:p>
          <a:endParaRPr lang="en-SG"/>
        </a:p>
      </dgm:t>
    </dgm:pt>
    <dgm:pt modelId="{E50644F0-5BC1-44C8-96B2-92FA22F0B620}" type="sibTrans" cxnId="{B64F242C-032B-48E4-8C73-E6DECA349EB1}">
      <dgm:prSet/>
      <dgm:spPr/>
      <dgm:t>
        <a:bodyPr/>
        <a:lstStyle/>
        <a:p>
          <a:endParaRPr lang="en-SG"/>
        </a:p>
      </dgm:t>
    </dgm:pt>
    <dgm:pt modelId="{ECFF9DD8-E8AC-4900-AE6E-893BA2002C36}">
      <dgm:prSet phldrT="[Text]"/>
      <dgm:spPr>
        <a:solidFill>
          <a:schemeClr val="accent3">
            <a:lumMod val="50000"/>
          </a:schemeClr>
        </a:solidFill>
      </dgm:spPr>
      <dgm:t>
        <a:bodyPr/>
        <a:lstStyle/>
        <a:p>
          <a:r>
            <a:rPr lang="en-US" dirty="0"/>
            <a:t>Prototyping</a:t>
          </a:r>
          <a:endParaRPr lang="en-SG" dirty="0"/>
        </a:p>
      </dgm:t>
    </dgm:pt>
    <dgm:pt modelId="{FC88E484-7D70-46CE-A5BB-CE29601A8E55}" type="parTrans" cxnId="{6A2CB4B1-4CBE-4C1C-80B8-6B8529F753F1}">
      <dgm:prSet/>
      <dgm:spPr/>
      <dgm:t>
        <a:bodyPr/>
        <a:lstStyle/>
        <a:p>
          <a:endParaRPr lang="en-SG"/>
        </a:p>
      </dgm:t>
    </dgm:pt>
    <dgm:pt modelId="{01C3AD30-B767-4475-B531-3EE070D15431}" type="sibTrans" cxnId="{6A2CB4B1-4CBE-4C1C-80B8-6B8529F753F1}">
      <dgm:prSet/>
      <dgm:spPr/>
      <dgm:t>
        <a:bodyPr/>
        <a:lstStyle/>
        <a:p>
          <a:endParaRPr lang="en-SG"/>
        </a:p>
      </dgm:t>
    </dgm:pt>
    <dgm:pt modelId="{A52A3354-8FBD-4005-AC29-9D64034F6A34}">
      <dgm:prSet phldrT="[Text]"/>
      <dgm:spPr/>
      <dgm:t>
        <a:bodyPr/>
        <a:lstStyle/>
        <a:p>
          <a:r>
            <a:rPr lang="en-US" dirty="0"/>
            <a:t>Go-to-market</a:t>
          </a:r>
          <a:endParaRPr lang="en-SG" dirty="0"/>
        </a:p>
      </dgm:t>
    </dgm:pt>
    <dgm:pt modelId="{2D532166-5CB5-4025-BC37-2BEFFA1BEF60}" type="parTrans" cxnId="{5F5FEE27-6F35-4104-AF6F-0B3E74B5ADF9}">
      <dgm:prSet/>
      <dgm:spPr/>
      <dgm:t>
        <a:bodyPr/>
        <a:lstStyle/>
        <a:p>
          <a:endParaRPr lang="en-SG"/>
        </a:p>
      </dgm:t>
    </dgm:pt>
    <dgm:pt modelId="{1488255D-B6A8-48B2-8094-22B7FD2F0AC5}" type="sibTrans" cxnId="{5F5FEE27-6F35-4104-AF6F-0B3E74B5ADF9}">
      <dgm:prSet/>
      <dgm:spPr/>
      <dgm:t>
        <a:bodyPr/>
        <a:lstStyle/>
        <a:p>
          <a:endParaRPr lang="en-SG"/>
        </a:p>
      </dgm:t>
    </dgm:pt>
    <dgm:pt modelId="{8362954B-20E0-4E1C-8B9C-C32651C46B46}">
      <dgm:prSet phldrT="[Text]"/>
      <dgm:spPr/>
      <dgm:t>
        <a:bodyPr/>
        <a:lstStyle/>
        <a:p>
          <a:r>
            <a:rPr lang="en-US" dirty="0"/>
            <a:t>Early Growth</a:t>
          </a:r>
          <a:endParaRPr lang="en-SG" dirty="0"/>
        </a:p>
      </dgm:t>
    </dgm:pt>
    <dgm:pt modelId="{F1188C43-B38D-481E-9842-BF3297B051B7}" type="parTrans" cxnId="{872D1115-2390-48C3-B8DE-E2DED16C149C}">
      <dgm:prSet/>
      <dgm:spPr/>
      <dgm:t>
        <a:bodyPr/>
        <a:lstStyle/>
        <a:p>
          <a:endParaRPr lang="en-SG"/>
        </a:p>
      </dgm:t>
    </dgm:pt>
    <dgm:pt modelId="{DF7DB3DF-5B73-4F27-9904-57CF2F44A448}" type="sibTrans" cxnId="{872D1115-2390-48C3-B8DE-E2DED16C149C}">
      <dgm:prSet/>
      <dgm:spPr/>
      <dgm:t>
        <a:bodyPr/>
        <a:lstStyle/>
        <a:p>
          <a:endParaRPr lang="en-SG"/>
        </a:p>
      </dgm:t>
    </dgm:pt>
    <dgm:pt modelId="{98AAB222-2195-4D4B-B960-AB340443D142}">
      <dgm:prSet phldrT="[Text]"/>
      <dgm:spPr/>
      <dgm:t>
        <a:bodyPr/>
        <a:lstStyle/>
        <a:p>
          <a:r>
            <a:rPr lang="en-US" dirty="0"/>
            <a:t>Growth</a:t>
          </a:r>
          <a:endParaRPr lang="en-SG" dirty="0"/>
        </a:p>
      </dgm:t>
    </dgm:pt>
    <dgm:pt modelId="{3BADC849-34BE-4C57-85E5-8E5037F3C4DA}" type="parTrans" cxnId="{EF96607B-4E68-4AE7-90CF-44CA49093C12}">
      <dgm:prSet/>
      <dgm:spPr/>
      <dgm:t>
        <a:bodyPr/>
        <a:lstStyle/>
        <a:p>
          <a:endParaRPr lang="en-SG"/>
        </a:p>
      </dgm:t>
    </dgm:pt>
    <dgm:pt modelId="{832280C1-C371-4D7B-901F-EBC7E9B19044}" type="sibTrans" cxnId="{EF96607B-4E68-4AE7-90CF-44CA49093C12}">
      <dgm:prSet/>
      <dgm:spPr/>
      <dgm:t>
        <a:bodyPr/>
        <a:lstStyle/>
        <a:p>
          <a:endParaRPr lang="en-SG"/>
        </a:p>
      </dgm:t>
    </dgm:pt>
    <dgm:pt modelId="{5BC15935-7DD9-49E3-B068-24599B8624FF}">
      <dgm:prSet phldrT="[Text]"/>
      <dgm:spPr>
        <a:solidFill>
          <a:schemeClr val="accent6">
            <a:lumMod val="50000"/>
          </a:schemeClr>
        </a:solidFill>
      </dgm:spPr>
      <dgm:t>
        <a:bodyPr/>
        <a:lstStyle/>
        <a:p>
          <a:r>
            <a:rPr lang="en-US" dirty="0"/>
            <a:t>Maturity</a:t>
          </a:r>
          <a:endParaRPr lang="en-SG" dirty="0"/>
        </a:p>
      </dgm:t>
    </dgm:pt>
    <dgm:pt modelId="{5D6F2E94-9DC9-4EB0-AE66-C2504BBC96BC}" type="parTrans" cxnId="{F1F14C09-7272-4AE9-8883-DECE481D37E1}">
      <dgm:prSet/>
      <dgm:spPr/>
      <dgm:t>
        <a:bodyPr/>
        <a:lstStyle/>
        <a:p>
          <a:endParaRPr lang="en-SG"/>
        </a:p>
      </dgm:t>
    </dgm:pt>
    <dgm:pt modelId="{69FDE019-7D57-493A-A843-339BD7D734A8}" type="sibTrans" cxnId="{F1F14C09-7272-4AE9-8883-DECE481D37E1}">
      <dgm:prSet/>
      <dgm:spPr/>
      <dgm:t>
        <a:bodyPr/>
        <a:lstStyle/>
        <a:p>
          <a:endParaRPr lang="en-SG"/>
        </a:p>
      </dgm:t>
    </dgm:pt>
    <dgm:pt modelId="{83002D8B-EA1A-472D-9D73-2317C7BFD05E}" type="pres">
      <dgm:prSet presAssocID="{CC647162-EA37-4D20-958F-A3D54F92ACCC}" presName="CompostProcess" presStyleCnt="0">
        <dgm:presLayoutVars>
          <dgm:dir/>
          <dgm:resizeHandles val="exact"/>
        </dgm:presLayoutVars>
      </dgm:prSet>
      <dgm:spPr/>
    </dgm:pt>
    <dgm:pt modelId="{756935B8-CAFA-41D7-81D5-5BFE313DF15D}" type="pres">
      <dgm:prSet presAssocID="{CC647162-EA37-4D20-958F-A3D54F92ACCC}" presName="arrow" presStyleLbl="bgShp" presStyleIdx="0" presStyleCnt="1"/>
      <dgm:spPr/>
    </dgm:pt>
    <dgm:pt modelId="{2424326C-9A28-4139-91D5-014C39A17E1A}" type="pres">
      <dgm:prSet presAssocID="{CC647162-EA37-4D20-958F-A3D54F92ACCC}" presName="linearProcess" presStyleCnt="0"/>
      <dgm:spPr/>
    </dgm:pt>
    <dgm:pt modelId="{F7A32D46-7488-4DDE-B0FC-C317A681C1D4}" type="pres">
      <dgm:prSet presAssocID="{D28C5A0A-A967-41A5-A9A9-0D87F3555FCF}" presName="textNode" presStyleLbl="node1" presStyleIdx="0" presStyleCnt="6">
        <dgm:presLayoutVars>
          <dgm:bulletEnabled val="1"/>
        </dgm:presLayoutVars>
      </dgm:prSet>
      <dgm:spPr/>
    </dgm:pt>
    <dgm:pt modelId="{07E77406-C6DD-41DB-81FC-642E8172FE3C}" type="pres">
      <dgm:prSet presAssocID="{E50644F0-5BC1-44C8-96B2-92FA22F0B620}" presName="sibTrans" presStyleCnt="0"/>
      <dgm:spPr/>
    </dgm:pt>
    <dgm:pt modelId="{57E3E93D-8570-4A0F-97DC-7B758CE4C184}" type="pres">
      <dgm:prSet presAssocID="{ECFF9DD8-E8AC-4900-AE6E-893BA2002C36}" presName="textNode" presStyleLbl="node1" presStyleIdx="1" presStyleCnt="6">
        <dgm:presLayoutVars>
          <dgm:bulletEnabled val="1"/>
        </dgm:presLayoutVars>
      </dgm:prSet>
      <dgm:spPr/>
    </dgm:pt>
    <dgm:pt modelId="{6CCB35F3-455C-4B83-A2B9-2F6F6D03C2F6}" type="pres">
      <dgm:prSet presAssocID="{01C3AD30-B767-4475-B531-3EE070D15431}" presName="sibTrans" presStyleCnt="0"/>
      <dgm:spPr/>
    </dgm:pt>
    <dgm:pt modelId="{2C0EC7C2-AC70-4069-9A2C-5D13D884D903}" type="pres">
      <dgm:prSet presAssocID="{A52A3354-8FBD-4005-AC29-9D64034F6A34}" presName="textNode" presStyleLbl="node1" presStyleIdx="2" presStyleCnt="6">
        <dgm:presLayoutVars>
          <dgm:bulletEnabled val="1"/>
        </dgm:presLayoutVars>
      </dgm:prSet>
      <dgm:spPr/>
    </dgm:pt>
    <dgm:pt modelId="{831B468A-5AA6-44A7-A0A5-0D038BB53C1E}" type="pres">
      <dgm:prSet presAssocID="{1488255D-B6A8-48B2-8094-22B7FD2F0AC5}" presName="sibTrans" presStyleCnt="0"/>
      <dgm:spPr/>
    </dgm:pt>
    <dgm:pt modelId="{0B9AA3FC-FB44-4BDA-AB93-CBB46B379263}" type="pres">
      <dgm:prSet presAssocID="{8362954B-20E0-4E1C-8B9C-C32651C46B46}" presName="textNode" presStyleLbl="node1" presStyleIdx="3" presStyleCnt="6">
        <dgm:presLayoutVars>
          <dgm:bulletEnabled val="1"/>
        </dgm:presLayoutVars>
      </dgm:prSet>
      <dgm:spPr/>
    </dgm:pt>
    <dgm:pt modelId="{FB652451-6631-479B-B029-B601276296E5}" type="pres">
      <dgm:prSet presAssocID="{DF7DB3DF-5B73-4F27-9904-57CF2F44A448}" presName="sibTrans" presStyleCnt="0"/>
      <dgm:spPr/>
    </dgm:pt>
    <dgm:pt modelId="{19F1EBEC-CDE6-440C-A76D-20C4C27CAF71}" type="pres">
      <dgm:prSet presAssocID="{98AAB222-2195-4D4B-B960-AB340443D142}" presName="textNode" presStyleLbl="node1" presStyleIdx="4" presStyleCnt="6">
        <dgm:presLayoutVars>
          <dgm:bulletEnabled val="1"/>
        </dgm:presLayoutVars>
      </dgm:prSet>
      <dgm:spPr/>
    </dgm:pt>
    <dgm:pt modelId="{3DF39143-186A-4403-9356-D94DAC6E8D42}" type="pres">
      <dgm:prSet presAssocID="{832280C1-C371-4D7B-901F-EBC7E9B19044}" presName="sibTrans" presStyleCnt="0"/>
      <dgm:spPr/>
    </dgm:pt>
    <dgm:pt modelId="{EF4488C7-F006-48DB-B58B-E2241A6085A6}" type="pres">
      <dgm:prSet presAssocID="{5BC15935-7DD9-49E3-B068-24599B8624FF}" presName="textNode" presStyleLbl="node1" presStyleIdx="5" presStyleCnt="6">
        <dgm:presLayoutVars>
          <dgm:bulletEnabled val="1"/>
        </dgm:presLayoutVars>
      </dgm:prSet>
      <dgm:spPr/>
    </dgm:pt>
  </dgm:ptLst>
  <dgm:cxnLst>
    <dgm:cxn modelId="{F1F14C09-7272-4AE9-8883-DECE481D37E1}" srcId="{CC647162-EA37-4D20-958F-A3D54F92ACCC}" destId="{5BC15935-7DD9-49E3-B068-24599B8624FF}" srcOrd="5" destOrd="0" parTransId="{5D6F2E94-9DC9-4EB0-AE66-C2504BBC96BC}" sibTransId="{69FDE019-7D57-493A-A843-339BD7D734A8}"/>
    <dgm:cxn modelId="{2D089912-A23B-4259-850F-540FBCC78F99}" type="presOf" srcId="{ECFF9DD8-E8AC-4900-AE6E-893BA2002C36}" destId="{57E3E93D-8570-4A0F-97DC-7B758CE4C184}" srcOrd="0" destOrd="0" presId="urn:microsoft.com/office/officeart/2005/8/layout/hProcess9"/>
    <dgm:cxn modelId="{872D1115-2390-48C3-B8DE-E2DED16C149C}" srcId="{CC647162-EA37-4D20-958F-A3D54F92ACCC}" destId="{8362954B-20E0-4E1C-8B9C-C32651C46B46}" srcOrd="3" destOrd="0" parTransId="{F1188C43-B38D-481E-9842-BF3297B051B7}" sibTransId="{DF7DB3DF-5B73-4F27-9904-57CF2F44A448}"/>
    <dgm:cxn modelId="{5F5FEE27-6F35-4104-AF6F-0B3E74B5ADF9}" srcId="{CC647162-EA37-4D20-958F-A3D54F92ACCC}" destId="{A52A3354-8FBD-4005-AC29-9D64034F6A34}" srcOrd="2" destOrd="0" parTransId="{2D532166-5CB5-4025-BC37-2BEFFA1BEF60}" sibTransId="{1488255D-B6A8-48B2-8094-22B7FD2F0AC5}"/>
    <dgm:cxn modelId="{B64F242C-032B-48E4-8C73-E6DECA349EB1}" srcId="{CC647162-EA37-4D20-958F-A3D54F92ACCC}" destId="{D28C5A0A-A967-41A5-A9A9-0D87F3555FCF}" srcOrd="0" destOrd="0" parTransId="{FE096E0B-EB13-4B37-B2F0-5F7A64D311F5}" sibTransId="{E50644F0-5BC1-44C8-96B2-92FA22F0B620}"/>
    <dgm:cxn modelId="{CE66E035-D2FB-435D-9CCE-450BD222CF7F}" type="presOf" srcId="{98AAB222-2195-4D4B-B960-AB340443D142}" destId="{19F1EBEC-CDE6-440C-A76D-20C4C27CAF71}" srcOrd="0" destOrd="0" presId="urn:microsoft.com/office/officeart/2005/8/layout/hProcess9"/>
    <dgm:cxn modelId="{49DA007A-76B8-428B-A898-DAB9157EFDED}" type="presOf" srcId="{D28C5A0A-A967-41A5-A9A9-0D87F3555FCF}" destId="{F7A32D46-7488-4DDE-B0FC-C317A681C1D4}" srcOrd="0" destOrd="0" presId="urn:microsoft.com/office/officeart/2005/8/layout/hProcess9"/>
    <dgm:cxn modelId="{EF96607B-4E68-4AE7-90CF-44CA49093C12}" srcId="{CC647162-EA37-4D20-958F-A3D54F92ACCC}" destId="{98AAB222-2195-4D4B-B960-AB340443D142}" srcOrd="4" destOrd="0" parTransId="{3BADC849-34BE-4C57-85E5-8E5037F3C4DA}" sibTransId="{832280C1-C371-4D7B-901F-EBC7E9B19044}"/>
    <dgm:cxn modelId="{17635089-AA47-466D-9013-EE65B2252924}" type="presOf" srcId="{8362954B-20E0-4E1C-8B9C-C32651C46B46}" destId="{0B9AA3FC-FB44-4BDA-AB93-CBB46B379263}" srcOrd="0" destOrd="0" presId="urn:microsoft.com/office/officeart/2005/8/layout/hProcess9"/>
    <dgm:cxn modelId="{8EF642B1-9D6A-46CF-A1CE-8CAF73C0C8AC}" type="presOf" srcId="{5BC15935-7DD9-49E3-B068-24599B8624FF}" destId="{EF4488C7-F006-48DB-B58B-E2241A6085A6}" srcOrd="0" destOrd="0" presId="urn:microsoft.com/office/officeart/2005/8/layout/hProcess9"/>
    <dgm:cxn modelId="{6A2CB4B1-4CBE-4C1C-80B8-6B8529F753F1}" srcId="{CC647162-EA37-4D20-958F-A3D54F92ACCC}" destId="{ECFF9DD8-E8AC-4900-AE6E-893BA2002C36}" srcOrd="1" destOrd="0" parTransId="{FC88E484-7D70-46CE-A5BB-CE29601A8E55}" sibTransId="{01C3AD30-B767-4475-B531-3EE070D15431}"/>
    <dgm:cxn modelId="{C3929DCF-B7C5-4D66-8A91-FA4DBB5DB286}" type="presOf" srcId="{CC647162-EA37-4D20-958F-A3D54F92ACCC}" destId="{83002D8B-EA1A-472D-9D73-2317C7BFD05E}" srcOrd="0" destOrd="0" presId="urn:microsoft.com/office/officeart/2005/8/layout/hProcess9"/>
    <dgm:cxn modelId="{555E89DD-5FBF-4F46-A8C9-6101BCBF73F6}" type="presOf" srcId="{A52A3354-8FBD-4005-AC29-9D64034F6A34}" destId="{2C0EC7C2-AC70-4069-9A2C-5D13D884D903}" srcOrd="0" destOrd="0" presId="urn:microsoft.com/office/officeart/2005/8/layout/hProcess9"/>
    <dgm:cxn modelId="{19EA0C9F-B4C5-47ED-AB89-B025BBD00CCA}" type="presParOf" srcId="{83002D8B-EA1A-472D-9D73-2317C7BFD05E}" destId="{756935B8-CAFA-41D7-81D5-5BFE313DF15D}" srcOrd="0" destOrd="0" presId="urn:microsoft.com/office/officeart/2005/8/layout/hProcess9"/>
    <dgm:cxn modelId="{0F8B7A57-82BC-4BA9-BE97-C4C57393BA5C}" type="presParOf" srcId="{83002D8B-EA1A-472D-9D73-2317C7BFD05E}" destId="{2424326C-9A28-4139-91D5-014C39A17E1A}" srcOrd="1" destOrd="0" presId="urn:microsoft.com/office/officeart/2005/8/layout/hProcess9"/>
    <dgm:cxn modelId="{68899100-19C7-47DF-9FB9-D756143CB52C}" type="presParOf" srcId="{2424326C-9A28-4139-91D5-014C39A17E1A}" destId="{F7A32D46-7488-4DDE-B0FC-C317A681C1D4}" srcOrd="0" destOrd="0" presId="urn:microsoft.com/office/officeart/2005/8/layout/hProcess9"/>
    <dgm:cxn modelId="{DC3D9712-846C-40EC-A56D-5CC707F1DCB4}" type="presParOf" srcId="{2424326C-9A28-4139-91D5-014C39A17E1A}" destId="{07E77406-C6DD-41DB-81FC-642E8172FE3C}" srcOrd="1" destOrd="0" presId="urn:microsoft.com/office/officeart/2005/8/layout/hProcess9"/>
    <dgm:cxn modelId="{8DA95A50-EE5E-4AF9-9268-72F228B48E37}" type="presParOf" srcId="{2424326C-9A28-4139-91D5-014C39A17E1A}" destId="{57E3E93D-8570-4A0F-97DC-7B758CE4C184}" srcOrd="2" destOrd="0" presId="urn:microsoft.com/office/officeart/2005/8/layout/hProcess9"/>
    <dgm:cxn modelId="{C7CB35FE-1F98-40B2-9C11-9162CC765AF4}" type="presParOf" srcId="{2424326C-9A28-4139-91D5-014C39A17E1A}" destId="{6CCB35F3-455C-4B83-A2B9-2F6F6D03C2F6}" srcOrd="3" destOrd="0" presId="urn:microsoft.com/office/officeart/2005/8/layout/hProcess9"/>
    <dgm:cxn modelId="{84266A91-416F-4BF3-B53E-4A25EC3651D2}" type="presParOf" srcId="{2424326C-9A28-4139-91D5-014C39A17E1A}" destId="{2C0EC7C2-AC70-4069-9A2C-5D13D884D903}" srcOrd="4" destOrd="0" presId="urn:microsoft.com/office/officeart/2005/8/layout/hProcess9"/>
    <dgm:cxn modelId="{0169A8A9-9C79-47E5-8798-9068CE723244}" type="presParOf" srcId="{2424326C-9A28-4139-91D5-014C39A17E1A}" destId="{831B468A-5AA6-44A7-A0A5-0D038BB53C1E}" srcOrd="5" destOrd="0" presId="urn:microsoft.com/office/officeart/2005/8/layout/hProcess9"/>
    <dgm:cxn modelId="{F931CDB9-3236-4B8A-AE23-1FB42D8B0CF8}" type="presParOf" srcId="{2424326C-9A28-4139-91D5-014C39A17E1A}" destId="{0B9AA3FC-FB44-4BDA-AB93-CBB46B379263}" srcOrd="6" destOrd="0" presId="urn:microsoft.com/office/officeart/2005/8/layout/hProcess9"/>
    <dgm:cxn modelId="{4C54456F-3A3E-4F66-8727-6775467DFF6C}" type="presParOf" srcId="{2424326C-9A28-4139-91D5-014C39A17E1A}" destId="{FB652451-6631-479B-B029-B601276296E5}" srcOrd="7" destOrd="0" presId="urn:microsoft.com/office/officeart/2005/8/layout/hProcess9"/>
    <dgm:cxn modelId="{FEBBBAB5-0CDA-4646-BAC7-0D38CF892F8C}" type="presParOf" srcId="{2424326C-9A28-4139-91D5-014C39A17E1A}" destId="{19F1EBEC-CDE6-440C-A76D-20C4C27CAF71}" srcOrd="8" destOrd="0" presId="urn:microsoft.com/office/officeart/2005/8/layout/hProcess9"/>
    <dgm:cxn modelId="{1C796F0F-0B86-4A6C-A8B7-38E6E65EBAB4}" type="presParOf" srcId="{2424326C-9A28-4139-91D5-014C39A17E1A}" destId="{3DF39143-186A-4403-9356-D94DAC6E8D42}" srcOrd="9" destOrd="0" presId="urn:microsoft.com/office/officeart/2005/8/layout/hProcess9"/>
    <dgm:cxn modelId="{E65F62D8-DC89-45CF-B7DD-EDE240120560}" type="presParOf" srcId="{2424326C-9A28-4139-91D5-014C39A17E1A}" destId="{EF4488C7-F006-48DB-B58B-E2241A6085A6}"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C647162-EA37-4D20-958F-A3D54F92ACCC}" type="doc">
      <dgm:prSet loTypeId="urn:microsoft.com/office/officeart/2005/8/layout/hProcess9" loCatId="process" qsTypeId="urn:microsoft.com/office/officeart/2005/8/quickstyle/simple1" qsCatId="simple" csTypeId="urn:microsoft.com/office/officeart/2005/8/colors/colorful5" csCatId="colorful" phldr="1"/>
      <dgm:spPr/>
    </dgm:pt>
    <dgm:pt modelId="{D28C5A0A-A967-41A5-A9A9-0D87F3555FCF}">
      <dgm:prSet phldrT="[Text]"/>
      <dgm:spPr>
        <a:solidFill>
          <a:schemeClr val="accent5">
            <a:lumMod val="50000"/>
          </a:schemeClr>
        </a:solidFill>
      </dgm:spPr>
      <dgm:t>
        <a:bodyPr/>
        <a:lstStyle/>
        <a:p>
          <a:r>
            <a:rPr lang="en-US" dirty="0"/>
            <a:t>Idea</a:t>
          </a:r>
          <a:endParaRPr lang="en-SG" dirty="0"/>
        </a:p>
      </dgm:t>
    </dgm:pt>
    <dgm:pt modelId="{FE096E0B-EB13-4B37-B2F0-5F7A64D311F5}" type="parTrans" cxnId="{B64F242C-032B-48E4-8C73-E6DECA349EB1}">
      <dgm:prSet/>
      <dgm:spPr/>
      <dgm:t>
        <a:bodyPr/>
        <a:lstStyle/>
        <a:p>
          <a:endParaRPr lang="en-SG"/>
        </a:p>
      </dgm:t>
    </dgm:pt>
    <dgm:pt modelId="{E50644F0-5BC1-44C8-96B2-92FA22F0B620}" type="sibTrans" cxnId="{B64F242C-032B-48E4-8C73-E6DECA349EB1}">
      <dgm:prSet/>
      <dgm:spPr/>
      <dgm:t>
        <a:bodyPr/>
        <a:lstStyle/>
        <a:p>
          <a:endParaRPr lang="en-SG"/>
        </a:p>
      </dgm:t>
    </dgm:pt>
    <dgm:pt modelId="{ECFF9DD8-E8AC-4900-AE6E-893BA2002C36}">
      <dgm:prSet phldrT="[Text]"/>
      <dgm:spPr>
        <a:solidFill>
          <a:schemeClr val="accent3">
            <a:lumMod val="50000"/>
          </a:schemeClr>
        </a:solidFill>
      </dgm:spPr>
      <dgm:t>
        <a:bodyPr/>
        <a:lstStyle/>
        <a:p>
          <a:r>
            <a:rPr lang="en-US" dirty="0"/>
            <a:t>Prototyping</a:t>
          </a:r>
          <a:endParaRPr lang="en-SG" dirty="0"/>
        </a:p>
      </dgm:t>
    </dgm:pt>
    <dgm:pt modelId="{FC88E484-7D70-46CE-A5BB-CE29601A8E55}" type="parTrans" cxnId="{6A2CB4B1-4CBE-4C1C-80B8-6B8529F753F1}">
      <dgm:prSet/>
      <dgm:spPr/>
      <dgm:t>
        <a:bodyPr/>
        <a:lstStyle/>
        <a:p>
          <a:endParaRPr lang="en-SG"/>
        </a:p>
      </dgm:t>
    </dgm:pt>
    <dgm:pt modelId="{01C3AD30-B767-4475-B531-3EE070D15431}" type="sibTrans" cxnId="{6A2CB4B1-4CBE-4C1C-80B8-6B8529F753F1}">
      <dgm:prSet/>
      <dgm:spPr/>
      <dgm:t>
        <a:bodyPr/>
        <a:lstStyle/>
        <a:p>
          <a:endParaRPr lang="en-SG"/>
        </a:p>
      </dgm:t>
    </dgm:pt>
    <dgm:pt modelId="{A52A3354-8FBD-4005-AC29-9D64034F6A34}">
      <dgm:prSet phldrT="[Text]"/>
      <dgm:spPr/>
      <dgm:t>
        <a:bodyPr/>
        <a:lstStyle/>
        <a:p>
          <a:r>
            <a:rPr lang="en-US" dirty="0"/>
            <a:t>Go-to-market</a:t>
          </a:r>
          <a:endParaRPr lang="en-SG" dirty="0"/>
        </a:p>
      </dgm:t>
    </dgm:pt>
    <dgm:pt modelId="{2D532166-5CB5-4025-BC37-2BEFFA1BEF60}" type="parTrans" cxnId="{5F5FEE27-6F35-4104-AF6F-0B3E74B5ADF9}">
      <dgm:prSet/>
      <dgm:spPr/>
      <dgm:t>
        <a:bodyPr/>
        <a:lstStyle/>
        <a:p>
          <a:endParaRPr lang="en-SG"/>
        </a:p>
      </dgm:t>
    </dgm:pt>
    <dgm:pt modelId="{1488255D-B6A8-48B2-8094-22B7FD2F0AC5}" type="sibTrans" cxnId="{5F5FEE27-6F35-4104-AF6F-0B3E74B5ADF9}">
      <dgm:prSet/>
      <dgm:spPr/>
      <dgm:t>
        <a:bodyPr/>
        <a:lstStyle/>
        <a:p>
          <a:endParaRPr lang="en-SG"/>
        </a:p>
      </dgm:t>
    </dgm:pt>
    <dgm:pt modelId="{8362954B-20E0-4E1C-8B9C-C32651C46B46}">
      <dgm:prSet phldrT="[Text]"/>
      <dgm:spPr/>
      <dgm:t>
        <a:bodyPr/>
        <a:lstStyle/>
        <a:p>
          <a:r>
            <a:rPr lang="en-US" dirty="0"/>
            <a:t>Early Growth</a:t>
          </a:r>
          <a:endParaRPr lang="en-SG" dirty="0"/>
        </a:p>
      </dgm:t>
    </dgm:pt>
    <dgm:pt modelId="{F1188C43-B38D-481E-9842-BF3297B051B7}" type="parTrans" cxnId="{872D1115-2390-48C3-B8DE-E2DED16C149C}">
      <dgm:prSet/>
      <dgm:spPr/>
      <dgm:t>
        <a:bodyPr/>
        <a:lstStyle/>
        <a:p>
          <a:endParaRPr lang="en-SG"/>
        </a:p>
      </dgm:t>
    </dgm:pt>
    <dgm:pt modelId="{DF7DB3DF-5B73-4F27-9904-57CF2F44A448}" type="sibTrans" cxnId="{872D1115-2390-48C3-B8DE-E2DED16C149C}">
      <dgm:prSet/>
      <dgm:spPr/>
      <dgm:t>
        <a:bodyPr/>
        <a:lstStyle/>
        <a:p>
          <a:endParaRPr lang="en-SG"/>
        </a:p>
      </dgm:t>
    </dgm:pt>
    <dgm:pt modelId="{98AAB222-2195-4D4B-B960-AB340443D142}">
      <dgm:prSet phldrT="[Text]"/>
      <dgm:spPr/>
      <dgm:t>
        <a:bodyPr/>
        <a:lstStyle/>
        <a:p>
          <a:r>
            <a:rPr lang="en-US" dirty="0"/>
            <a:t>Growth</a:t>
          </a:r>
          <a:endParaRPr lang="en-SG" dirty="0"/>
        </a:p>
      </dgm:t>
    </dgm:pt>
    <dgm:pt modelId="{3BADC849-34BE-4C57-85E5-8E5037F3C4DA}" type="parTrans" cxnId="{EF96607B-4E68-4AE7-90CF-44CA49093C12}">
      <dgm:prSet/>
      <dgm:spPr/>
      <dgm:t>
        <a:bodyPr/>
        <a:lstStyle/>
        <a:p>
          <a:endParaRPr lang="en-SG"/>
        </a:p>
      </dgm:t>
    </dgm:pt>
    <dgm:pt modelId="{832280C1-C371-4D7B-901F-EBC7E9B19044}" type="sibTrans" cxnId="{EF96607B-4E68-4AE7-90CF-44CA49093C12}">
      <dgm:prSet/>
      <dgm:spPr/>
      <dgm:t>
        <a:bodyPr/>
        <a:lstStyle/>
        <a:p>
          <a:endParaRPr lang="en-SG"/>
        </a:p>
      </dgm:t>
    </dgm:pt>
    <dgm:pt modelId="{5BC15935-7DD9-49E3-B068-24599B8624FF}">
      <dgm:prSet phldrT="[Text]"/>
      <dgm:spPr>
        <a:solidFill>
          <a:schemeClr val="accent6">
            <a:lumMod val="50000"/>
          </a:schemeClr>
        </a:solidFill>
      </dgm:spPr>
      <dgm:t>
        <a:bodyPr/>
        <a:lstStyle/>
        <a:p>
          <a:r>
            <a:rPr lang="en-US" dirty="0"/>
            <a:t>Maturity</a:t>
          </a:r>
          <a:endParaRPr lang="en-SG" dirty="0"/>
        </a:p>
      </dgm:t>
    </dgm:pt>
    <dgm:pt modelId="{5D6F2E94-9DC9-4EB0-AE66-C2504BBC96BC}" type="parTrans" cxnId="{F1F14C09-7272-4AE9-8883-DECE481D37E1}">
      <dgm:prSet/>
      <dgm:spPr/>
      <dgm:t>
        <a:bodyPr/>
        <a:lstStyle/>
        <a:p>
          <a:endParaRPr lang="en-SG"/>
        </a:p>
      </dgm:t>
    </dgm:pt>
    <dgm:pt modelId="{69FDE019-7D57-493A-A843-339BD7D734A8}" type="sibTrans" cxnId="{F1F14C09-7272-4AE9-8883-DECE481D37E1}">
      <dgm:prSet/>
      <dgm:spPr/>
      <dgm:t>
        <a:bodyPr/>
        <a:lstStyle/>
        <a:p>
          <a:endParaRPr lang="en-SG"/>
        </a:p>
      </dgm:t>
    </dgm:pt>
    <dgm:pt modelId="{83002D8B-EA1A-472D-9D73-2317C7BFD05E}" type="pres">
      <dgm:prSet presAssocID="{CC647162-EA37-4D20-958F-A3D54F92ACCC}" presName="CompostProcess" presStyleCnt="0">
        <dgm:presLayoutVars>
          <dgm:dir/>
          <dgm:resizeHandles val="exact"/>
        </dgm:presLayoutVars>
      </dgm:prSet>
      <dgm:spPr/>
    </dgm:pt>
    <dgm:pt modelId="{756935B8-CAFA-41D7-81D5-5BFE313DF15D}" type="pres">
      <dgm:prSet presAssocID="{CC647162-EA37-4D20-958F-A3D54F92ACCC}" presName="arrow" presStyleLbl="bgShp" presStyleIdx="0" presStyleCnt="1"/>
      <dgm:spPr/>
    </dgm:pt>
    <dgm:pt modelId="{2424326C-9A28-4139-91D5-014C39A17E1A}" type="pres">
      <dgm:prSet presAssocID="{CC647162-EA37-4D20-958F-A3D54F92ACCC}" presName="linearProcess" presStyleCnt="0"/>
      <dgm:spPr/>
    </dgm:pt>
    <dgm:pt modelId="{F7A32D46-7488-4DDE-B0FC-C317A681C1D4}" type="pres">
      <dgm:prSet presAssocID="{D28C5A0A-A967-41A5-A9A9-0D87F3555FCF}" presName="textNode" presStyleLbl="node1" presStyleIdx="0" presStyleCnt="6">
        <dgm:presLayoutVars>
          <dgm:bulletEnabled val="1"/>
        </dgm:presLayoutVars>
      </dgm:prSet>
      <dgm:spPr/>
    </dgm:pt>
    <dgm:pt modelId="{07E77406-C6DD-41DB-81FC-642E8172FE3C}" type="pres">
      <dgm:prSet presAssocID="{E50644F0-5BC1-44C8-96B2-92FA22F0B620}" presName="sibTrans" presStyleCnt="0"/>
      <dgm:spPr/>
    </dgm:pt>
    <dgm:pt modelId="{57E3E93D-8570-4A0F-97DC-7B758CE4C184}" type="pres">
      <dgm:prSet presAssocID="{ECFF9DD8-E8AC-4900-AE6E-893BA2002C36}" presName="textNode" presStyleLbl="node1" presStyleIdx="1" presStyleCnt="6">
        <dgm:presLayoutVars>
          <dgm:bulletEnabled val="1"/>
        </dgm:presLayoutVars>
      </dgm:prSet>
      <dgm:spPr/>
    </dgm:pt>
    <dgm:pt modelId="{6CCB35F3-455C-4B83-A2B9-2F6F6D03C2F6}" type="pres">
      <dgm:prSet presAssocID="{01C3AD30-B767-4475-B531-3EE070D15431}" presName="sibTrans" presStyleCnt="0"/>
      <dgm:spPr/>
    </dgm:pt>
    <dgm:pt modelId="{2C0EC7C2-AC70-4069-9A2C-5D13D884D903}" type="pres">
      <dgm:prSet presAssocID="{A52A3354-8FBD-4005-AC29-9D64034F6A34}" presName="textNode" presStyleLbl="node1" presStyleIdx="2" presStyleCnt="6">
        <dgm:presLayoutVars>
          <dgm:bulletEnabled val="1"/>
        </dgm:presLayoutVars>
      </dgm:prSet>
      <dgm:spPr/>
    </dgm:pt>
    <dgm:pt modelId="{831B468A-5AA6-44A7-A0A5-0D038BB53C1E}" type="pres">
      <dgm:prSet presAssocID="{1488255D-B6A8-48B2-8094-22B7FD2F0AC5}" presName="sibTrans" presStyleCnt="0"/>
      <dgm:spPr/>
    </dgm:pt>
    <dgm:pt modelId="{0B9AA3FC-FB44-4BDA-AB93-CBB46B379263}" type="pres">
      <dgm:prSet presAssocID="{8362954B-20E0-4E1C-8B9C-C32651C46B46}" presName="textNode" presStyleLbl="node1" presStyleIdx="3" presStyleCnt="6">
        <dgm:presLayoutVars>
          <dgm:bulletEnabled val="1"/>
        </dgm:presLayoutVars>
      </dgm:prSet>
      <dgm:spPr/>
    </dgm:pt>
    <dgm:pt modelId="{FB652451-6631-479B-B029-B601276296E5}" type="pres">
      <dgm:prSet presAssocID="{DF7DB3DF-5B73-4F27-9904-57CF2F44A448}" presName="sibTrans" presStyleCnt="0"/>
      <dgm:spPr/>
    </dgm:pt>
    <dgm:pt modelId="{19F1EBEC-CDE6-440C-A76D-20C4C27CAF71}" type="pres">
      <dgm:prSet presAssocID="{98AAB222-2195-4D4B-B960-AB340443D142}" presName="textNode" presStyleLbl="node1" presStyleIdx="4" presStyleCnt="6">
        <dgm:presLayoutVars>
          <dgm:bulletEnabled val="1"/>
        </dgm:presLayoutVars>
      </dgm:prSet>
      <dgm:spPr/>
    </dgm:pt>
    <dgm:pt modelId="{3DF39143-186A-4403-9356-D94DAC6E8D42}" type="pres">
      <dgm:prSet presAssocID="{832280C1-C371-4D7B-901F-EBC7E9B19044}" presName="sibTrans" presStyleCnt="0"/>
      <dgm:spPr/>
    </dgm:pt>
    <dgm:pt modelId="{EF4488C7-F006-48DB-B58B-E2241A6085A6}" type="pres">
      <dgm:prSet presAssocID="{5BC15935-7DD9-49E3-B068-24599B8624FF}" presName="textNode" presStyleLbl="node1" presStyleIdx="5" presStyleCnt="6">
        <dgm:presLayoutVars>
          <dgm:bulletEnabled val="1"/>
        </dgm:presLayoutVars>
      </dgm:prSet>
      <dgm:spPr/>
    </dgm:pt>
  </dgm:ptLst>
  <dgm:cxnLst>
    <dgm:cxn modelId="{F1F14C09-7272-4AE9-8883-DECE481D37E1}" srcId="{CC647162-EA37-4D20-958F-A3D54F92ACCC}" destId="{5BC15935-7DD9-49E3-B068-24599B8624FF}" srcOrd="5" destOrd="0" parTransId="{5D6F2E94-9DC9-4EB0-AE66-C2504BBC96BC}" sibTransId="{69FDE019-7D57-493A-A843-339BD7D734A8}"/>
    <dgm:cxn modelId="{2D089912-A23B-4259-850F-540FBCC78F99}" type="presOf" srcId="{ECFF9DD8-E8AC-4900-AE6E-893BA2002C36}" destId="{57E3E93D-8570-4A0F-97DC-7B758CE4C184}" srcOrd="0" destOrd="0" presId="urn:microsoft.com/office/officeart/2005/8/layout/hProcess9"/>
    <dgm:cxn modelId="{872D1115-2390-48C3-B8DE-E2DED16C149C}" srcId="{CC647162-EA37-4D20-958F-A3D54F92ACCC}" destId="{8362954B-20E0-4E1C-8B9C-C32651C46B46}" srcOrd="3" destOrd="0" parTransId="{F1188C43-B38D-481E-9842-BF3297B051B7}" sibTransId="{DF7DB3DF-5B73-4F27-9904-57CF2F44A448}"/>
    <dgm:cxn modelId="{5F5FEE27-6F35-4104-AF6F-0B3E74B5ADF9}" srcId="{CC647162-EA37-4D20-958F-A3D54F92ACCC}" destId="{A52A3354-8FBD-4005-AC29-9D64034F6A34}" srcOrd="2" destOrd="0" parTransId="{2D532166-5CB5-4025-BC37-2BEFFA1BEF60}" sibTransId="{1488255D-B6A8-48B2-8094-22B7FD2F0AC5}"/>
    <dgm:cxn modelId="{B64F242C-032B-48E4-8C73-E6DECA349EB1}" srcId="{CC647162-EA37-4D20-958F-A3D54F92ACCC}" destId="{D28C5A0A-A967-41A5-A9A9-0D87F3555FCF}" srcOrd="0" destOrd="0" parTransId="{FE096E0B-EB13-4B37-B2F0-5F7A64D311F5}" sibTransId="{E50644F0-5BC1-44C8-96B2-92FA22F0B620}"/>
    <dgm:cxn modelId="{CE66E035-D2FB-435D-9CCE-450BD222CF7F}" type="presOf" srcId="{98AAB222-2195-4D4B-B960-AB340443D142}" destId="{19F1EBEC-CDE6-440C-A76D-20C4C27CAF71}" srcOrd="0" destOrd="0" presId="urn:microsoft.com/office/officeart/2005/8/layout/hProcess9"/>
    <dgm:cxn modelId="{49DA007A-76B8-428B-A898-DAB9157EFDED}" type="presOf" srcId="{D28C5A0A-A967-41A5-A9A9-0D87F3555FCF}" destId="{F7A32D46-7488-4DDE-B0FC-C317A681C1D4}" srcOrd="0" destOrd="0" presId="urn:microsoft.com/office/officeart/2005/8/layout/hProcess9"/>
    <dgm:cxn modelId="{EF96607B-4E68-4AE7-90CF-44CA49093C12}" srcId="{CC647162-EA37-4D20-958F-A3D54F92ACCC}" destId="{98AAB222-2195-4D4B-B960-AB340443D142}" srcOrd="4" destOrd="0" parTransId="{3BADC849-34BE-4C57-85E5-8E5037F3C4DA}" sibTransId="{832280C1-C371-4D7B-901F-EBC7E9B19044}"/>
    <dgm:cxn modelId="{17635089-AA47-466D-9013-EE65B2252924}" type="presOf" srcId="{8362954B-20E0-4E1C-8B9C-C32651C46B46}" destId="{0B9AA3FC-FB44-4BDA-AB93-CBB46B379263}" srcOrd="0" destOrd="0" presId="urn:microsoft.com/office/officeart/2005/8/layout/hProcess9"/>
    <dgm:cxn modelId="{8EF642B1-9D6A-46CF-A1CE-8CAF73C0C8AC}" type="presOf" srcId="{5BC15935-7DD9-49E3-B068-24599B8624FF}" destId="{EF4488C7-F006-48DB-B58B-E2241A6085A6}" srcOrd="0" destOrd="0" presId="urn:microsoft.com/office/officeart/2005/8/layout/hProcess9"/>
    <dgm:cxn modelId="{6A2CB4B1-4CBE-4C1C-80B8-6B8529F753F1}" srcId="{CC647162-EA37-4D20-958F-A3D54F92ACCC}" destId="{ECFF9DD8-E8AC-4900-AE6E-893BA2002C36}" srcOrd="1" destOrd="0" parTransId="{FC88E484-7D70-46CE-A5BB-CE29601A8E55}" sibTransId="{01C3AD30-B767-4475-B531-3EE070D15431}"/>
    <dgm:cxn modelId="{C3929DCF-B7C5-4D66-8A91-FA4DBB5DB286}" type="presOf" srcId="{CC647162-EA37-4D20-958F-A3D54F92ACCC}" destId="{83002D8B-EA1A-472D-9D73-2317C7BFD05E}" srcOrd="0" destOrd="0" presId="urn:microsoft.com/office/officeart/2005/8/layout/hProcess9"/>
    <dgm:cxn modelId="{555E89DD-5FBF-4F46-A8C9-6101BCBF73F6}" type="presOf" srcId="{A52A3354-8FBD-4005-AC29-9D64034F6A34}" destId="{2C0EC7C2-AC70-4069-9A2C-5D13D884D903}" srcOrd="0" destOrd="0" presId="urn:microsoft.com/office/officeart/2005/8/layout/hProcess9"/>
    <dgm:cxn modelId="{19EA0C9F-B4C5-47ED-AB89-B025BBD00CCA}" type="presParOf" srcId="{83002D8B-EA1A-472D-9D73-2317C7BFD05E}" destId="{756935B8-CAFA-41D7-81D5-5BFE313DF15D}" srcOrd="0" destOrd="0" presId="urn:microsoft.com/office/officeart/2005/8/layout/hProcess9"/>
    <dgm:cxn modelId="{0F8B7A57-82BC-4BA9-BE97-C4C57393BA5C}" type="presParOf" srcId="{83002D8B-EA1A-472D-9D73-2317C7BFD05E}" destId="{2424326C-9A28-4139-91D5-014C39A17E1A}" srcOrd="1" destOrd="0" presId="urn:microsoft.com/office/officeart/2005/8/layout/hProcess9"/>
    <dgm:cxn modelId="{68899100-19C7-47DF-9FB9-D756143CB52C}" type="presParOf" srcId="{2424326C-9A28-4139-91D5-014C39A17E1A}" destId="{F7A32D46-7488-4DDE-B0FC-C317A681C1D4}" srcOrd="0" destOrd="0" presId="urn:microsoft.com/office/officeart/2005/8/layout/hProcess9"/>
    <dgm:cxn modelId="{DC3D9712-846C-40EC-A56D-5CC707F1DCB4}" type="presParOf" srcId="{2424326C-9A28-4139-91D5-014C39A17E1A}" destId="{07E77406-C6DD-41DB-81FC-642E8172FE3C}" srcOrd="1" destOrd="0" presId="urn:microsoft.com/office/officeart/2005/8/layout/hProcess9"/>
    <dgm:cxn modelId="{8DA95A50-EE5E-4AF9-9268-72F228B48E37}" type="presParOf" srcId="{2424326C-9A28-4139-91D5-014C39A17E1A}" destId="{57E3E93D-8570-4A0F-97DC-7B758CE4C184}" srcOrd="2" destOrd="0" presId="urn:microsoft.com/office/officeart/2005/8/layout/hProcess9"/>
    <dgm:cxn modelId="{C7CB35FE-1F98-40B2-9C11-9162CC765AF4}" type="presParOf" srcId="{2424326C-9A28-4139-91D5-014C39A17E1A}" destId="{6CCB35F3-455C-4B83-A2B9-2F6F6D03C2F6}" srcOrd="3" destOrd="0" presId="urn:microsoft.com/office/officeart/2005/8/layout/hProcess9"/>
    <dgm:cxn modelId="{84266A91-416F-4BF3-B53E-4A25EC3651D2}" type="presParOf" srcId="{2424326C-9A28-4139-91D5-014C39A17E1A}" destId="{2C0EC7C2-AC70-4069-9A2C-5D13D884D903}" srcOrd="4" destOrd="0" presId="urn:microsoft.com/office/officeart/2005/8/layout/hProcess9"/>
    <dgm:cxn modelId="{0169A8A9-9C79-47E5-8798-9068CE723244}" type="presParOf" srcId="{2424326C-9A28-4139-91D5-014C39A17E1A}" destId="{831B468A-5AA6-44A7-A0A5-0D038BB53C1E}" srcOrd="5" destOrd="0" presId="urn:microsoft.com/office/officeart/2005/8/layout/hProcess9"/>
    <dgm:cxn modelId="{F931CDB9-3236-4B8A-AE23-1FB42D8B0CF8}" type="presParOf" srcId="{2424326C-9A28-4139-91D5-014C39A17E1A}" destId="{0B9AA3FC-FB44-4BDA-AB93-CBB46B379263}" srcOrd="6" destOrd="0" presId="urn:microsoft.com/office/officeart/2005/8/layout/hProcess9"/>
    <dgm:cxn modelId="{4C54456F-3A3E-4F66-8727-6775467DFF6C}" type="presParOf" srcId="{2424326C-9A28-4139-91D5-014C39A17E1A}" destId="{FB652451-6631-479B-B029-B601276296E5}" srcOrd="7" destOrd="0" presId="urn:microsoft.com/office/officeart/2005/8/layout/hProcess9"/>
    <dgm:cxn modelId="{FEBBBAB5-0CDA-4646-BAC7-0D38CF892F8C}" type="presParOf" srcId="{2424326C-9A28-4139-91D5-014C39A17E1A}" destId="{19F1EBEC-CDE6-440C-A76D-20C4C27CAF71}" srcOrd="8" destOrd="0" presId="urn:microsoft.com/office/officeart/2005/8/layout/hProcess9"/>
    <dgm:cxn modelId="{1C796F0F-0B86-4A6C-A8B7-38E6E65EBAB4}" type="presParOf" srcId="{2424326C-9A28-4139-91D5-014C39A17E1A}" destId="{3DF39143-186A-4403-9356-D94DAC6E8D42}" srcOrd="9" destOrd="0" presId="urn:microsoft.com/office/officeart/2005/8/layout/hProcess9"/>
    <dgm:cxn modelId="{E65F62D8-DC89-45CF-B7DD-EDE240120560}" type="presParOf" srcId="{2424326C-9A28-4139-91D5-014C39A17E1A}" destId="{EF4488C7-F006-48DB-B58B-E2241A6085A6}"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C647162-EA37-4D20-958F-A3D54F92ACCC}" type="doc">
      <dgm:prSet loTypeId="urn:microsoft.com/office/officeart/2005/8/layout/hProcess9" loCatId="process" qsTypeId="urn:microsoft.com/office/officeart/2005/8/quickstyle/simple1" qsCatId="simple" csTypeId="urn:microsoft.com/office/officeart/2005/8/colors/colorful5" csCatId="colorful" phldr="1"/>
      <dgm:spPr/>
    </dgm:pt>
    <dgm:pt modelId="{D28C5A0A-A967-41A5-A9A9-0D87F3555FCF}">
      <dgm:prSet phldrT="[Text]"/>
      <dgm:spPr>
        <a:solidFill>
          <a:schemeClr val="accent5">
            <a:lumMod val="50000"/>
          </a:schemeClr>
        </a:solidFill>
      </dgm:spPr>
      <dgm:t>
        <a:bodyPr/>
        <a:lstStyle/>
        <a:p>
          <a:r>
            <a:rPr lang="en-US" dirty="0"/>
            <a:t>Idea</a:t>
          </a:r>
          <a:endParaRPr lang="en-SG" dirty="0"/>
        </a:p>
      </dgm:t>
    </dgm:pt>
    <dgm:pt modelId="{FE096E0B-EB13-4B37-B2F0-5F7A64D311F5}" type="parTrans" cxnId="{B64F242C-032B-48E4-8C73-E6DECA349EB1}">
      <dgm:prSet/>
      <dgm:spPr/>
      <dgm:t>
        <a:bodyPr/>
        <a:lstStyle/>
        <a:p>
          <a:endParaRPr lang="en-SG"/>
        </a:p>
      </dgm:t>
    </dgm:pt>
    <dgm:pt modelId="{E50644F0-5BC1-44C8-96B2-92FA22F0B620}" type="sibTrans" cxnId="{B64F242C-032B-48E4-8C73-E6DECA349EB1}">
      <dgm:prSet/>
      <dgm:spPr/>
      <dgm:t>
        <a:bodyPr/>
        <a:lstStyle/>
        <a:p>
          <a:endParaRPr lang="en-SG"/>
        </a:p>
      </dgm:t>
    </dgm:pt>
    <dgm:pt modelId="{ECFF9DD8-E8AC-4900-AE6E-893BA2002C36}">
      <dgm:prSet phldrT="[Text]"/>
      <dgm:spPr>
        <a:solidFill>
          <a:schemeClr val="accent3">
            <a:lumMod val="50000"/>
          </a:schemeClr>
        </a:solidFill>
      </dgm:spPr>
      <dgm:t>
        <a:bodyPr/>
        <a:lstStyle/>
        <a:p>
          <a:r>
            <a:rPr lang="en-US" dirty="0"/>
            <a:t>Prototyping</a:t>
          </a:r>
          <a:endParaRPr lang="en-SG" dirty="0"/>
        </a:p>
      </dgm:t>
    </dgm:pt>
    <dgm:pt modelId="{FC88E484-7D70-46CE-A5BB-CE29601A8E55}" type="parTrans" cxnId="{6A2CB4B1-4CBE-4C1C-80B8-6B8529F753F1}">
      <dgm:prSet/>
      <dgm:spPr/>
      <dgm:t>
        <a:bodyPr/>
        <a:lstStyle/>
        <a:p>
          <a:endParaRPr lang="en-SG"/>
        </a:p>
      </dgm:t>
    </dgm:pt>
    <dgm:pt modelId="{01C3AD30-B767-4475-B531-3EE070D15431}" type="sibTrans" cxnId="{6A2CB4B1-4CBE-4C1C-80B8-6B8529F753F1}">
      <dgm:prSet/>
      <dgm:spPr/>
      <dgm:t>
        <a:bodyPr/>
        <a:lstStyle/>
        <a:p>
          <a:endParaRPr lang="en-SG"/>
        </a:p>
      </dgm:t>
    </dgm:pt>
    <dgm:pt modelId="{A52A3354-8FBD-4005-AC29-9D64034F6A34}">
      <dgm:prSet phldrT="[Text]"/>
      <dgm:spPr/>
      <dgm:t>
        <a:bodyPr/>
        <a:lstStyle/>
        <a:p>
          <a:r>
            <a:rPr lang="en-US" dirty="0"/>
            <a:t>Go-to-market</a:t>
          </a:r>
          <a:endParaRPr lang="en-SG" dirty="0"/>
        </a:p>
      </dgm:t>
    </dgm:pt>
    <dgm:pt modelId="{2D532166-5CB5-4025-BC37-2BEFFA1BEF60}" type="parTrans" cxnId="{5F5FEE27-6F35-4104-AF6F-0B3E74B5ADF9}">
      <dgm:prSet/>
      <dgm:spPr/>
      <dgm:t>
        <a:bodyPr/>
        <a:lstStyle/>
        <a:p>
          <a:endParaRPr lang="en-SG"/>
        </a:p>
      </dgm:t>
    </dgm:pt>
    <dgm:pt modelId="{1488255D-B6A8-48B2-8094-22B7FD2F0AC5}" type="sibTrans" cxnId="{5F5FEE27-6F35-4104-AF6F-0B3E74B5ADF9}">
      <dgm:prSet/>
      <dgm:spPr/>
      <dgm:t>
        <a:bodyPr/>
        <a:lstStyle/>
        <a:p>
          <a:endParaRPr lang="en-SG"/>
        </a:p>
      </dgm:t>
    </dgm:pt>
    <dgm:pt modelId="{8362954B-20E0-4E1C-8B9C-C32651C46B46}">
      <dgm:prSet phldrT="[Text]"/>
      <dgm:spPr/>
      <dgm:t>
        <a:bodyPr/>
        <a:lstStyle/>
        <a:p>
          <a:r>
            <a:rPr lang="en-US" dirty="0"/>
            <a:t>Early Growth</a:t>
          </a:r>
          <a:endParaRPr lang="en-SG" dirty="0"/>
        </a:p>
      </dgm:t>
    </dgm:pt>
    <dgm:pt modelId="{F1188C43-B38D-481E-9842-BF3297B051B7}" type="parTrans" cxnId="{872D1115-2390-48C3-B8DE-E2DED16C149C}">
      <dgm:prSet/>
      <dgm:spPr/>
      <dgm:t>
        <a:bodyPr/>
        <a:lstStyle/>
        <a:p>
          <a:endParaRPr lang="en-SG"/>
        </a:p>
      </dgm:t>
    </dgm:pt>
    <dgm:pt modelId="{DF7DB3DF-5B73-4F27-9904-57CF2F44A448}" type="sibTrans" cxnId="{872D1115-2390-48C3-B8DE-E2DED16C149C}">
      <dgm:prSet/>
      <dgm:spPr/>
      <dgm:t>
        <a:bodyPr/>
        <a:lstStyle/>
        <a:p>
          <a:endParaRPr lang="en-SG"/>
        </a:p>
      </dgm:t>
    </dgm:pt>
    <dgm:pt modelId="{98AAB222-2195-4D4B-B960-AB340443D142}">
      <dgm:prSet phldrT="[Text]"/>
      <dgm:spPr/>
      <dgm:t>
        <a:bodyPr/>
        <a:lstStyle/>
        <a:p>
          <a:r>
            <a:rPr lang="en-US" dirty="0"/>
            <a:t>Growth</a:t>
          </a:r>
          <a:endParaRPr lang="en-SG" dirty="0"/>
        </a:p>
      </dgm:t>
    </dgm:pt>
    <dgm:pt modelId="{3BADC849-34BE-4C57-85E5-8E5037F3C4DA}" type="parTrans" cxnId="{EF96607B-4E68-4AE7-90CF-44CA49093C12}">
      <dgm:prSet/>
      <dgm:spPr/>
      <dgm:t>
        <a:bodyPr/>
        <a:lstStyle/>
        <a:p>
          <a:endParaRPr lang="en-SG"/>
        </a:p>
      </dgm:t>
    </dgm:pt>
    <dgm:pt modelId="{832280C1-C371-4D7B-901F-EBC7E9B19044}" type="sibTrans" cxnId="{EF96607B-4E68-4AE7-90CF-44CA49093C12}">
      <dgm:prSet/>
      <dgm:spPr/>
      <dgm:t>
        <a:bodyPr/>
        <a:lstStyle/>
        <a:p>
          <a:endParaRPr lang="en-SG"/>
        </a:p>
      </dgm:t>
    </dgm:pt>
    <dgm:pt modelId="{5BC15935-7DD9-49E3-B068-24599B8624FF}">
      <dgm:prSet phldrT="[Text]"/>
      <dgm:spPr>
        <a:solidFill>
          <a:schemeClr val="accent6">
            <a:lumMod val="50000"/>
          </a:schemeClr>
        </a:solidFill>
      </dgm:spPr>
      <dgm:t>
        <a:bodyPr/>
        <a:lstStyle/>
        <a:p>
          <a:r>
            <a:rPr lang="en-US" dirty="0"/>
            <a:t>Maturity</a:t>
          </a:r>
          <a:endParaRPr lang="en-SG" dirty="0"/>
        </a:p>
      </dgm:t>
    </dgm:pt>
    <dgm:pt modelId="{5D6F2E94-9DC9-4EB0-AE66-C2504BBC96BC}" type="parTrans" cxnId="{F1F14C09-7272-4AE9-8883-DECE481D37E1}">
      <dgm:prSet/>
      <dgm:spPr/>
      <dgm:t>
        <a:bodyPr/>
        <a:lstStyle/>
        <a:p>
          <a:endParaRPr lang="en-SG"/>
        </a:p>
      </dgm:t>
    </dgm:pt>
    <dgm:pt modelId="{69FDE019-7D57-493A-A843-339BD7D734A8}" type="sibTrans" cxnId="{F1F14C09-7272-4AE9-8883-DECE481D37E1}">
      <dgm:prSet/>
      <dgm:spPr/>
      <dgm:t>
        <a:bodyPr/>
        <a:lstStyle/>
        <a:p>
          <a:endParaRPr lang="en-SG"/>
        </a:p>
      </dgm:t>
    </dgm:pt>
    <dgm:pt modelId="{83002D8B-EA1A-472D-9D73-2317C7BFD05E}" type="pres">
      <dgm:prSet presAssocID="{CC647162-EA37-4D20-958F-A3D54F92ACCC}" presName="CompostProcess" presStyleCnt="0">
        <dgm:presLayoutVars>
          <dgm:dir/>
          <dgm:resizeHandles val="exact"/>
        </dgm:presLayoutVars>
      </dgm:prSet>
      <dgm:spPr/>
    </dgm:pt>
    <dgm:pt modelId="{756935B8-CAFA-41D7-81D5-5BFE313DF15D}" type="pres">
      <dgm:prSet presAssocID="{CC647162-EA37-4D20-958F-A3D54F92ACCC}" presName="arrow" presStyleLbl="bgShp" presStyleIdx="0" presStyleCnt="1"/>
      <dgm:spPr/>
    </dgm:pt>
    <dgm:pt modelId="{2424326C-9A28-4139-91D5-014C39A17E1A}" type="pres">
      <dgm:prSet presAssocID="{CC647162-EA37-4D20-958F-A3D54F92ACCC}" presName="linearProcess" presStyleCnt="0"/>
      <dgm:spPr/>
    </dgm:pt>
    <dgm:pt modelId="{F7A32D46-7488-4DDE-B0FC-C317A681C1D4}" type="pres">
      <dgm:prSet presAssocID="{D28C5A0A-A967-41A5-A9A9-0D87F3555FCF}" presName="textNode" presStyleLbl="node1" presStyleIdx="0" presStyleCnt="6">
        <dgm:presLayoutVars>
          <dgm:bulletEnabled val="1"/>
        </dgm:presLayoutVars>
      </dgm:prSet>
      <dgm:spPr/>
    </dgm:pt>
    <dgm:pt modelId="{07E77406-C6DD-41DB-81FC-642E8172FE3C}" type="pres">
      <dgm:prSet presAssocID="{E50644F0-5BC1-44C8-96B2-92FA22F0B620}" presName="sibTrans" presStyleCnt="0"/>
      <dgm:spPr/>
    </dgm:pt>
    <dgm:pt modelId="{57E3E93D-8570-4A0F-97DC-7B758CE4C184}" type="pres">
      <dgm:prSet presAssocID="{ECFF9DD8-E8AC-4900-AE6E-893BA2002C36}" presName="textNode" presStyleLbl="node1" presStyleIdx="1" presStyleCnt="6">
        <dgm:presLayoutVars>
          <dgm:bulletEnabled val="1"/>
        </dgm:presLayoutVars>
      </dgm:prSet>
      <dgm:spPr/>
    </dgm:pt>
    <dgm:pt modelId="{6CCB35F3-455C-4B83-A2B9-2F6F6D03C2F6}" type="pres">
      <dgm:prSet presAssocID="{01C3AD30-B767-4475-B531-3EE070D15431}" presName="sibTrans" presStyleCnt="0"/>
      <dgm:spPr/>
    </dgm:pt>
    <dgm:pt modelId="{2C0EC7C2-AC70-4069-9A2C-5D13D884D903}" type="pres">
      <dgm:prSet presAssocID="{A52A3354-8FBD-4005-AC29-9D64034F6A34}" presName="textNode" presStyleLbl="node1" presStyleIdx="2" presStyleCnt="6">
        <dgm:presLayoutVars>
          <dgm:bulletEnabled val="1"/>
        </dgm:presLayoutVars>
      </dgm:prSet>
      <dgm:spPr/>
    </dgm:pt>
    <dgm:pt modelId="{831B468A-5AA6-44A7-A0A5-0D038BB53C1E}" type="pres">
      <dgm:prSet presAssocID="{1488255D-B6A8-48B2-8094-22B7FD2F0AC5}" presName="sibTrans" presStyleCnt="0"/>
      <dgm:spPr/>
    </dgm:pt>
    <dgm:pt modelId="{0B9AA3FC-FB44-4BDA-AB93-CBB46B379263}" type="pres">
      <dgm:prSet presAssocID="{8362954B-20E0-4E1C-8B9C-C32651C46B46}" presName="textNode" presStyleLbl="node1" presStyleIdx="3" presStyleCnt="6">
        <dgm:presLayoutVars>
          <dgm:bulletEnabled val="1"/>
        </dgm:presLayoutVars>
      </dgm:prSet>
      <dgm:spPr/>
    </dgm:pt>
    <dgm:pt modelId="{FB652451-6631-479B-B029-B601276296E5}" type="pres">
      <dgm:prSet presAssocID="{DF7DB3DF-5B73-4F27-9904-57CF2F44A448}" presName="sibTrans" presStyleCnt="0"/>
      <dgm:spPr/>
    </dgm:pt>
    <dgm:pt modelId="{19F1EBEC-CDE6-440C-A76D-20C4C27CAF71}" type="pres">
      <dgm:prSet presAssocID="{98AAB222-2195-4D4B-B960-AB340443D142}" presName="textNode" presStyleLbl="node1" presStyleIdx="4" presStyleCnt="6">
        <dgm:presLayoutVars>
          <dgm:bulletEnabled val="1"/>
        </dgm:presLayoutVars>
      </dgm:prSet>
      <dgm:spPr/>
    </dgm:pt>
    <dgm:pt modelId="{3DF39143-186A-4403-9356-D94DAC6E8D42}" type="pres">
      <dgm:prSet presAssocID="{832280C1-C371-4D7B-901F-EBC7E9B19044}" presName="sibTrans" presStyleCnt="0"/>
      <dgm:spPr/>
    </dgm:pt>
    <dgm:pt modelId="{EF4488C7-F006-48DB-B58B-E2241A6085A6}" type="pres">
      <dgm:prSet presAssocID="{5BC15935-7DD9-49E3-B068-24599B8624FF}" presName="textNode" presStyleLbl="node1" presStyleIdx="5" presStyleCnt="6">
        <dgm:presLayoutVars>
          <dgm:bulletEnabled val="1"/>
        </dgm:presLayoutVars>
      </dgm:prSet>
      <dgm:spPr/>
    </dgm:pt>
  </dgm:ptLst>
  <dgm:cxnLst>
    <dgm:cxn modelId="{F1F14C09-7272-4AE9-8883-DECE481D37E1}" srcId="{CC647162-EA37-4D20-958F-A3D54F92ACCC}" destId="{5BC15935-7DD9-49E3-B068-24599B8624FF}" srcOrd="5" destOrd="0" parTransId="{5D6F2E94-9DC9-4EB0-AE66-C2504BBC96BC}" sibTransId="{69FDE019-7D57-493A-A843-339BD7D734A8}"/>
    <dgm:cxn modelId="{2D089912-A23B-4259-850F-540FBCC78F99}" type="presOf" srcId="{ECFF9DD8-E8AC-4900-AE6E-893BA2002C36}" destId="{57E3E93D-8570-4A0F-97DC-7B758CE4C184}" srcOrd="0" destOrd="0" presId="urn:microsoft.com/office/officeart/2005/8/layout/hProcess9"/>
    <dgm:cxn modelId="{872D1115-2390-48C3-B8DE-E2DED16C149C}" srcId="{CC647162-EA37-4D20-958F-A3D54F92ACCC}" destId="{8362954B-20E0-4E1C-8B9C-C32651C46B46}" srcOrd="3" destOrd="0" parTransId="{F1188C43-B38D-481E-9842-BF3297B051B7}" sibTransId="{DF7DB3DF-5B73-4F27-9904-57CF2F44A448}"/>
    <dgm:cxn modelId="{5F5FEE27-6F35-4104-AF6F-0B3E74B5ADF9}" srcId="{CC647162-EA37-4D20-958F-A3D54F92ACCC}" destId="{A52A3354-8FBD-4005-AC29-9D64034F6A34}" srcOrd="2" destOrd="0" parTransId="{2D532166-5CB5-4025-BC37-2BEFFA1BEF60}" sibTransId="{1488255D-B6A8-48B2-8094-22B7FD2F0AC5}"/>
    <dgm:cxn modelId="{B64F242C-032B-48E4-8C73-E6DECA349EB1}" srcId="{CC647162-EA37-4D20-958F-A3D54F92ACCC}" destId="{D28C5A0A-A967-41A5-A9A9-0D87F3555FCF}" srcOrd="0" destOrd="0" parTransId="{FE096E0B-EB13-4B37-B2F0-5F7A64D311F5}" sibTransId="{E50644F0-5BC1-44C8-96B2-92FA22F0B620}"/>
    <dgm:cxn modelId="{CE66E035-D2FB-435D-9CCE-450BD222CF7F}" type="presOf" srcId="{98AAB222-2195-4D4B-B960-AB340443D142}" destId="{19F1EBEC-CDE6-440C-A76D-20C4C27CAF71}" srcOrd="0" destOrd="0" presId="urn:microsoft.com/office/officeart/2005/8/layout/hProcess9"/>
    <dgm:cxn modelId="{49DA007A-76B8-428B-A898-DAB9157EFDED}" type="presOf" srcId="{D28C5A0A-A967-41A5-A9A9-0D87F3555FCF}" destId="{F7A32D46-7488-4DDE-B0FC-C317A681C1D4}" srcOrd="0" destOrd="0" presId="urn:microsoft.com/office/officeart/2005/8/layout/hProcess9"/>
    <dgm:cxn modelId="{EF96607B-4E68-4AE7-90CF-44CA49093C12}" srcId="{CC647162-EA37-4D20-958F-A3D54F92ACCC}" destId="{98AAB222-2195-4D4B-B960-AB340443D142}" srcOrd="4" destOrd="0" parTransId="{3BADC849-34BE-4C57-85E5-8E5037F3C4DA}" sibTransId="{832280C1-C371-4D7B-901F-EBC7E9B19044}"/>
    <dgm:cxn modelId="{17635089-AA47-466D-9013-EE65B2252924}" type="presOf" srcId="{8362954B-20E0-4E1C-8B9C-C32651C46B46}" destId="{0B9AA3FC-FB44-4BDA-AB93-CBB46B379263}" srcOrd="0" destOrd="0" presId="urn:microsoft.com/office/officeart/2005/8/layout/hProcess9"/>
    <dgm:cxn modelId="{8EF642B1-9D6A-46CF-A1CE-8CAF73C0C8AC}" type="presOf" srcId="{5BC15935-7DD9-49E3-B068-24599B8624FF}" destId="{EF4488C7-F006-48DB-B58B-E2241A6085A6}" srcOrd="0" destOrd="0" presId="urn:microsoft.com/office/officeart/2005/8/layout/hProcess9"/>
    <dgm:cxn modelId="{6A2CB4B1-4CBE-4C1C-80B8-6B8529F753F1}" srcId="{CC647162-EA37-4D20-958F-A3D54F92ACCC}" destId="{ECFF9DD8-E8AC-4900-AE6E-893BA2002C36}" srcOrd="1" destOrd="0" parTransId="{FC88E484-7D70-46CE-A5BB-CE29601A8E55}" sibTransId="{01C3AD30-B767-4475-B531-3EE070D15431}"/>
    <dgm:cxn modelId="{C3929DCF-B7C5-4D66-8A91-FA4DBB5DB286}" type="presOf" srcId="{CC647162-EA37-4D20-958F-A3D54F92ACCC}" destId="{83002D8B-EA1A-472D-9D73-2317C7BFD05E}" srcOrd="0" destOrd="0" presId="urn:microsoft.com/office/officeart/2005/8/layout/hProcess9"/>
    <dgm:cxn modelId="{555E89DD-5FBF-4F46-A8C9-6101BCBF73F6}" type="presOf" srcId="{A52A3354-8FBD-4005-AC29-9D64034F6A34}" destId="{2C0EC7C2-AC70-4069-9A2C-5D13D884D903}" srcOrd="0" destOrd="0" presId="urn:microsoft.com/office/officeart/2005/8/layout/hProcess9"/>
    <dgm:cxn modelId="{19EA0C9F-B4C5-47ED-AB89-B025BBD00CCA}" type="presParOf" srcId="{83002D8B-EA1A-472D-9D73-2317C7BFD05E}" destId="{756935B8-CAFA-41D7-81D5-5BFE313DF15D}" srcOrd="0" destOrd="0" presId="urn:microsoft.com/office/officeart/2005/8/layout/hProcess9"/>
    <dgm:cxn modelId="{0F8B7A57-82BC-4BA9-BE97-C4C57393BA5C}" type="presParOf" srcId="{83002D8B-EA1A-472D-9D73-2317C7BFD05E}" destId="{2424326C-9A28-4139-91D5-014C39A17E1A}" srcOrd="1" destOrd="0" presId="urn:microsoft.com/office/officeart/2005/8/layout/hProcess9"/>
    <dgm:cxn modelId="{68899100-19C7-47DF-9FB9-D756143CB52C}" type="presParOf" srcId="{2424326C-9A28-4139-91D5-014C39A17E1A}" destId="{F7A32D46-7488-4DDE-B0FC-C317A681C1D4}" srcOrd="0" destOrd="0" presId="urn:microsoft.com/office/officeart/2005/8/layout/hProcess9"/>
    <dgm:cxn modelId="{DC3D9712-846C-40EC-A56D-5CC707F1DCB4}" type="presParOf" srcId="{2424326C-9A28-4139-91D5-014C39A17E1A}" destId="{07E77406-C6DD-41DB-81FC-642E8172FE3C}" srcOrd="1" destOrd="0" presId="urn:microsoft.com/office/officeart/2005/8/layout/hProcess9"/>
    <dgm:cxn modelId="{8DA95A50-EE5E-4AF9-9268-72F228B48E37}" type="presParOf" srcId="{2424326C-9A28-4139-91D5-014C39A17E1A}" destId="{57E3E93D-8570-4A0F-97DC-7B758CE4C184}" srcOrd="2" destOrd="0" presId="urn:microsoft.com/office/officeart/2005/8/layout/hProcess9"/>
    <dgm:cxn modelId="{C7CB35FE-1F98-40B2-9C11-9162CC765AF4}" type="presParOf" srcId="{2424326C-9A28-4139-91D5-014C39A17E1A}" destId="{6CCB35F3-455C-4B83-A2B9-2F6F6D03C2F6}" srcOrd="3" destOrd="0" presId="urn:microsoft.com/office/officeart/2005/8/layout/hProcess9"/>
    <dgm:cxn modelId="{84266A91-416F-4BF3-B53E-4A25EC3651D2}" type="presParOf" srcId="{2424326C-9A28-4139-91D5-014C39A17E1A}" destId="{2C0EC7C2-AC70-4069-9A2C-5D13D884D903}" srcOrd="4" destOrd="0" presId="urn:microsoft.com/office/officeart/2005/8/layout/hProcess9"/>
    <dgm:cxn modelId="{0169A8A9-9C79-47E5-8798-9068CE723244}" type="presParOf" srcId="{2424326C-9A28-4139-91D5-014C39A17E1A}" destId="{831B468A-5AA6-44A7-A0A5-0D038BB53C1E}" srcOrd="5" destOrd="0" presId="urn:microsoft.com/office/officeart/2005/8/layout/hProcess9"/>
    <dgm:cxn modelId="{F931CDB9-3236-4B8A-AE23-1FB42D8B0CF8}" type="presParOf" srcId="{2424326C-9A28-4139-91D5-014C39A17E1A}" destId="{0B9AA3FC-FB44-4BDA-AB93-CBB46B379263}" srcOrd="6" destOrd="0" presId="urn:microsoft.com/office/officeart/2005/8/layout/hProcess9"/>
    <dgm:cxn modelId="{4C54456F-3A3E-4F66-8727-6775467DFF6C}" type="presParOf" srcId="{2424326C-9A28-4139-91D5-014C39A17E1A}" destId="{FB652451-6631-479B-B029-B601276296E5}" srcOrd="7" destOrd="0" presId="urn:microsoft.com/office/officeart/2005/8/layout/hProcess9"/>
    <dgm:cxn modelId="{FEBBBAB5-0CDA-4646-BAC7-0D38CF892F8C}" type="presParOf" srcId="{2424326C-9A28-4139-91D5-014C39A17E1A}" destId="{19F1EBEC-CDE6-440C-A76D-20C4C27CAF71}" srcOrd="8" destOrd="0" presId="urn:microsoft.com/office/officeart/2005/8/layout/hProcess9"/>
    <dgm:cxn modelId="{1C796F0F-0B86-4A6C-A8B7-38E6E65EBAB4}" type="presParOf" srcId="{2424326C-9A28-4139-91D5-014C39A17E1A}" destId="{3DF39143-186A-4403-9356-D94DAC6E8D42}" srcOrd="9" destOrd="0" presId="urn:microsoft.com/office/officeart/2005/8/layout/hProcess9"/>
    <dgm:cxn modelId="{E65F62D8-DC89-45CF-B7DD-EDE240120560}" type="presParOf" srcId="{2424326C-9A28-4139-91D5-014C39A17E1A}" destId="{EF4488C7-F006-48DB-B58B-E2241A6085A6}"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C647162-EA37-4D20-958F-A3D54F92ACCC}" type="doc">
      <dgm:prSet loTypeId="urn:microsoft.com/office/officeart/2005/8/layout/hProcess9" loCatId="process" qsTypeId="urn:microsoft.com/office/officeart/2005/8/quickstyle/simple1" qsCatId="simple" csTypeId="urn:microsoft.com/office/officeart/2005/8/colors/colorful5" csCatId="colorful" phldr="1"/>
      <dgm:spPr/>
    </dgm:pt>
    <dgm:pt modelId="{D28C5A0A-A967-41A5-A9A9-0D87F3555FCF}">
      <dgm:prSet phldrT="[Text]"/>
      <dgm:spPr>
        <a:solidFill>
          <a:schemeClr val="accent5">
            <a:lumMod val="50000"/>
          </a:schemeClr>
        </a:solidFill>
      </dgm:spPr>
      <dgm:t>
        <a:bodyPr/>
        <a:lstStyle/>
        <a:p>
          <a:r>
            <a:rPr lang="en-US" dirty="0"/>
            <a:t>Idea</a:t>
          </a:r>
          <a:endParaRPr lang="en-SG" dirty="0"/>
        </a:p>
      </dgm:t>
    </dgm:pt>
    <dgm:pt modelId="{FE096E0B-EB13-4B37-B2F0-5F7A64D311F5}" type="parTrans" cxnId="{B64F242C-032B-48E4-8C73-E6DECA349EB1}">
      <dgm:prSet/>
      <dgm:spPr/>
      <dgm:t>
        <a:bodyPr/>
        <a:lstStyle/>
        <a:p>
          <a:endParaRPr lang="en-SG"/>
        </a:p>
      </dgm:t>
    </dgm:pt>
    <dgm:pt modelId="{E50644F0-5BC1-44C8-96B2-92FA22F0B620}" type="sibTrans" cxnId="{B64F242C-032B-48E4-8C73-E6DECA349EB1}">
      <dgm:prSet/>
      <dgm:spPr/>
      <dgm:t>
        <a:bodyPr/>
        <a:lstStyle/>
        <a:p>
          <a:endParaRPr lang="en-SG"/>
        </a:p>
      </dgm:t>
    </dgm:pt>
    <dgm:pt modelId="{ECFF9DD8-E8AC-4900-AE6E-893BA2002C36}">
      <dgm:prSet phldrT="[Text]"/>
      <dgm:spPr>
        <a:solidFill>
          <a:schemeClr val="accent3">
            <a:lumMod val="50000"/>
          </a:schemeClr>
        </a:solidFill>
      </dgm:spPr>
      <dgm:t>
        <a:bodyPr/>
        <a:lstStyle/>
        <a:p>
          <a:r>
            <a:rPr lang="en-US" dirty="0"/>
            <a:t>Prototyping</a:t>
          </a:r>
          <a:endParaRPr lang="en-SG" dirty="0"/>
        </a:p>
      </dgm:t>
    </dgm:pt>
    <dgm:pt modelId="{FC88E484-7D70-46CE-A5BB-CE29601A8E55}" type="parTrans" cxnId="{6A2CB4B1-4CBE-4C1C-80B8-6B8529F753F1}">
      <dgm:prSet/>
      <dgm:spPr/>
      <dgm:t>
        <a:bodyPr/>
        <a:lstStyle/>
        <a:p>
          <a:endParaRPr lang="en-SG"/>
        </a:p>
      </dgm:t>
    </dgm:pt>
    <dgm:pt modelId="{01C3AD30-B767-4475-B531-3EE070D15431}" type="sibTrans" cxnId="{6A2CB4B1-4CBE-4C1C-80B8-6B8529F753F1}">
      <dgm:prSet/>
      <dgm:spPr/>
      <dgm:t>
        <a:bodyPr/>
        <a:lstStyle/>
        <a:p>
          <a:endParaRPr lang="en-SG"/>
        </a:p>
      </dgm:t>
    </dgm:pt>
    <dgm:pt modelId="{A52A3354-8FBD-4005-AC29-9D64034F6A34}">
      <dgm:prSet phldrT="[Text]"/>
      <dgm:spPr/>
      <dgm:t>
        <a:bodyPr/>
        <a:lstStyle/>
        <a:p>
          <a:r>
            <a:rPr lang="en-US" dirty="0"/>
            <a:t>Go-to-market</a:t>
          </a:r>
          <a:endParaRPr lang="en-SG" dirty="0"/>
        </a:p>
      </dgm:t>
    </dgm:pt>
    <dgm:pt modelId="{2D532166-5CB5-4025-BC37-2BEFFA1BEF60}" type="parTrans" cxnId="{5F5FEE27-6F35-4104-AF6F-0B3E74B5ADF9}">
      <dgm:prSet/>
      <dgm:spPr/>
      <dgm:t>
        <a:bodyPr/>
        <a:lstStyle/>
        <a:p>
          <a:endParaRPr lang="en-SG"/>
        </a:p>
      </dgm:t>
    </dgm:pt>
    <dgm:pt modelId="{1488255D-B6A8-48B2-8094-22B7FD2F0AC5}" type="sibTrans" cxnId="{5F5FEE27-6F35-4104-AF6F-0B3E74B5ADF9}">
      <dgm:prSet/>
      <dgm:spPr/>
      <dgm:t>
        <a:bodyPr/>
        <a:lstStyle/>
        <a:p>
          <a:endParaRPr lang="en-SG"/>
        </a:p>
      </dgm:t>
    </dgm:pt>
    <dgm:pt modelId="{8362954B-20E0-4E1C-8B9C-C32651C46B46}">
      <dgm:prSet phldrT="[Text]"/>
      <dgm:spPr/>
      <dgm:t>
        <a:bodyPr/>
        <a:lstStyle/>
        <a:p>
          <a:r>
            <a:rPr lang="en-US" dirty="0"/>
            <a:t>Early Growth</a:t>
          </a:r>
          <a:endParaRPr lang="en-SG" dirty="0"/>
        </a:p>
      </dgm:t>
    </dgm:pt>
    <dgm:pt modelId="{F1188C43-B38D-481E-9842-BF3297B051B7}" type="parTrans" cxnId="{872D1115-2390-48C3-B8DE-E2DED16C149C}">
      <dgm:prSet/>
      <dgm:spPr/>
      <dgm:t>
        <a:bodyPr/>
        <a:lstStyle/>
        <a:p>
          <a:endParaRPr lang="en-SG"/>
        </a:p>
      </dgm:t>
    </dgm:pt>
    <dgm:pt modelId="{DF7DB3DF-5B73-4F27-9904-57CF2F44A448}" type="sibTrans" cxnId="{872D1115-2390-48C3-B8DE-E2DED16C149C}">
      <dgm:prSet/>
      <dgm:spPr/>
      <dgm:t>
        <a:bodyPr/>
        <a:lstStyle/>
        <a:p>
          <a:endParaRPr lang="en-SG"/>
        </a:p>
      </dgm:t>
    </dgm:pt>
    <dgm:pt modelId="{98AAB222-2195-4D4B-B960-AB340443D142}">
      <dgm:prSet phldrT="[Text]"/>
      <dgm:spPr/>
      <dgm:t>
        <a:bodyPr/>
        <a:lstStyle/>
        <a:p>
          <a:r>
            <a:rPr lang="en-US" dirty="0"/>
            <a:t>Growth</a:t>
          </a:r>
          <a:endParaRPr lang="en-SG" dirty="0"/>
        </a:p>
      </dgm:t>
    </dgm:pt>
    <dgm:pt modelId="{3BADC849-34BE-4C57-85E5-8E5037F3C4DA}" type="parTrans" cxnId="{EF96607B-4E68-4AE7-90CF-44CA49093C12}">
      <dgm:prSet/>
      <dgm:spPr/>
      <dgm:t>
        <a:bodyPr/>
        <a:lstStyle/>
        <a:p>
          <a:endParaRPr lang="en-SG"/>
        </a:p>
      </dgm:t>
    </dgm:pt>
    <dgm:pt modelId="{832280C1-C371-4D7B-901F-EBC7E9B19044}" type="sibTrans" cxnId="{EF96607B-4E68-4AE7-90CF-44CA49093C12}">
      <dgm:prSet/>
      <dgm:spPr/>
      <dgm:t>
        <a:bodyPr/>
        <a:lstStyle/>
        <a:p>
          <a:endParaRPr lang="en-SG"/>
        </a:p>
      </dgm:t>
    </dgm:pt>
    <dgm:pt modelId="{5BC15935-7DD9-49E3-B068-24599B8624FF}">
      <dgm:prSet phldrT="[Text]"/>
      <dgm:spPr>
        <a:solidFill>
          <a:schemeClr val="accent6">
            <a:lumMod val="50000"/>
          </a:schemeClr>
        </a:solidFill>
      </dgm:spPr>
      <dgm:t>
        <a:bodyPr/>
        <a:lstStyle/>
        <a:p>
          <a:r>
            <a:rPr lang="en-US" dirty="0"/>
            <a:t>Maturity</a:t>
          </a:r>
          <a:endParaRPr lang="en-SG" dirty="0"/>
        </a:p>
      </dgm:t>
    </dgm:pt>
    <dgm:pt modelId="{5D6F2E94-9DC9-4EB0-AE66-C2504BBC96BC}" type="parTrans" cxnId="{F1F14C09-7272-4AE9-8883-DECE481D37E1}">
      <dgm:prSet/>
      <dgm:spPr/>
      <dgm:t>
        <a:bodyPr/>
        <a:lstStyle/>
        <a:p>
          <a:endParaRPr lang="en-SG"/>
        </a:p>
      </dgm:t>
    </dgm:pt>
    <dgm:pt modelId="{69FDE019-7D57-493A-A843-339BD7D734A8}" type="sibTrans" cxnId="{F1F14C09-7272-4AE9-8883-DECE481D37E1}">
      <dgm:prSet/>
      <dgm:spPr/>
      <dgm:t>
        <a:bodyPr/>
        <a:lstStyle/>
        <a:p>
          <a:endParaRPr lang="en-SG"/>
        </a:p>
      </dgm:t>
    </dgm:pt>
    <dgm:pt modelId="{83002D8B-EA1A-472D-9D73-2317C7BFD05E}" type="pres">
      <dgm:prSet presAssocID="{CC647162-EA37-4D20-958F-A3D54F92ACCC}" presName="CompostProcess" presStyleCnt="0">
        <dgm:presLayoutVars>
          <dgm:dir/>
          <dgm:resizeHandles val="exact"/>
        </dgm:presLayoutVars>
      </dgm:prSet>
      <dgm:spPr/>
    </dgm:pt>
    <dgm:pt modelId="{756935B8-CAFA-41D7-81D5-5BFE313DF15D}" type="pres">
      <dgm:prSet presAssocID="{CC647162-EA37-4D20-958F-A3D54F92ACCC}" presName="arrow" presStyleLbl="bgShp" presStyleIdx="0" presStyleCnt="1"/>
      <dgm:spPr/>
    </dgm:pt>
    <dgm:pt modelId="{2424326C-9A28-4139-91D5-014C39A17E1A}" type="pres">
      <dgm:prSet presAssocID="{CC647162-EA37-4D20-958F-A3D54F92ACCC}" presName="linearProcess" presStyleCnt="0"/>
      <dgm:spPr/>
    </dgm:pt>
    <dgm:pt modelId="{F7A32D46-7488-4DDE-B0FC-C317A681C1D4}" type="pres">
      <dgm:prSet presAssocID="{D28C5A0A-A967-41A5-A9A9-0D87F3555FCF}" presName="textNode" presStyleLbl="node1" presStyleIdx="0" presStyleCnt="6">
        <dgm:presLayoutVars>
          <dgm:bulletEnabled val="1"/>
        </dgm:presLayoutVars>
      </dgm:prSet>
      <dgm:spPr/>
    </dgm:pt>
    <dgm:pt modelId="{07E77406-C6DD-41DB-81FC-642E8172FE3C}" type="pres">
      <dgm:prSet presAssocID="{E50644F0-5BC1-44C8-96B2-92FA22F0B620}" presName="sibTrans" presStyleCnt="0"/>
      <dgm:spPr/>
    </dgm:pt>
    <dgm:pt modelId="{57E3E93D-8570-4A0F-97DC-7B758CE4C184}" type="pres">
      <dgm:prSet presAssocID="{ECFF9DD8-E8AC-4900-AE6E-893BA2002C36}" presName="textNode" presStyleLbl="node1" presStyleIdx="1" presStyleCnt="6">
        <dgm:presLayoutVars>
          <dgm:bulletEnabled val="1"/>
        </dgm:presLayoutVars>
      </dgm:prSet>
      <dgm:spPr/>
    </dgm:pt>
    <dgm:pt modelId="{6CCB35F3-455C-4B83-A2B9-2F6F6D03C2F6}" type="pres">
      <dgm:prSet presAssocID="{01C3AD30-B767-4475-B531-3EE070D15431}" presName="sibTrans" presStyleCnt="0"/>
      <dgm:spPr/>
    </dgm:pt>
    <dgm:pt modelId="{2C0EC7C2-AC70-4069-9A2C-5D13D884D903}" type="pres">
      <dgm:prSet presAssocID="{A52A3354-8FBD-4005-AC29-9D64034F6A34}" presName="textNode" presStyleLbl="node1" presStyleIdx="2" presStyleCnt="6">
        <dgm:presLayoutVars>
          <dgm:bulletEnabled val="1"/>
        </dgm:presLayoutVars>
      </dgm:prSet>
      <dgm:spPr/>
    </dgm:pt>
    <dgm:pt modelId="{831B468A-5AA6-44A7-A0A5-0D038BB53C1E}" type="pres">
      <dgm:prSet presAssocID="{1488255D-B6A8-48B2-8094-22B7FD2F0AC5}" presName="sibTrans" presStyleCnt="0"/>
      <dgm:spPr/>
    </dgm:pt>
    <dgm:pt modelId="{0B9AA3FC-FB44-4BDA-AB93-CBB46B379263}" type="pres">
      <dgm:prSet presAssocID="{8362954B-20E0-4E1C-8B9C-C32651C46B46}" presName="textNode" presStyleLbl="node1" presStyleIdx="3" presStyleCnt="6">
        <dgm:presLayoutVars>
          <dgm:bulletEnabled val="1"/>
        </dgm:presLayoutVars>
      </dgm:prSet>
      <dgm:spPr/>
    </dgm:pt>
    <dgm:pt modelId="{FB652451-6631-479B-B029-B601276296E5}" type="pres">
      <dgm:prSet presAssocID="{DF7DB3DF-5B73-4F27-9904-57CF2F44A448}" presName="sibTrans" presStyleCnt="0"/>
      <dgm:spPr/>
    </dgm:pt>
    <dgm:pt modelId="{19F1EBEC-CDE6-440C-A76D-20C4C27CAF71}" type="pres">
      <dgm:prSet presAssocID="{98AAB222-2195-4D4B-B960-AB340443D142}" presName="textNode" presStyleLbl="node1" presStyleIdx="4" presStyleCnt="6">
        <dgm:presLayoutVars>
          <dgm:bulletEnabled val="1"/>
        </dgm:presLayoutVars>
      </dgm:prSet>
      <dgm:spPr/>
    </dgm:pt>
    <dgm:pt modelId="{3DF39143-186A-4403-9356-D94DAC6E8D42}" type="pres">
      <dgm:prSet presAssocID="{832280C1-C371-4D7B-901F-EBC7E9B19044}" presName="sibTrans" presStyleCnt="0"/>
      <dgm:spPr/>
    </dgm:pt>
    <dgm:pt modelId="{EF4488C7-F006-48DB-B58B-E2241A6085A6}" type="pres">
      <dgm:prSet presAssocID="{5BC15935-7DD9-49E3-B068-24599B8624FF}" presName="textNode" presStyleLbl="node1" presStyleIdx="5" presStyleCnt="6">
        <dgm:presLayoutVars>
          <dgm:bulletEnabled val="1"/>
        </dgm:presLayoutVars>
      </dgm:prSet>
      <dgm:spPr/>
    </dgm:pt>
  </dgm:ptLst>
  <dgm:cxnLst>
    <dgm:cxn modelId="{F1F14C09-7272-4AE9-8883-DECE481D37E1}" srcId="{CC647162-EA37-4D20-958F-A3D54F92ACCC}" destId="{5BC15935-7DD9-49E3-B068-24599B8624FF}" srcOrd="5" destOrd="0" parTransId="{5D6F2E94-9DC9-4EB0-AE66-C2504BBC96BC}" sibTransId="{69FDE019-7D57-493A-A843-339BD7D734A8}"/>
    <dgm:cxn modelId="{2D089912-A23B-4259-850F-540FBCC78F99}" type="presOf" srcId="{ECFF9DD8-E8AC-4900-AE6E-893BA2002C36}" destId="{57E3E93D-8570-4A0F-97DC-7B758CE4C184}" srcOrd="0" destOrd="0" presId="urn:microsoft.com/office/officeart/2005/8/layout/hProcess9"/>
    <dgm:cxn modelId="{872D1115-2390-48C3-B8DE-E2DED16C149C}" srcId="{CC647162-EA37-4D20-958F-A3D54F92ACCC}" destId="{8362954B-20E0-4E1C-8B9C-C32651C46B46}" srcOrd="3" destOrd="0" parTransId="{F1188C43-B38D-481E-9842-BF3297B051B7}" sibTransId="{DF7DB3DF-5B73-4F27-9904-57CF2F44A448}"/>
    <dgm:cxn modelId="{5F5FEE27-6F35-4104-AF6F-0B3E74B5ADF9}" srcId="{CC647162-EA37-4D20-958F-A3D54F92ACCC}" destId="{A52A3354-8FBD-4005-AC29-9D64034F6A34}" srcOrd="2" destOrd="0" parTransId="{2D532166-5CB5-4025-BC37-2BEFFA1BEF60}" sibTransId="{1488255D-B6A8-48B2-8094-22B7FD2F0AC5}"/>
    <dgm:cxn modelId="{B64F242C-032B-48E4-8C73-E6DECA349EB1}" srcId="{CC647162-EA37-4D20-958F-A3D54F92ACCC}" destId="{D28C5A0A-A967-41A5-A9A9-0D87F3555FCF}" srcOrd="0" destOrd="0" parTransId="{FE096E0B-EB13-4B37-B2F0-5F7A64D311F5}" sibTransId="{E50644F0-5BC1-44C8-96B2-92FA22F0B620}"/>
    <dgm:cxn modelId="{CE66E035-D2FB-435D-9CCE-450BD222CF7F}" type="presOf" srcId="{98AAB222-2195-4D4B-B960-AB340443D142}" destId="{19F1EBEC-CDE6-440C-A76D-20C4C27CAF71}" srcOrd="0" destOrd="0" presId="urn:microsoft.com/office/officeart/2005/8/layout/hProcess9"/>
    <dgm:cxn modelId="{49DA007A-76B8-428B-A898-DAB9157EFDED}" type="presOf" srcId="{D28C5A0A-A967-41A5-A9A9-0D87F3555FCF}" destId="{F7A32D46-7488-4DDE-B0FC-C317A681C1D4}" srcOrd="0" destOrd="0" presId="urn:microsoft.com/office/officeart/2005/8/layout/hProcess9"/>
    <dgm:cxn modelId="{EF96607B-4E68-4AE7-90CF-44CA49093C12}" srcId="{CC647162-EA37-4D20-958F-A3D54F92ACCC}" destId="{98AAB222-2195-4D4B-B960-AB340443D142}" srcOrd="4" destOrd="0" parTransId="{3BADC849-34BE-4C57-85E5-8E5037F3C4DA}" sibTransId="{832280C1-C371-4D7B-901F-EBC7E9B19044}"/>
    <dgm:cxn modelId="{17635089-AA47-466D-9013-EE65B2252924}" type="presOf" srcId="{8362954B-20E0-4E1C-8B9C-C32651C46B46}" destId="{0B9AA3FC-FB44-4BDA-AB93-CBB46B379263}" srcOrd="0" destOrd="0" presId="urn:microsoft.com/office/officeart/2005/8/layout/hProcess9"/>
    <dgm:cxn modelId="{8EF642B1-9D6A-46CF-A1CE-8CAF73C0C8AC}" type="presOf" srcId="{5BC15935-7DD9-49E3-B068-24599B8624FF}" destId="{EF4488C7-F006-48DB-B58B-E2241A6085A6}" srcOrd="0" destOrd="0" presId="urn:microsoft.com/office/officeart/2005/8/layout/hProcess9"/>
    <dgm:cxn modelId="{6A2CB4B1-4CBE-4C1C-80B8-6B8529F753F1}" srcId="{CC647162-EA37-4D20-958F-A3D54F92ACCC}" destId="{ECFF9DD8-E8AC-4900-AE6E-893BA2002C36}" srcOrd="1" destOrd="0" parTransId="{FC88E484-7D70-46CE-A5BB-CE29601A8E55}" sibTransId="{01C3AD30-B767-4475-B531-3EE070D15431}"/>
    <dgm:cxn modelId="{C3929DCF-B7C5-4D66-8A91-FA4DBB5DB286}" type="presOf" srcId="{CC647162-EA37-4D20-958F-A3D54F92ACCC}" destId="{83002D8B-EA1A-472D-9D73-2317C7BFD05E}" srcOrd="0" destOrd="0" presId="urn:microsoft.com/office/officeart/2005/8/layout/hProcess9"/>
    <dgm:cxn modelId="{555E89DD-5FBF-4F46-A8C9-6101BCBF73F6}" type="presOf" srcId="{A52A3354-8FBD-4005-AC29-9D64034F6A34}" destId="{2C0EC7C2-AC70-4069-9A2C-5D13D884D903}" srcOrd="0" destOrd="0" presId="urn:microsoft.com/office/officeart/2005/8/layout/hProcess9"/>
    <dgm:cxn modelId="{19EA0C9F-B4C5-47ED-AB89-B025BBD00CCA}" type="presParOf" srcId="{83002D8B-EA1A-472D-9D73-2317C7BFD05E}" destId="{756935B8-CAFA-41D7-81D5-5BFE313DF15D}" srcOrd="0" destOrd="0" presId="urn:microsoft.com/office/officeart/2005/8/layout/hProcess9"/>
    <dgm:cxn modelId="{0F8B7A57-82BC-4BA9-BE97-C4C57393BA5C}" type="presParOf" srcId="{83002D8B-EA1A-472D-9D73-2317C7BFD05E}" destId="{2424326C-9A28-4139-91D5-014C39A17E1A}" srcOrd="1" destOrd="0" presId="urn:microsoft.com/office/officeart/2005/8/layout/hProcess9"/>
    <dgm:cxn modelId="{68899100-19C7-47DF-9FB9-D756143CB52C}" type="presParOf" srcId="{2424326C-9A28-4139-91D5-014C39A17E1A}" destId="{F7A32D46-7488-4DDE-B0FC-C317A681C1D4}" srcOrd="0" destOrd="0" presId="urn:microsoft.com/office/officeart/2005/8/layout/hProcess9"/>
    <dgm:cxn modelId="{DC3D9712-846C-40EC-A56D-5CC707F1DCB4}" type="presParOf" srcId="{2424326C-9A28-4139-91D5-014C39A17E1A}" destId="{07E77406-C6DD-41DB-81FC-642E8172FE3C}" srcOrd="1" destOrd="0" presId="urn:microsoft.com/office/officeart/2005/8/layout/hProcess9"/>
    <dgm:cxn modelId="{8DA95A50-EE5E-4AF9-9268-72F228B48E37}" type="presParOf" srcId="{2424326C-9A28-4139-91D5-014C39A17E1A}" destId="{57E3E93D-8570-4A0F-97DC-7B758CE4C184}" srcOrd="2" destOrd="0" presId="urn:microsoft.com/office/officeart/2005/8/layout/hProcess9"/>
    <dgm:cxn modelId="{C7CB35FE-1F98-40B2-9C11-9162CC765AF4}" type="presParOf" srcId="{2424326C-9A28-4139-91D5-014C39A17E1A}" destId="{6CCB35F3-455C-4B83-A2B9-2F6F6D03C2F6}" srcOrd="3" destOrd="0" presId="urn:microsoft.com/office/officeart/2005/8/layout/hProcess9"/>
    <dgm:cxn modelId="{84266A91-416F-4BF3-B53E-4A25EC3651D2}" type="presParOf" srcId="{2424326C-9A28-4139-91D5-014C39A17E1A}" destId="{2C0EC7C2-AC70-4069-9A2C-5D13D884D903}" srcOrd="4" destOrd="0" presId="urn:microsoft.com/office/officeart/2005/8/layout/hProcess9"/>
    <dgm:cxn modelId="{0169A8A9-9C79-47E5-8798-9068CE723244}" type="presParOf" srcId="{2424326C-9A28-4139-91D5-014C39A17E1A}" destId="{831B468A-5AA6-44A7-A0A5-0D038BB53C1E}" srcOrd="5" destOrd="0" presId="urn:microsoft.com/office/officeart/2005/8/layout/hProcess9"/>
    <dgm:cxn modelId="{F931CDB9-3236-4B8A-AE23-1FB42D8B0CF8}" type="presParOf" srcId="{2424326C-9A28-4139-91D5-014C39A17E1A}" destId="{0B9AA3FC-FB44-4BDA-AB93-CBB46B379263}" srcOrd="6" destOrd="0" presId="urn:microsoft.com/office/officeart/2005/8/layout/hProcess9"/>
    <dgm:cxn modelId="{4C54456F-3A3E-4F66-8727-6775467DFF6C}" type="presParOf" srcId="{2424326C-9A28-4139-91D5-014C39A17E1A}" destId="{FB652451-6631-479B-B029-B601276296E5}" srcOrd="7" destOrd="0" presId="urn:microsoft.com/office/officeart/2005/8/layout/hProcess9"/>
    <dgm:cxn modelId="{FEBBBAB5-0CDA-4646-BAC7-0D38CF892F8C}" type="presParOf" srcId="{2424326C-9A28-4139-91D5-014C39A17E1A}" destId="{19F1EBEC-CDE6-440C-A76D-20C4C27CAF71}" srcOrd="8" destOrd="0" presId="urn:microsoft.com/office/officeart/2005/8/layout/hProcess9"/>
    <dgm:cxn modelId="{1C796F0F-0B86-4A6C-A8B7-38E6E65EBAB4}" type="presParOf" srcId="{2424326C-9A28-4139-91D5-014C39A17E1A}" destId="{3DF39143-186A-4403-9356-D94DAC6E8D42}" srcOrd="9" destOrd="0" presId="urn:microsoft.com/office/officeart/2005/8/layout/hProcess9"/>
    <dgm:cxn modelId="{E65F62D8-DC89-45CF-B7DD-EDE240120560}" type="presParOf" srcId="{2424326C-9A28-4139-91D5-014C39A17E1A}" destId="{EF4488C7-F006-48DB-B58B-E2241A6085A6}"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C647162-EA37-4D20-958F-A3D54F92ACCC}" type="doc">
      <dgm:prSet loTypeId="urn:microsoft.com/office/officeart/2005/8/layout/hProcess9" loCatId="process" qsTypeId="urn:microsoft.com/office/officeart/2005/8/quickstyle/simple1" qsCatId="simple" csTypeId="urn:microsoft.com/office/officeart/2005/8/colors/colorful5" csCatId="colorful" phldr="1"/>
      <dgm:spPr/>
    </dgm:pt>
    <dgm:pt modelId="{D28C5A0A-A967-41A5-A9A9-0D87F3555FCF}">
      <dgm:prSet phldrT="[Text]"/>
      <dgm:spPr>
        <a:solidFill>
          <a:schemeClr val="accent5">
            <a:lumMod val="50000"/>
          </a:schemeClr>
        </a:solidFill>
      </dgm:spPr>
      <dgm:t>
        <a:bodyPr/>
        <a:lstStyle/>
        <a:p>
          <a:r>
            <a:rPr lang="en-US" dirty="0"/>
            <a:t>Idea</a:t>
          </a:r>
          <a:endParaRPr lang="en-SG" dirty="0"/>
        </a:p>
      </dgm:t>
    </dgm:pt>
    <dgm:pt modelId="{FE096E0B-EB13-4B37-B2F0-5F7A64D311F5}" type="parTrans" cxnId="{B64F242C-032B-48E4-8C73-E6DECA349EB1}">
      <dgm:prSet/>
      <dgm:spPr/>
      <dgm:t>
        <a:bodyPr/>
        <a:lstStyle/>
        <a:p>
          <a:endParaRPr lang="en-SG"/>
        </a:p>
      </dgm:t>
    </dgm:pt>
    <dgm:pt modelId="{E50644F0-5BC1-44C8-96B2-92FA22F0B620}" type="sibTrans" cxnId="{B64F242C-032B-48E4-8C73-E6DECA349EB1}">
      <dgm:prSet/>
      <dgm:spPr/>
      <dgm:t>
        <a:bodyPr/>
        <a:lstStyle/>
        <a:p>
          <a:endParaRPr lang="en-SG"/>
        </a:p>
      </dgm:t>
    </dgm:pt>
    <dgm:pt modelId="{ECFF9DD8-E8AC-4900-AE6E-893BA2002C36}">
      <dgm:prSet phldrT="[Text]"/>
      <dgm:spPr>
        <a:solidFill>
          <a:schemeClr val="accent3">
            <a:lumMod val="50000"/>
          </a:schemeClr>
        </a:solidFill>
      </dgm:spPr>
      <dgm:t>
        <a:bodyPr/>
        <a:lstStyle/>
        <a:p>
          <a:r>
            <a:rPr lang="en-US" dirty="0"/>
            <a:t>Prototyping</a:t>
          </a:r>
          <a:endParaRPr lang="en-SG" dirty="0"/>
        </a:p>
      </dgm:t>
    </dgm:pt>
    <dgm:pt modelId="{FC88E484-7D70-46CE-A5BB-CE29601A8E55}" type="parTrans" cxnId="{6A2CB4B1-4CBE-4C1C-80B8-6B8529F753F1}">
      <dgm:prSet/>
      <dgm:spPr/>
      <dgm:t>
        <a:bodyPr/>
        <a:lstStyle/>
        <a:p>
          <a:endParaRPr lang="en-SG"/>
        </a:p>
      </dgm:t>
    </dgm:pt>
    <dgm:pt modelId="{01C3AD30-B767-4475-B531-3EE070D15431}" type="sibTrans" cxnId="{6A2CB4B1-4CBE-4C1C-80B8-6B8529F753F1}">
      <dgm:prSet/>
      <dgm:spPr/>
      <dgm:t>
        <a:bodyPr/>
        <a:lstStyle/>
        <a:p>
          <a:endParaRPr lang="en-SG"/>
        </a:p>
      </dgm:t>
    </dgm:pt>
    <dgm:pt modelId="{A52A3354-8FBD-4005-AC29-9D64034F6A34}">
      <dgm:prSet phldrT="[Text]"/>
      <dgm:spPr/>
      <dgm:t>
        <a:bodyPr/>
        <a:lstStyle/>
        <a:p>
          <a:r>
            <a:rPr lang="en-US" dirty="0"/>
            <a:t>Go-to-market</a:t>
          </a:r>
          <a:endParaRPr lang="en-SG" dirty="0"/>
        </a:p>
      </dgm:t>
    </dgm:pt>
    <dgm:pt modelId="{2D532166-5CB5-4025-BC37-2BEFFA1BEF60}" type="parTrans" cxnId="{5F5FEE27-6F35-4104-AF6F-0B3E74B5ADF9}">
      <dgm:prSet/>
      <dgm:spPr/>
      <dgm:t>
        <a:bodyPr/>
        <a:lstStyle/>
        <a:p>
          <a:endParaRPr lang="en-SG"/>
        </a:p>
      </dgm:t>
    </dgm:pt>
    <dgm:pt modelId="{1488255D-B6A8-48B2-8094-22B7FD2F0AC5}" type="sibTrans" cxnId="{5F5FEE27-6F35-4104-AF6F-0B3E74B5ADF9}">
      <dgm:prSet/>
      <dgm:spPr/>
      <dgm:t>
        <a:bodyPr/>
        <a:lstStyle/>
        <a:p>
          <a:endParaRPr lang="en-SG"/>
        </a:p>
      </dgm:t>
    </dgm:pt>
    <dgm:pt modelId="{8362954B-20E0-4E1C-8B9C-C32651C46B46}">
      <dgm:prSet phldrT="[Text]"/>
      <dgm:spPr/>
      <dgm:t>
        <a:bodyPr/>
        <a:lstStyle/>
        <a:p>
          <a:r>
            <a:rPr lang="en-US" dirty="0"/>
            <a:t>Early Growth</a:t>
          </a:r>
          <a:endParaRPr lang="en-SG" dirty="0"/>
        </a:p>
      </dgm:t>
    </dgm:pt>
    <dgm:pt modelId="{F1188C43-B38D-481E-9842-BF3297B051B7}" type="parTrans" cxnId="{872D1115-2390-48C3-B8DE-E2DED16C149C}">
      <dgm:prSet/>
      <dgm:spPr/>
      <dgm:t>
        <a:bodyPr/>
        <a:lstStyle/>
        <a:p>
          <a:endParaRPr lang="en-SG"/>
        </a:p>
      </dgm:t>
    </dgm:pt>
    <dgm:pt modelId="{DF7DB3DF-5B73-4F27-9904-57CF2F44A448}" type="sibTrans" cxnId="{872D1115-2390-48C3-B8DE-E2DED16C149C}">
      <dgm:prSet/>
      <dgm:spPr/>
      <dgm:t>
        <a:bodyPr/>
        <a:lstStyle/>
        <a:p>
          <a:endParaRPr lang="en-SG"/>
        </a:p>
      </dgm:t>
    </dgm:pt>
    <dgm:pt modelId="{98AAB222-2195-4D4B-B960-AB340443D142}">
      <dgm:prSet phldrT="[Text]"/>
      <dgm:spPr/>
      <dgm:t>
        <a:bodyPr/>
        <a:lstStyle/>
        <a:p>
          <a:r>
            <a:rPr lang="en-US" dirty="0"/>
            <a:t>Growth</a:t>
          </a:r>
          <a:endParaRPr lang="en-SG" dirty="0"/>
        </a:p>
      </dgm:t>
    </dgm:pt>
    <dgm:pt modelId="{3BADC849-34BE-4C57-85E5-8E5037F3C4DA}" type="parTrans" cxnId="{EF96607B-4E68-4AE7-90CF-44CA49093C12}">
      <dgm:prSet/>
      <dgm:spPr/>
      <dgm:t>
        <a:bodyPr/>
        <a:lstStyle/>
        <a:p>
          <a:endParaRPr lang="en-SG"/>
        </a:p>
      </dgm:t>
    </dgm:pt>
    <dgm:pt modelId="{832280C1-C371-4D7B-901F-EBC7E9B19044}" type="sibTrans" cxnId="{EF96607B-4E68-4AE7-90CF-44CA49093C12}">
      <dgm:prSet/>
      <dgm:spPr/>
      <dgm:t>
        <a:bodyPr/>
        <a:lstStyle/>
        <a:p>
          <a:endParaRPr lang="en-SG"/>
        </a:p>
      </dgm:t>
    </dgm:pt>
    <dgm:pt modelId="{5BC15935-7DD9-49E3-B068-24599B8624FF}">
      <dgm:prSet phldrT="[Text]"/>
      <dgm:spPr>
        <a:solidFill>
          <a:schemeClr val="accent6">
            <a:lumMod val="50000"/>
          </a:schemeClr>
        </a:solidFill>
      </dgm:spPr>
      <dgm:t>
        <a:bodyPr/>
        <a:lstStyle/>
        <a:p>
          <a:r>
            <a:rPr lang="en-US" dirty="0"/>
            <a:t>Maturity</a:t>
          </a:r>
          <a:endParaRPr lang="en-SG" dirty="0"/>
        </a:p>
      </dgm:t>
    </dgm:pt>
    <dgm:pt modelId="{5D6F2E94-9DC9-4EB0-AE66-C2504BBC96BC}" type="parTrans" cxnId="{F1F14C09-7272-4AE9-8883-DECE481D37E1}">
      <dgm:prSet/>
      <dgm:spPr/>
      <dgm:t>
        <a:bodyPr/>
        <a:lstStyle/>
        <a:p>
          <a:endParaRPr lang="en-SG"/>
        </a:p>
      </dgm:t>
    </dgm:pt>
    <dgm:pt modelId="{69FDE019-7D57-493A-A843-339BD7D734A8}" type="sibTrans" cxnId="{F1F14C09-7272-4AE9-8883-DECE481D37E1}">
      <dgm:prSet/>
      <dgm:spPr/>
      <dgm:t>
        <a:bodyPr/>
        <a:lstStyle/>
        <a:p>
          <a:endParaRPr lang="en-SG"/>
        </a:p>
      </dgm:t>
    </dgm:pt>
    <dgm:pt modelId="{83002D8B-EA1A-472D-9D73-2317C7BFD05E}" type="pres">
      <dgm:prSet presAssocID="{CC647162-EA37-4D20-958F-A3D54F92ACCC}" presName="CompostProcess" presStyleCnt="0">
        <dgm:presLayoutVars>
          <dgm:dir/>
          <dgm:resizeHandles val="exact"/>
        </dgm:presLayoutVars>
      </dgm:prSet>
      <dgm:spPr/>
    </dgm:pt>
    <dgm:pt modelId="{756935B8-CAFA-41D7-81D5-5BFE313DF15D}" type="pres">
      <dgm:prSet presAssocID="{CC647162-EA37-4D20-958F-A3D54F92ACCC}" presName="arrow" presStyleLbl="bgShp" presStyleIdx="0" presStyleCnt="1"/>
      <dgm:spPr/>
    </dgm:pt>
    <dgm:pt modelId="{2424326C-9A28-4139-91D5-014C39A17E1A}" type="pres">
      <dgm:prSet presAssocID="{CC647162-EA37-4D20-958F-A3D54F92ACCC}" presName="linearProcess" presStyleCnt="0"/>
      <dgm:spPr/>
    </dgm:pt>
    <dgm:pt modelId="{F7A32D46-7488-4DDE-B0FC-C317A681C1D4}" type="pres">
      <dgm:prSet presAssocID="{D28C5A0A-A967-41A5-A9A9-0D87F3555FCF}" presName="textNode" presStyleLbl="node1" presStyleIdx="0" presStyleCnt="6">
        <dgm:presLayoutVars>
          <dgm:bulletEnabled val="1"/>
        </dgm:presLayoutVars>
      </dgm:prSet>
      <dgm:spPr/>
    </dgm:pt>
    <dgm:pt modelId="{07E77406-C6DD-41DB-81FC-642E8172FE3C}" type="pres">
      <dgm:prSet presAssocID="{E50644F0-5BC1-44C8-96B2-92FA22F0B620}" presName="sibTrans" presStyleCnt="0"/>
      <dgm:spPr/>
    </dgm:pt>
    <dgm:pt modelId="{57E3E93D-8570-4A0F-97DC-7B758CE4C184}" type="pres">
      <dgm:prSet presAssocID="{ECFF9DD8-E8AC-4900-AE6E-893BA2002C36}" presName="textNode" presStyleLbl="node1" presStyleIdx="1" presStyleCnt="6">
        <dgm:presLayoutVars>
          <dgm:bulletEnabled val="1"/>
        </dgm:presLayoutVars>
      </dgm:prSet>
      <dgm:spPr/>
    </dgm:pt>
    <dgm:pt modelId="{6CCB35F3-455C-4B83-A2B9-2F6F6D03C2F6}" type="pres">
      <dgm:prSet presAssocID="{01C3AD30-B767-4475-B531-3EE070D15431}" presName="sibTrans" presStyleCnt="0"/>
      <dgm:spPr/>
    </dgm:pt>
    <dgm:pt modelId="{2C0EC7C2-AC70-4069-9A2C-5D13D884D903}" type="pres">
      <dgm:prSet presAssocID="{A52A3354-8FBD-4005-AC29-9D64034F6A34}" presName="textNode" presStyleLbl="node1" presStyleIdx="2" presStyleCnt="6">
        <dgm:presLayoutVars>
          <dgm:bulletEnabled val="1"/>
        </dgm:presLayoutVars>
      </dgm:prSet>
      <dgm:spPr/>
    </dgm:pt>
    <dgm:pt modelId="{831B468A-5AA6-44A7-A0A5-0D038BB53C1E}" type="pres">
      <dgm:prSet presAssocID="{1488255D-B6A8-48B2-8094-22B7FD2F0AC5}" presName="sibTrans" presStyleCnt="0"/>
      <dgm:spPr/>
    </dgm:pt>
    <dgm:pt modelId="{0B9AA3FC-FB44-4BDA-AB93-CBB46B379263}" type="pres">
      <dgm:prSet presAssocID="{8362954B-20E0-4E1C-8B9C-C32651C46B46}" presName="textNode" presStyleLbl="node1" presStyleIdx="3" presStyleCnt="6">
        <dgm:presLayoutVars>
          <dgm:bulletEnabled val="1"/>
        </dgm:presLayoutVars>
      </dgm:prSet>
      <dgm:spPr/>
    </dgm:pt>
    <dgm:pt modelId="{FB652451-6631-479B-B029-B601276296E5}" type="pres">
      <dgm:prSet presAssocID="{DF7DB3DF-5B73-4F27-9904-57CF2F44A448}" presName="sibTrans" presStyleCnt="0"/>
      <dgm:spPr/>
    </dgm:pt>
    <dgm:pt modelId="{19F1EBEC-CDE6-440C-A76D-20C4C27CAF71}" type="pres">
      <dgm:prSet presAssocID="{98AAB222-2195-4D4B-B960-AB340443D142}" presName="textNode" presStyleLbl="node1" presStyleIdx="4" presStyleCnt="6">
        <dgm:presLayoutVars>
          <dgm:bulletEnabled val="1"/>
        </dgm:presLayoutVars>
      </dgm:prSet>
      <dgm:spPr/>
    </dgm:pt>
    <dgm:pt modelId="{3DF39143-186A-4403-9356-D94DAC6E8D42}" type="pres">
      <dgm:prSet presAssocID="{832280C1-C371-4D7B-901F-EBC7E9B19044}" presName="sibTrans" presStyleCnt="0"/>
      <dgm:spPr/>
    </dgm:pt>
    <dgm:pt modelId="{EF4488C7-F006-48DB-B58B-E2241A6085A6}" type="pres">
      <dgm:prSet presAssocID="{5BC15935-7DD9-49E3-B068-24599B8624FF}" presName="textNode" presStyleLbl="node1" presStyleIdx="5" presStyleCnt="6">
        <dgm:presLayoutVars>
          <dgm:bulletEnabled val="1"/>
        </dgm:presLayoutVars>
      </dgm:prSet>
      <dgm:spPr/>
    </dgm:pt>
  </dgm:ptLst>
  <dgm:cxnLst>
    <dgm:cxn modelId="{F1F14C09-7272-4AE9-8883-DECE481D37E1}" srcId="{CC647162-EA37-4D20-958F-A3D54F92ACCC}" destId="{5BC15935-7DD9-49E3-B068-24599B8624FF}" srcOrd="5" destOrd="0" parTransId="{5D6F2E94-9DC9-4EB0-AE66-C2504BBC96BC}" sibTransId="{69FDE019-7D57-493A-A843-339BD7D734A8}"/>
    <dgm:cxn modelId="{2D089912-A23B-4259-850F-540FBCC78F99}" type="presOf" srcId="{ECFF9DD8-E8AC-4900-AE6E-893BA2002C36}" destId="{57E3E93D-8570-4A0F-97DC-7B758CE4C184}" srcOrd="0" destOrd="0" presId="urn:microsoft.com/office/officeart/2005/8/layout/hProcess9"/>
    <dgm:cxn modelId="{872D1115-2390-48C3-B8DE-E2DED16C149C}" srcId="{CC647162-EA37-4D20-958F-A3D54F92ACCC}" destId="{8362954B-20E0-4E1C-8B9C-C32651C46B46}" srcOrd="3" destOrd="0" parTransId="{F1188C43-B38D-481E-9842-BF3297B051B7}" sibTransId="{DF7DB3DF-5B73-4F27-9904-57CF2F44A448}"/>
    <dgm:cxn modelId="{5F5FEE27-6F35-4104-AF6F-0B3E74B5ADF9}" srcId="{CC647162-EA37-4D20-958F-A3D54F92ACCC}" destId="{A52A3354-8FBD-4005-AC29-9D64034F6A34}" srcOrd="2" destOrd="0" parTransId="{2D532166-5CB5-4025-BC37-2BEFFA1BEF60}" sibTransId="{1488255D-B6A8-48B2-8094-22B7FD2F0AC5}"/>
    <dgm:cxn modelId="{B64F242C-032B-48E4-8C73-E6DECA349EB1}" srcId="{CC647162-EA37-4D20-958F-A3D54F92ACCC}" destId="{D28C5A0A-A967-41A5-A9A9-0D87F3555FCF}" srcOrd="0" destOrd="0" parTransId="{FE096E0B-EB13-4B37-B2F0-5F7A64D311F5}" sibTransId="{E50644F0-5BC1-44C8-96B2-92FA22F0B620}"/>
    <dgm:cxn modelId="{CE66E035-D2FB-435D-9CCE-450BD222CF7F}" type="presOf" srcId="{98AAB222-2195-4D4B-B960-AB340443D142}" destId="{19F1EBEC-CDE6-440C-A76D-20C4C27CAF71}" srcOrd="0" destOrd="0" presId="urn:microsoft.com/office/officeart/2005/8/layout/hProcess9"/>
    <dgm:cxn modelId="{49DA007A-76B8-428B-A898-DAB9157EFDED}" type="presOf" srcId="{D28C5A0A-A967-41A5-A9A9-0D87F3555FCF}" destId="{F7A32D46-7488-4DDE-B0FC-C317A681C1D4}" srcOrd="0" destOrd="0" presId="urn:microsoft.com/office/officeart/2005/8/layout/hProcess9"/>
    <dgm:cxn modelId="{EF96607B-4E68-4AE7-90CF-44CA49093C12}" srcId="{CC647162-EA37-4D20-958F-A3D54F92ACCC}" destId="{98AAB222-2195-4D4B-B960-AB340443D142}" srcOrd="4" destOrd="0" parTransId="{3BADC849-34BE-4C57-85E5-8E5037F3C4DA}" sibTransId="{832280C1-C371-4D7B-901F-EBC7E9B19044}"/>
    <dgm:cxn modelId="{17635089-AA47-466D-9013-EE65B2252924}" type="presOf" srcId="{8362954B-20E0-4E1C-8B9C-C32651C46B46}" destId="{0B9AA3FC-FB44-4BDA-AB93-CBB46B379263}" srcOrd="0" destOrd="0" presId="urn:microsoft.com/office/officeart/2005/8/layout/hProcess9"/>
    <dgm:cxn modelId="{8EF642B1-9D6A-46CF-A1CE-8CAF73C0C8AC}" type="presOf" srcId="{5BC15935-7DD9-49E3-B068-24599B8624FF}" destId="{EF4488C7-F006-48DB-B58B-E2241A6085A6}" srcOrd="0" destOrd="0" presId="urn:microsoft.com/office/officeart/2005/8/layout/hProcess9"/>
    <dgm:cxn modelId="{6A2CB4B1-4CBE-4C1C-80B8-6B8529F753F1}" srcId="{CC647162-EA37-4D20-958F-A3D54F92ACCC}" destId="{ECFF9DD8-E8AC-4900-AE6E-893BA2002C36}" srcOrd="1" destOrd="0" parTransId="{FC88E484-7D70-46CE-A5BB-CE29601A8E55}" sibTransId="{01C3AD30-B767-4475-B531-3EE070D15431}"/>
    <dgm:cxn modelId="{C3929DCF-B7C5-4D66-8A91-FA4DBB5DB286}" type="presOf" srcId="{CC647162-EA37-4D20-958F-A3D54F92ACCC}" destId="{83002D8B-EA1A-472D-9D73-2317C7BFD05E}" srcOrd="0" destOrd="0" presId="urn:microsoft.com/office/officeart/2005/8/layout/hProcess9"/>
    <dgm:cxn modelId="{555E89DD-5FBF-4F46-A8C9-6101BCBF73F6}" type="presOf" srcId="{A52A3354-8FBD-4005-AC29-9D64034F6A34}" destId="{2C0EC7C2-AC70-4069-9A2C-5D13D884D903}" srcOrd="0" destOrd="0" presId="urn:microsoft.com/office/officeart/2005/8/layout/hProcess9"/>
    <dgm:cxn modelId="{19EA0C9F-B4C5-47ED-AB89-B025BBD00CCA}" type="presParOf" srcId="{83002D8B-EA1A-472D-9D73-2317C7BFD05E}" destId="{756935B8-CAFA-41D7-81D5-5BFE313DF15D}" srcOrd="0" destOrd="0" presId="urn:microsoft.com/office/officeart/2005/8/layout/hProcess9"/>
    <dgm:cxn modelId="{0F8B7A57-82BC-4BA9-BE97-C4C57393BA5C}" type="presParOf" srcId="{83002D8B-EA1A-472D-9D73-2317C7BFD05E}" destId="{2424326C-9A28-4139-91D5-014C39A17E1A}" srcOrd="1" destOrd="0" presId="urn:microsoft.com/office/officeart/2005/8/layout/hProcess9"/>
    <dgm:cxn modelId="{68899100-19C7-47DF-9FB9-D756143CB52C}" type="presParOf" srcId="{2424326C-9A28-4139-91D5-014C39A17E1A}" destId="{F7A32D46-7488-4DDE-B0FC-C317A681C1D4}" srcOrd="0" destOrd="0" presId="urn:microsoft.com/office/officeart/2005/8/layout/hProcess9"/>
    <dgm:cxn modelId="{DC3D9712-846C-40EC-A56D-5CC707F1DCB4}" type="presParOf" srcId="{2424326C-9A28-4139-91D5-014C39A17E1A}" destId="{07E77406-C6DD-41DB-81FC-642E8172FE3C}" srcOrd="1" destOrd="0" presId="urn:microsoft.com/office/officeart/2005/8/layout/hProcess9"/>
    <dgm:cxn modelId="{8DA95A50-EE5E-4AF9-9268-72F228B48E37}" type="presParOf" srcId="{2424326C-9A28-4139-91D5-014C39A17E1A}" destId="{57E3E93D-8570-4A0F-97DC-7B758CE4C184}" srcOrd="2" destOrd="0" presId="urn:microsoft.com/office/officeart/2005/8/layout/hProcess9"/>
    <dgm:cxn modelId="{C7CB35FE-1F98-40B2-9C11-9162CC765AF4}" type="presParOf" srcId="{2424326C-9A28-4139-91D5-014C39A17E1A}" destId="{6CCB35F3-455C-4B83-A2B9-2F6F6D03C2F6}" srcOrd="3" destOrd="0" presId="urn:microsoft.com/office/officeart/2005/8/layout/hProcess9"/>
    <dgm:cxn modelId="{84266A91-416F-4BF3-B53E-4A25EC3651D2}" type="presParOf" srcId="{2424326C-9A28-4139-91D5-014C39A17E1A}" destId="{2C0EC7C2-AC70-4069-9A2C-5D13D884D903}" srcOrd="4" destOrd="0" presId="urn:microsoft.com/office/officeart/2005/8/layout/hProcess9"/>
    <dgm:cxn modelId="{0169A8A9-9C79-47E5-8798-9068CE723244}" type="presParOf" srcId="{2424326C-9A28-4139-91D5-014C39A17E1A}" destId="{831B468A-5AA6-44A7-A0A5-0D038BB53C1E}" srcOrd="5" destOrd="0" presId="urn:microsoft.com/office/officeart/2005/8/layout/hProcess9"/>
    <dgm:cxn modelId="{F931CDB9-3236-4B8A-AE23-1FB42D8B0CF8}" type="presParOf" srcId="{2424326C-9A28-4139-91D5-014C39A17E1A}" destId="{0B9AA3FC-FB44-4BDA-AB93-CBB46B379263}" srcOrd="6" destOrd="0" presId="urn:microsoft.com/office/officeart/2005/8/layout/hProcess9"/>
    <dgm:cxn modelId="{4C54456F-3A3E-4F66-8727-6775467DFF6C}" type="presParOf" srcId="{2424326C-9A28-4139-91D5-014C39A17E1A}" destId="{FB652451-6631-479B-B029-B601276296E5}" srcOrd="7" destOrd="0" presId="urn:microsoft.com/office/officeart/2005/8/layout/hProcess9"/>
    <dgm:cxn modelId="{FEBBBAB5-0CDA-4646-BAC7-0D38CF892F8C}" type="presParOf" srcId="{2424326C-9A28-4139-91D5-014C39A17E1A}" destId="{19F1EBEC-CDE6-440C-A76D-20C4C27CAF71}" srcOrd="8" destOrd="0" presId="urn:microsoft.com/office/officeart/2005/8/layout/hProcess9"/>
    <dgm:cxn modelId="{1C796F0F-0B86-4A6C-A8B7-38E6E65EBAB4}" type="presParOf" srcId="{2424326C-9A28-4139-91D5-014C39A17E1A}" destId="{3DF39143-186A-4403-9356-D94DAC6E8D42}" srcOrd="9" destOrd="0" presId="urn:microsoft.com/office/officeart/2005/8/layout/hProcess9"/>
    <dgm:cxn modelId="{E65F62D8-DC89-45CF-B7DD-EDE240120560}" type="presParOf" srcId="{2424326C-9A28-4139-91D5-014C39A17E1A}" destId="{EF4488C7-F006-48DB-B58B-E2241A6085A6}"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647162-EA37-4D20-958F-A3D54F92ACCC}" type="doc">
      <dgm:prSet loTypeId="urn:microsoft.com/office/officeart/2005/8/layout/hProcess9" loCatId="process" qsTypeId="urn:microsoft.com/office/officeart/2005/8/quickstyle/simple1" qsCatId="simple" csTypeId="urn:microsoft.com/office/officeart/2005/8/colors/colorful5" csCatId="colorful" phldr="1"/>
      <dgm:spPr/>
    </dgm:pt>
    <dgm:pt modelId="{D28C5A0A-A967-41A5-A9A9-0D87F3555FCF}">
      <dgm:prSet phldrT="[Text]"/>
      <dgm:spPr>
        <a:solidFill>
          <a:schemeClr val="accent5">
            <a:lumMod val="50000"/>
          </a:schemeClr>
        </a:solidFill>
      </dgm:spPr>
      <dgm:t>
        <a:bodyPr/>
        <a:lstStyle/>
        <a:p>
          <a:r>
            <a:rPr lang="en-US" dirty="0"/>
            <a:t>Idea</a:t>
          </a:r>
          <a:endParaRPr lang="en-SG" dirty="0"/>
        </a:p>
      </dgm:t>
    </dgm:pt>
    <dgm:pt modelId="{FE096E0B-EB13-4B37-B2F0-5F7A64D311F5}" type="parTrans" cxnId="{B64F242C-032B-48E4-8C73-E6DECA349EB1}">
      <dgm:prSet/>
      <dgm:spPr/>
      <dgm:t>
        <a:bodyPr/>
        <a:lstStyle/>
        <a:p>
          <a:endParaRPr lang="en-SG"/>
        </a:p>
      </dgm:t>
    </dgm:pt>
    <dgm:pt modelId="{E50644F0-5BC1-44C8-96B2-92FA22F0B620}" type="sibTrans" cxnId="{B64F242C-032B-48E4-8C73-E6DECA349EB1}">
      <dgm:prSet/>
      <dgm:spPr/>
      <dgm:t>
        <a:bodyPr/>
        <a:lstStyle/>
        <a:p>
          <a:endParaRPr lang="en-SG"/>
        </a:p>
      </dgm:t>
    </dgm:pt>
    <dgm:pt modelId="{ECFF9DD8-E8AC-4900-AE6E-893BA2002C36}">
      <dgm:prSet phldrT="[Text]"/>
      <dgm:spPr>
        <a:solidFill>
          <a:schemeClr val="accent3">
            <a:lumMod val="50000"/>
          </a:schemeClr>
        </a:solidFill>
      </dgm:spPr>
      <dgm:t>
        <a:bodyPr/>
        <a:lstStyle/>
        <a:p>
          <a:r>
            <a:rPr lang="en-US" dirty="0"/>
            <a:t>Prototyping</a:t>
          </a:r>
          <a:endParaRPr lang="en-SG" dirty="0"/>
        </a:p>
      </dgm:t>
    </dgm:pt>
    <dgm:pt modelId="{FC88E484-7D70-46CE-A5BB-CE29601A8E55}" type="parTrans" cxnId="{6A2CB4B1-4CBE-4C1C-80B8-6B8529F753F1}">
      <dgm:prSet/>
      <dgm:spPr/>
      <dgm:t>
        <a:bodyPr/>
        <a:lstStyle/>
        <a:p>
          <a:endParaRPr lang="en-SG"/>
        </a:p>
      </dgm:t>
    </dgm:pt>
    <dgm:pt modelId="{01C3AD30-B767-4475-B531-3EE070D15431}" type="sibTrans" cxnId="{6A2CB4B1-4CBE-4C1C-80B8-6B8529F753F1}">
      <dgm:prSet/>
      <dgm:spPr/>
      <dgm:t>
        <a:bodyPr/>
        <a:lstStyle/>
        <a:p>
          <a:endParaRPr lang="en-SG"/>
        </a:p>
      </dgm:t>
    </dgm:pt>
    <dgm:pt modelId="{A52A3354-8FBD-4005-AC29-9D64034F6A34}">
      <dgm:prSet phldrT="[Text]"/>
      <dgm:spPr/>
      <dgm:t>
        <a:bodyPr/>
        <a:lstStyle/>
        <a:p>
          <a:r>
            <a:rPr lang="en-US" dirty="0"/>
            <a:t>Go-to-market</a:t>
          </a:r>
          <a:endParaRPr lang="en-SG" dirty="0"/>
        </a:p>
      </dgm:t>
    </dgm:pt>
    <dgm:pt modelId="{2D532166-5CB5-4025-BC37-2BEFFA1BEF60}" type="parTrans" cxnId="{5F5FEE27-6F35-4104-AF6F-0B3E74B5ADF9}">
      <dgm:prSet/>
      <dgm:spPr/>
      <dgm:t>
        <a:bodyPr/>
        <a:lstStyle/>
        <a:p>
          <a:endParaRPr lang="en-SG"/>
        </a:p>
      </dgm:t>
    </dgm:pt>
    <dgm:pt modelId="{1488255D-B6A8-48B2-8094-22B7FD2F0AC5}" type="sibTrans" cxnId="{5F5FEE27-6F35-4104-AF6F-0B3E74B5ADF9}">
      <dgm:prSet/>
      <dgm:spPr/>
      <dgm:t>
        <a:bodyPr/>
        <a:lstStyle/>
        <a:p>
          <a:endParaRPr lang="en-SG"/>
        </a:p>
      </dgm:t>
    </dgm:pt>
    <dgm:pt modelId="{8362954B-20E0-4E1C-8B9C-C32651C46B46}">
      <dgm:prSet phldrT="[Text]"/>
      <dgm:spPr/>
      <dgm:t>
        <a:bodyPr/>
        <a:lstStyle/>
        <a:p>
          <a:r>
            <a:rPr lang="en-US" dirty="0"/>
            <a:t>Early Growth</a:t>
          </a:r>
          <a:endParaRPr lang="en-SG" dirty="0"/>
        </a:p>
      </dgm:t>
    </dgm:pt>
    <dgm:pt modelId="{F1188C43-B38D-481E-9842-BF3297B051B7}" type="parTrans" cxnId="{872D1115-2390-48C3-B8DE-E2DED16C149C}">
      <dgm:prSet/>
      <dgm:spPr/>
      <dgm:t>
        <a:bodyPr/>
        <a:lstStyle/>
        <a:p>
          <a:endParaRPr lang="en-SG"/>
        </a:p>
      </dgm:t>
    </dgm:pt>
    <dgm:pt modelId="{DF7DB3DF-5B73-4F27-9904-57CF2F44A448}" type="sibTrans" cxnId="{872D1115-2390-48C3-B8DE-E2DED16C149C}">
      <dgm:prSet/>
      <dgm:spPr/>
      <dgm:t>
        <a:bodyPr/>
        <a:lstStyle/>
        <a:p>
          <a:endParaRPr lang="en-SG"/>
        </a:p>
      </dgm:t>
    </dgm:pt>
    <dgm:pt modelId="{98AAB222-2195-4D4B-B960-AB340443D142}">
      <dgm:prSet phldrT="[Text]"/>
      <dgm:spPr/>
      <dgm:t>
        <a:bodyPr/>
        <a:lstStyle/>
        <a:p>
          <a:r>
            <a:rPr lang="en-US" dirty="0"/>
            <a:t>Growth</a:t>
          </a:r>
          <a:endParaRPr lang="en-SG" dirty="0"/>
        </a:p>
      </dgm:t>
    </dgm:pt>
    <dgm:pt modelId="{3BADC849-34BE-4C57-85E5-8E5037F3C4DA}" type="parTrans" cxnId="{EF96607B-4E68-4AE7-90CF-44CA49093C12}">
      <dgm:prSet/>
      <dgm:spPr/>
      <dgm:t>
        <a:bodyPr/>
        <a:lstStyle/>
        <a:p>
          <a:endParaRPr lang="en-SG"/>
        </a:p>
      </dgm:t>
    </dgm:pt>
    <dgm:pt modelId="{832280C1-C371-4D7B-901F-EBC7E9B19044}" type="sibTrans" cxnId="{EF96607B-4E68-4AE7-90CF-44CA49093C12}">
      <dgm:prSet/>
      <dgm:spPr/>
      <dgm:t>
        <a:bodyPr/>
        <a:lstStyle/>
        <a:p>
          <a:endParaRPr lang="en-SG"/>
        </a:p>
      </dgm:t>
    </dgm:pt>
    <dgm:pt modelId="{5BC15935-7DD9-49E3-B068-24599B8624FF}">
      <dgm:prSet phldrT="[Text]"/>
      <dgm:spPr>
        <a:solidFill>
          <a:schemeClr val="accent6">
            <a:lumMod val="50000"/>
          </a:schemeClr>
        </a:solidFill>
      </dgm:spPr>
      <dgm:t>
        <a:bodyPr/>
        <a:lstStyle/>
        <a:p>
          <a:r>
            <a:rPr lang="en-US" dirty="0"/>
            <a:t>Maturity</a:t>
          </a:r>
          <a:endParaRPr lang="en-SG" dirty="0"/>
        </a:p>
      </dgm:t>
    </dgm:pt>
    <dgm:pt modelId="{5D6F2E94-9DC9-4EB0-AE66-C2504BBC96BC}" type="parTrans" cxnId="{F1F14C09-7272-4AE9-8883-DECE481D37E1}">
      <dgm:prSet/>
      <dgm:spPr/>
      <dgm:t>
        <a:bodyPr/>
        <a:lstStyle/>
        <a:p>
          <a:endParaRPr lang="en-SG"/>
        </a:p>
      </dgm:t>
    </dgm:pt>
    <dgm:pt modelId="{69FDE019-7D57-493A-A843-339BD7D734A8}" type="sibTrans" cxnId="{F1F14C09-7272-4AE9-8883-DECE481D37E1}">
      <dgm:prSet/>
      <dgm:spPr/>
      <dgm:t>
        <a:bodyPr/>
        <a:lstStyle/>
        <a:p>
          <a:endParaRPr lang="en-SG"/>
        </a:p>
      </dgm:t>
    </dgm:pt>
    <dgm:pt modelId="{83002D8B-EA1A-472D-9D73-2317C7BFD05E}" type="pres">
      <dgm:prSet presAssocID="{CC647162-EA37-4D20-958F-A3D54F92ACCC}" presName="CompostProcess" presStyleCnt="0">
        <dgm:presLayoutVars>
          <dgm:dir/>
          <dgm:resizeHandles val="exact"/>
        </dgm:presLayoutVars>
      </dgm:prSet>
      <dgm:spPr/>
    </dgm:pt>
    <dgm:pt modelId="{756935B8-CAFA-41D7-81D5-5BFE313DF15D}" type="pres">
      <dgm:prSet presAssocID="{CC647162-EA37-4D20-958F-A3D54F92ACCC}" presName="arrow" presStyleLbl="bgShp" presStyleIdx="0" presStyleCnt="1"/>
      <dgm:spPr/>
    </dgm:pt>
    <dgm:pt modelId="{2424326C-9A28-4139-91D5-014C39A17E1A}" type="pres">
      <dgm:prSet presAssocID="{CC647162-EA37-4D20-958F-A3D54F92ACCC}" presName="linearProcess" presStyleCnt="0"/>
      <dgm:spPr/>
    </dgm:pt>
    <dgm:pt modelId="{F7A32D46-7488-4DDE-B0FC-C317A681C1D4}" type="pres">
      <dgm:prSet presAssocID="{D28C5A0A-A967-41A5-A9A9-0D87F3555FCF}" presName="textNode" presStyleLbl="node1" presStyleIdx="0" presStyleCnt="6">
        <dgm:presLayoutVars>
          <dgm:bulletEnabled val="1"/>
        </dgm:presLayoutVars>
      </dgm:prSet>
      <dgm:spPr/>
    </dgm:pt>
    <dgm:pt modelId="{07E77406-C6DD-41DB-81FC-642E8172FE3C}" type="pres">
      <dgm:prSet presAssocID="{E50644F0-5BC1-44C8-96B2-92FA22F0B620}" presName="sibTrans" presStyleCnt="0"/>
      <dgm:spPr/>
    </dgm:pt>
    <dgm:pt modelId="{57E3E93D-8570-4A0F-97DC-7B758CE4C184}" type="pres">
      <dgm:prSet presAssocID="{ECFF9DD8-E8AC-4900-AE6E-893BA2002C36}" presName="textNode" presStyleLbl="node1" presStyleIdx="1" presStyleCnt="6">
        <dgm:presLayoutVars>
          <dgm:bulletEnabled val="1"/>
        </dgm:presLayoutVars>
      </dgm:prSet>
      <dgm:spPr/>
    </dgm:pt>
    <dgm:pt modelId="{6CCB35F3-455C-4B83-A2B9-2F6F6D03C2F6}" type="pres">
      <dgm:prSet presAssocID="{01C3AD30-B767-4475-B531-3EE070D15431}" presName="sibTrans" presStyleCnt="0"/>
      <dgm:spPr/>
    </dgm:pt>
    <dgm:pt modelId="{2C0EC7C2-AC70-4069-9A2C-5D13D884D903}" type="pres">
      <dgm:prSet presAssocID="{A52A3354-8FBD-4005-AC29-9D64034F6A34}" presName="textNode" presStyleLbl="node1" presStyleIdx="2" presStyleCnt="6">
        <dgm:presLayoutVars>
          <dgm:bulletEnabled val="1"/>
        </dgm:presLayoutVars>
      </dgm:prSet>
      <dgm:spPr/>
    </dgm:pt>
    <dgm:pt modelId="{831B468A-5AA6-44A7-A0A5-0D038BB53C1E}" type="pres">
      <dgm:prSet presAssocID="{1488255D-B6A8-48B2-8094-22B7FD2F0AC5}" presName="sibTrans" presStyleCnt="0"/>
      <dgm:spPr/>
    </dgm:pt>
    <dgm:pt modelId="{0B9AA3FC-FB44-4BDA-AB93-CBB46B379263}" type="pres">
      <dgm:prSet presAssocID="{8362954B-20E0-4E1C-8B9C-C32651C46B46}" presName="textNode" presStyleLbl="node1" presStyleIdx="3" presStyleCnt="6">
        <dgm:presLayoutVars>
          <dgm:bulletEnabled val="1"/>
        </dgm:presLayoutVars>
      </dgm:prSet>
      <dgm:spPr/>
    </dgm:pt>
    <dgm:pt modelId="{FB652451-6631-479B-B029-B601276296E5}" type="pres">
      <dgm:prSet presAssocID="{DF7DB3DF-5B73-4F27-9904-57CF2F44A448}" presName="sibTrans" presStyleCnt="0"/>
      <dgm:spPr/>
    </dgm:pt>
    <dgm:pt modelId="{19F1EBEC-CDE6-440C-A76D-20C4C27CAF71}" type="pres">
      <dgm:prSet presAssocID="{98AAB222-2195-4D4B-B960-AB340443D142}" presName="textNode" presStyleLbl="node1" presStyleIdx="4" presStyleCnt="6">
        <dgm:presLayoutVars>
          <dgm:bulletEnabled val="1"/>
        </dgm:presLayoutVars>
      </dgm:prSet>
      <dgm:spPr/>
    </dgm:pt>
    <dgm:pt modelId="{3DF39143-186A-4403-9356-D94DAC6E8D42}" type="pres">
      <dgm:prSet presAssocID="{832280C1-C371-4D7B-901F-EBC7E9B19044}" presName="sibTrans" presStyleCnt="0"/>
      <dgm:spPr/>
    </dgm:pt>
    <dgm:pt modelId="{EF4488C7-F006-48DB-B58B-E2241A6085A6}" type="pres">
      <dgm:prSet presAssocID="{5BC15935-7DD9-49E3-B068-24599B8624FF}" presName="textNode" presStyleLbl="node1" presStyleIdx="5" presStyleCnt="6">
        <dgm:presLayoutVars>
          <dgm:bulletEnabled val="1"/>
        </dgm:presLayoutVars>
      </dgm:prSet>
      <dgm:spPr/>
    </dgm:pt>
  </dgm:ptLst>
  <dgm:cxnLst>
    <dgm:cxn modelId="{F1F14C09-7272-4AE9-8883-DECE481D37E1}" srcId="{CC647162-EA37-4D20-958F-A3D54F92ACCC}" destId="{5BC15935-7DD9-49E3-B068-24599B8624FF}" srcOrd="5" destOrd="0" parTransId="{5D6F2E94-9DC9-4EB0-AE66-C2504BBC96BC}" sibTransId="{69FDE019-7D57-493A-A843-339BD7D734A8}"/>
    <dgm:cxn modelId="{2D089912-A23B-4259-850F-540FBCC78F99}" type="presOf" srcId="{ECFF9DD8-E8AC-4900-AE6E-893BA2002C36}" destId="{57E3E93D-8570-4A0F-97DC-7B758CE4C184}" srcOrd="0" destOrd="0" presId="urn:microsoft.com/office/officeart/2005/8/layout/hProcess9"/>
    <dgm:cxn modelId="{872D1115-2390-48C3-B8DE-E2DED16C149C}" srcId="{CC647162-EA37-4D20-958F-A3D54F92ACCC}" destId="{8362954B-20E0-4E1C-8B9C-C32651C46B46}" srcOrd="3" destOrd="0" parTransId="{F1188C43-B38D-481E-9842-BF3297B051B7}" sibTransId="{DF7DB3DF-5B73-4F27-9904-57CF2F44A448}"/>
    <dgm:cxn modelId="{5F5FEE27-6F35-4104-AF6F-0B3E74B5ADF9}" srcId="{CC647162-EA37-4D20-958F-A3D54F92ACCC}" destId="{A52A3354-8FBD-4005-AC29-9D64034F6A34}" srcOrd="2" destOrd="0" parTransId="{2D532166-5CB5-4025-BC37-2BEFFA1BEF60}" sibTransId="{1488255D-B6A8-48B2-8094-22B7FD2F0AC5}"/>
    <dgm:cxn modelId="{B64F242C-032B-48E4-8C73-E6DECA349EB1}" srcId="{CC647162-EA37-4D20-958F-A3D54F92ACCC}" destId="{D28C5A0A-A967-41A5-A9A9-0D87F3555FCF}" srcOrd="0" destOrd="0" parTransId="{FE096E0B-EB13-4B37-B2F0-5F7A64D311F5}" sibTransId="{E50644F0-5BC1-44C8-96B2-92FA22F0B620}"/>
    <dgm:cxn modelId="{CE66E035-D2FB-435D-9CCE-450BD222CF7F}" type="presOf" srcId="{98AAB222-2195-4D4B-B960-AB340443D142}" destId="{19F1EBEC-CDE6-440C-A76D-20C4C27CAF71}" srcOrd="0" destOrd="0" presId="urn:microsoft.com/office/officeart/2005/8/layout/hProcess9"/>
    <dgm:cxn modelId="{49DA007A-76B8-428B-A898-DAB9157EFDED}" type="presOf" srcId="{D28C5A0A-A967-41A5-A9A9-0D87F3555FCF}" destId="{F7A32D46-7488-4DDE-B0FC-C317A681C1D4}" srcOrd="0" destOrd="0" presId="urn:microsoft.com/office/officeart/2005/8/layout/hProcess9"/>
    <dgm:cxn modelId="{EF96607B-4E68-4AE7-90CF-44CA49093C12}" srcId="{CC647162-EA37-4D20-958F-A3D54F92ACCC}" destId="{98AAB222-2195-4D4B-B960-AB340443D142}" srcOrd="4" destOrd="0" parTransId="{3BADC849-34BE-4C57-85E5-8E5037F3C4DA}" sibTransId="{832280C1-C371-4D7B-901F-EBC7E9B19044}"/>
    <dgm:cxn modelId="{17635089-AA47-466D-9013-EE65B2252924}" type="presOf" srcId="{8362954B-20E0-4E1C-8B9C-C32651C46B46}" destId="{0B9AA3FC-FB44-4BDA-AB93-CBB46B379263}" srcOrd="0" destOrd="0" presId="urn:microsoft.com/office/officeart/2005/8/layout/hProcess9"/>
    <dgm:cxn modelId="{8EF642B1-9D6A-46CF-A1CE-8CAF73C0C8AC}" type="presOf" srcId="{5BC15935-7DD9-49E3-B068-24599B8624FF}" destId="{EF4488C7-F006-48DB-B58B-E2241A6085A6}" srcOrd="0" destOrd="0" presId="urn:microsoft.com/office/officeart/2005/8/layout/hProcess9"/>
    <dgm:cxn modelId="{6A2CB4B1-4CBE-4C1C-80B8-6B8529F753F1}" srcId="{CC647162-EA37-4D20-958F-A3D54F92ACCC}" destId="{ECFF9DD8-E8AC-4900-AE6E-893BA2002C36}" srcOrd="1" destOrd="0" parTransId="{FC88E484-7D70-46CE-A5BB-CE29601A8E55}" sibTransId="{01C3AD30-B767-4475-B531-3EE070D15431}"/>
    <dgm:cxn modelId="{C3929DCF-B7C5-4D66-8A91-FA4DBB5DB286}" type="presOf" srcId="{CC647162-EA37-4D20-958F-A3D54F92ACCC}" destId="{83002D8B-EA1A-472D-9D73-2317C7BFD05E}" srcOrd="0" destOrd="0" presId="urn:microsoft.com/office/officeart/2005/8/layout/hProcess9"/>
    <dgm:cxn modelId="{555E89DD-5FBF-4F46-A8C9-6101BCBF73F6}" type="presOf" srcId="{A52A3354-8FBD-4005-AC29-9D64034F6A34}" destId="{2C0EC7C2-AC70-4069-9A2C-5D13D884D903}" srcOrd="0" destOrd="0" presId="urn:microsoft.com/office/officeart/2005/8/layout/hProcess9"/>
    <dgm:cxn modelId="{19EA0C9F-B4C5-47ED-AB89-B025BBD00CCA}" type="presParOf" srcId="{83002D8B-EA1A-472D-9D73-2317C7BFD05E}" destId="{756935B8-CAFA-41D7-81D5-5BFE313DF15D}" srcOrd="0" destOrd="0" presId="urn:microsoft.com/office/officeart/2005/8/layout/hProcess9"/>
    <dgm:cxn modelId="{0F8B7A57-82BC-4BA9-BE97-C4C57393BA5C}" type="presParOf" srcId="{83002D8B-EA1A-472D-9D73-2317C7BFD05E}" destId="{2424326C-9A28-4139-91D5-014C39A17E1A}" srcOrd="1" destOrd="0" presId="urn:microsoft.com/office/officeart/2005/8/layout/hProcess9"/>
    <dgm:cxn modelId="{68899100-19C7-47DF-9FB9-D756143CB52C}" type="presParOf" srcId="{2424326C-9A28-4139-91D5-014C39A17E1A}" destId="{F7A32D46-7488-4DDE-B0FC-C317A681C1D4}" srcOrd="0" destOrd="0" presId="urn:microsoft.com/office/officeart/2005/8/layout/hProcess9"/>
    <dgm:cxn modelId="{DC3D9712-846C-40EC-A56D-5CC707F1DCB4}" type="presParOf" srcId="{2424326C-9A28-4139-91D5-014C39A17E1A}" destId="{07E77406-C6DD-41DB-81FC-642E8172FE3C}" srcOrd="1" destOrd="0" presId="urn:microsoft.com/office/officeart/2005/8/layout/hProcess9"/>
    <dgm:cxn modelId="{8DA95A50-EE5E-4AF9-9268-72F228B48E37}" type="presParOf" srcId="{2424326C-9A28-4139-91D5-014C39A17E1A}" destId="{57E3E93D-8570-4A0F-97DC-7B758CE4C184}" srcOrd="2" destOrd="0" presId="urn:microsoft.com/office/officeart/2005/8/layout/hProcess9"/>
    <dgm:cxn modelId="{C7CB35FE-1F98-40B2-9C11-9162CC765AF4}" type="presParOf" srcId="{2424326C-9A28-4139-91D5-014C39A17E1A}" destId="{6CCB35F3-455C-4B83-A2B9-2F6F6D03C2F6}" srcOrd="3" destOrd="0" presId="urn:microsoft.com/office/officeart/2005/8/layout/hProcess9"/>
    <dgm:cxn modelId="{84266A91-416F-4BF3-B53E-4A25EC3651D2}" type="presParOf" srcId="{2424326C-9A28-4139-91D5-014C39A17E1A}" destId="{2C0EC7C2-AC70-4069-9A2C-5D13D884D903}" srcOrd="4" destOrd="0" presId="urn:microsoft.com/office/officeart/2005/8/layout/hProcess9"/>
    <dgm:cxn modelId="{0169A8A9-9C79-47E5-8798-9068CE723244}" type="presParOf" srcId="{2424326C-9A28-4139-91D5-014C39A17E1A}" destId="{831B468A-5AA6-44A7-A0A5-0D038BB53C1E}" srcOrd="5" destOrd="0" presId="urn:microsoft.com/office/officeart/2005/8/layout/hProcess9"/>
    <dgm:cxn modelId="{F931CDB9-3236-4B8A-AE23-1FB42D8B0CF8}" type="presParOf" srcId="{2424326C-9A28-4139-91D5-014C39A17E1A}" destId="{0B9AA3FC-FB44-4BDA-AB93-CBB46B379263}" srcOrd="6" destOrd="0" presId="urn:microsoft.com/office/officeart/2005/8/layout/hProcess9"/>
    <dgm:cxn modelId="{4C54456F-3A3E-4F66-8727-6775467DFF6C}" type="presParOf" srcId="{2424326C-9A28-4139-91D5-014C39A17E1A}" destId="{FB652451-6631-479B-B029-B601276296E5}" srcOrd="7" destOrd="0" presId="urn:microsoft.com/office/officeart/2005/8/layout/hProcess9"/>
    <dgm:cxn modelId="{FEBBBAB5-0CDA-4646-BAC7-0D38CF892F8C}" type="presParOf" srcId="{2424326C-9A28-4139-91D5-014C39A17E1A}" destId="{19F1EBEC-CDE6-440C-A76D-20C4C27CAF71}" srcOrd="8" destOrd="0" presId="urn:microsoft.com/office/officeart/2005/8/layout/hProcess9"/>
    <dgm:cxn modelId="{1C796F0F-0B86-4A6C-A8B7-38E6E65EBAB4}" type="presParOf" srcId="{2424326C-9A28-4139-91D5-014C39A17E1A}" destId="{3DF39143-186A-4403-9356-D94DAC6E8D42}" srcOrd="9" destOrd="0" presId="urn:microsoft.com/office/officeart/2005/8/layout/hProcess9"/>
    <dgm:cxn modelId="{E65F62D8-DC89-45CF-B7DD-EDE240120560}" type="presParOf" srcId="{2424326C-9A28-4139-91D5-014C39A17E1A}" destId="{EF4488C7-F006-48DB-B58B-E2241A6085A6}"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C647162-EA37-4D20-958F-A3D54F92ACCC}" type="doc">
      <dgm:prSet loTypeId="urn:microsoft.com/office/officeart/2005/8/layout/hProcess9" loCatId="process" qsTypeId="urn:microsoft.com/office/officeart/2005/8/quickstyle/simple1" qsCatId="simple" csTypeId="urn:microsoft.com/office/officeart/2005/8/colors/colorful5" csCatId="colorful" phldr="1"/>
      <dgm:spPr/>
    </dgm:pt>
    <dgm:pt modelId="{D28C5A0A-A967-41A5-A9A9-0D87F3555FCF}">
      <dgm:prSet phldrT="[Text]"/>
      <dgm:spPr>
        <a:solidFill>
          <a:schemeClr val="accent5">
            <a:lumMod val="50000"/>
          </a:schemeClr>
        </a:solidFill>
      </dgm:spPr>
      <dgm:t>
        <a:bodyPr/>
        <a:lstStyle/>
        <a:p>
          <a:r>
            <a:rPr lang="en-US" dirty="0"/>
            <a:t>Idea</a:t>
          </a:r>
          <a:endParaRPr lang="en-SG" dirty="0"/>
        </a:p>
      </dgm:t>
    </dgm:pt>
    <dgm:pt modelId="{FE096E0B-EB13-4B37-B2F0-5F7A64D311F5}" type="parTrans" cxnId="{B64F242C-032B-48E4-8C73-E6DECA349EB1}">
      <dgm:prSet/>
      <dgm:spPr/>
      <dgm:t>
        <a:bodyPr/>
        <a:lstStyle/>
        <a:p>
          <a:endParaRPr lang="en-SG"/>
        </a:p>
      </dgm:t>
    </dgm:pt>
    <dgm:pt modelId="{E50644F0-5BC1-44C8-96B2-92FA22F0B620}" type="sibTrans" cxnId="{B64F242C-032B-48E4-8C73-E6DECA349EB1}">
      <dgm:prSet/>
      <dgm:spPr/>
      <dgm:t>
        <a:bodyPr/>
        <a:lstStyle/>
        <a:p>
          <a:endParaRPr lang="en-SG"/>
        </a:p>
      </dgm:t>
    </dgm:pt>
    <dgm:pt modelId="{ECFF9DD8-E8AC-4900-AE6E-893BA2002C36}">
      <dgm:prSet phldrT="[Text]"/>
      <dgm:spPr>
        <a:solidFill>
          <a:schemeClr val="accent3">
            <a:lumMod val="50000"/>
          </a:schemeClr>
        </a:solidFill>
      </dgm:spPr>
      <dgm:t>
        <a:bodyPr/>
        <a:lstStyle/>
        <a:p>
          <a:r>
            <a:rPr lang="en-US" dirty="0"/>
            <a:t>Prototyping</a:t>
          </a:r>
          <a:endParaRPr lang="en-SG" dirty="0"/>
        </a:p>
      </dgm:t>
    </dgm:pt>
    <dgm:pt modelId="{FC88E484-7D70-46CE-A5BB-CE29601A8E55}" type="parTrans" cxnId="{6A2CB4B1-4CBE-4C1C-80B8-6B8529F753F1}">
      <dgm:prSet/>
      <dgm:spPr/>
      <dgm:t>
        <a:bodyPr/>
        <a:lstStyle/>
        <a:p>
          <a:endParaRPr lang="en-SG"/>
        </a:p>
      </dgm:t>
    </dgm:pt>
    <dgm:pt modelId="{01C3AD30-B767-4475-B531-3EE070D15431}" type="sibTrans" cxnId="{6A2CB4B1-4CBE-4C1C-80B8-6B8529F753F1}">
      <dgm:prSet/>
      <dgm:spPr/>
      <dgm:t>
        <a:bodyPr/>
        <a:lstStyle/>
        <a:p>
          <a:endParaRPr lang="en-SG"/>
        </a:p>
      </dgm:t>
    </dgm:pt>
    <dgm:pt modelId="{A52A3354-8FBD-4005-AC29-9D64034F6A34}">
      <dgm:prSet phldrT="[Text]"/>
      <dgm:spPr/>
      <dgm:t>
        <a:bodyPr/>
        <a:lstStyle/>
        <a:p>
          <a:r>
            <a:rPr lang="en-US" dirty="0"/>
            <a:t>Go-to-market</a:t>
          </a:r>
          <a:endParaRPr lang="en-SG" dirty="0"/>
        </a:p>
      </dgm:t>
    </dgm:pt>
    <dgm:pt modelId="{2D532166-5CB5-4025-BC37-2BEFFA1BEF60}" type="parTrans" cxnId="{5F5FEE27-6F35-4104-AF6F-0B3E74B5ADF9}">
      <dgm:prSet/>
      <dgm:spPr/>
      <dgm:t>
        <a:bodyPr/>
        <a:lstStyle/>
        <a:p>
          <a:endParaRPr lang="en-SG"/>
        </a:p>
      </dgm:t>
    </dgm:pt>
    <dgm:pt modelId="{1488255D-B6A8-48B2-8094-22B7FD2F0AC5}" type="sibTrans" cxnId="{5F5FEE27-6F35-4104-AF6F-0B3E74B5ADF9}">
      <dgm:prSet/>
      <dgm:spPr/>
      <dgm:t>
        <a:bodyPr/>
        <a:lstStyle/>
        <a:p>
          <a:endParaRPr lang="en-SG"/>
        </a:p>
      </dgm:t>
    </dgm:pt>
    <dgm:pt modelId="{8362954B-20E0-4E1C-8B9C-C32651C46B46}">
      <dgm:prSet phldrT="[Text]"/>
      <dgm:spPr/>
      <dgm:t>
        <a:bodyPr/>
        <a:lstStyle/>
        <a:p>
          <a:r>
            <a:rPr lang="en-US" dirty="0"/>
            <a:t>Early Growth</a:t>
          </a:r>
          <a:endParaRPr lang="en-SG" dirty="0"/>
        </a:p>
      </dgm:t>
    </dgm:pt>
    <dgm:pt modelId="{F1188C43-B38D-481E-9842-BF3297B051B7}" type="parTrans" cxnId="{872D1115-2390-48C3-B8DE-E2DED16C149C}">
      <dgm:prSet/>
      <dgm:spPr/>
      <dgm:t>
        <a:bodyPr/>
        <a:lstStyle/>
        <a:p>
          <a:endParaRPr lang="en-SG"/>
        </a:p>
      </dgm:t>
    </dgm:pt>
    <dgm:pt modelId="{DF7DB3DF-5B73-4F27-9904-57CF2F44A448}" type="sibTrans" cxnId="{872D1115-2390-48C3-B8DE-E2DED16C149C}">
      <dgm:prSet/>
      <dgm:spPr/>
      <dgm:t>
        <a:bodyPr/>
        <a:lstStyle/>
        <a:p>
          <a:endParaRPr lang="en-SG"/>
        </a:p>
      </dgm:t>
    </dgm:pt>
    <dgm:pt modelId="{98AAB222-2195-4D4B-B960-AB340443D142}">
      <dgm:prSet phldrT="[Text]"/>
      <dgm:spPr/>
      <dgm:t>
        <a:bodyPr/>
        <a:lstStyle/>
        <a:p>
          <a:r>
            <a:rPr lang="en-US" dirty="0"/>
            <a:t>Growth</a:t>
          </a:r>
          <a:endParaRPr lang="en-SG" dirty="0"/>
        </a:p>
      </dgm:t>
    </dgm:pt>
    <dgm:pt modelId="{3BADC849-34BE-4C57-85E5-8E5037F3C4DA}" type="parTrans" cxnId="{EF96607B-4E68-4AE7-90CF-44CA49093C12}">
      <dgm:prSet/>
      <dgm:spPr/>
      <dgm:t>
        <a:bodyPr/>
        <a:lstStyle/>
        <a:p>
          <a:endParaRPr lang="en-SG"/>
        </a:p>
      </dgm:t>
    </dgm:pt>
    <dgm:pt modelId="{832280C1-C371-4D7B-901F-EBC7E9B19044}" type="sibTrans" cxnId="{EF96607B-4E68-4AE7-90CF-44CA49093C12}">
      <dgm:prSet/>
      <dgm:spPr/>
      <dgm:t>
        <a:bodyPr/>
        <a:lstStyle/>
        <a:p>
          <a:endParaRPr lang="en-SG"/>
        </a:p>
      </dgm:t>
    </dgm:pt>
    <dgm:pt modelId="{5BC15935-7DD9-49E3-B068-24599B8624FF}">
      <dgm:prSet phldrT="[Text]"/>
      <dgm:spPr>
        <a:solidFill>
          <a:schemeClr val="accent6">
            <a:lumMod val="50000"/>
          </a:schemeClr>
        </a:solidFill>
      </dgm:spPr>
      <dgm:t>
        <a:bodyPr/>
        <a:lstStyle/>
        <a:p>
          <a:r>
            <a:rPr lang="en-US" dirty="0"/>
            <a:t>Maturity</a:t>
          </a:r>
          <a:endParaRPr lang="en-SG" dirty="0"/>
        </a:p>
      </dgm:t>
    </dgm:pt>
    <dgm:pt modelId="{5D6F2E94-9DC9-4EB0-AE66-C2504BBC96BC}" type="parTrans" cxnId="{F1F14C09-7272-4AE9-8883-DECE481D37E1}">
      <dgm:prSet/>
      <dgm:spPr/>
      <dgm:t>
        <a:bodyPr/>
        <a:lstStyle/>
        <a:p>
          <a:endParaRPr lang="en-SG"/>
        </a:p>
      </dgm:t>
    </dgm:pt>
    <dgm:pt modelId="{69FDE019-7D57-493A-A843-339BD7D734A8}" type="sibTrans" cxnId="{F1F14C09-7272-4AE9-8883-DECE481D37E1}">
      <dgm:prSet/>
      <dgm:spPr/>
      <dgm:t>
        <a:bodyPr/>
        <a:lstStyle/>
        <a:p>
          <a:endParaRPr lang="en-SG"/>
        </a:p>
      </dgm:t>
    </dgm:pt>
    <dgm:pt modelId="{83002D8B-EA1A-472D-9D73-2317C7BFD05E}" type="pres">
      <dgm:prSet presAssocID="{CC647162-EA37-4D20-958F-A3D54F92ACCC}" presName="CompostProcess" presStyleCnt="0">
        <dgm:presLayoutVars>
          <dgm:dir/>
          <dgm:resizeHandles val="exact"/>
        </dgm:presLayoutVars>
      </dgm:prSet>
      <dgm:spPr/>
    </dgm:pt>
    <dgm:pt modelId="{756935B8-CAFA-41D7-81D5-5BFE313DF15D}" type="pres">
      <dgm:prSet presAssocID="{CC647162-EA37-4D20-958F-A3D54F92ACCC}" presName="arrow" presStyleLbl="bgShp" presStyleIdx="0" presStyleCnt="1"/>
      <dgm:spPr/>
    </dgm:pt>
    <dgm:pt modelId="{2424326C-9A28-4139-91D5-014C39A17E1A}" type="pres">
      <dgm:prSet presAssocID="{CC647162-EA37-4D20-958F-A3D54F92ACCC}" presName="linearProcess" presStyleCnt="0"/>
      <dgm:spPr/>
    </dgm:pt>
    <dgm:pt modelId="{F7A32D46-7488-4DDE-B0FC-C317A681C1D4}" type="pres">
      <dgm:prSet presAssocID="{D28C5A0A-A967-41A5-A9A9-0D87F3555FCF}" presName="textNode" presStyleLbl="node1" presStyleIdx="0" presStyleCnt="6">
        <dgm:presLayoutVars>
          <dgm:bulletEnabled val="1"/>
        </dgm:presLayoutVars>
      </dgm:prSet>
      <dgm:spPr/>
    </dgm:pt>
    <dgm:pt modelId="{07E77406-C6DD-41DB-81FC-642E8172FE3C}" type="pres">
      <dgm:prSet presAssocID="{E50644F0-5BC1-44C8-96B2-92FA22F0B620}" presName="sibTrans" presStyleCnt="0"/>
      <dgm:spPr/>
    </dgm:pt>
    <dgm:pt modelId="{57E3E93D-8570-4A0F-97DC-7B758CE4C184}" type="pres">
      <dgm:prSet presAssocID="{ECFF9DD8-E8AC-4900-AE6E-893BA2002C36}" presName="textNode" presStyleLbl="node1" presStyleIdx="1" presStyleCnt="6">
        <dgm:presLayoutVars>
          <dgm:bulletEnabled val="1"/>
        </dgm:presLayoutVars>
      </dgm:prSet>
      <dgm:spPr/>
    </dgm:pt>
    <dgm:pt modelId="{6CCB35F3-455C-4B83-A2B9-2F6F6D03C2F6}" type="pres">
      <dgm:prSet presAssocID="{01C3AD30-B767-4475-B531-3EE070D15431}" presName="sibTrans" presStyleCnt="0"/>
      <dgm:spPr/>
    </dgm:pt>
    <dgm:pt modelId="{2C0EC7C2-AC70-4069-9A2C-5D13D884D903}" type="pres">
      <dgm:prSet presAssocID="{A52A3354-8FBD-4005-AC29-9D64034F6A34}" presName="textNode" presStyleLbl="node1" presStyleIdx="2" presStyleCnt="6">
        <dgm:presLayoutVars>
          <dgm:bulletEnabled val="1"/>
        </dgm:presLayoutVars>
      </dgm:prSet>
      <dgm:spPr/>
    </dgm:pt>
    <dgm:pt modelId="{831B468A-5AA6-44A7-A0A5-0D038BB53C1E}" type="pres">
      <dgm:prSet presAssocID="{1488255D-B6A8-48B2-8094-22B7FD2F0AC5}" presName="sibTrans" presStyleCnt="0"/>
      <dgm:spPr/>
    </dgm:pt>
    <dgm:pt modelId="{0B9AA3FC-FB44-4BDA-AB93-CBB46B379263}" type="pres">
      <dgm:prSet presAssocID="{8362954B-20E0-4E1C-8B9C-C32651C46B46}" presName="textNode" presStyleLbl="node1" presStyleIdx="3" presStyleCnt="6">
        <dgm:presLayoutVars>
          <dgm:bulletEnabled val="1"/>
        </dgm:presLayoutVars>
      </dgm:prSet>
      <dgm:spPr/>
    </dgm:pt>
    <dgm:pt modelId="{FB652451-6631-479B-B029-B601276296E5}" type="pres">
      <dgm:prSet presAssocID="{DF7DB3DF-5B73-4F27-9904-57CF2F44A448}" presName="sibTrans" presStyleCnt="0"/>
      <dgm:spPr/>
    </dgm:pt>
    <dgm:pt modelId="{19F1EBEC-CDE6-440C-A76D-20C4C27CAF71}" type="pres">
      <dgm:prSet presAssocID="{98AAB222-2195-4D4B-B960-AB340443D142}" presName="textNode" presStyleLbl="node1" presStyleIdx="4" presStyleCnt="6">
        <dgm:presLayoutVars>
          <dgm:bulletEnabled val="1"/>
        </dgm:presLayoutVars>
      </dgm:prSet>
      <dgm:spPr/>
    </dgm:pt>
    <dgm:pt modelId="{3DF39143-186A-4403-9356-D94DAC6E8D42}" type="pres">
      <dgm:prSet presAssocID="{832280C1-C371-4D7B-901F-EBC7E9B19044}" presName="sibTrans" presStyleCnt="0"/>
      <dgm:spPr/>
    </dgm:pt>
    <dgm:pt modelId="{EF4488C7-F006-48DB-B58B-E2241A6085A6}" type="pres">
      <dgm:prSet presAssocID="{5BC15935-7DD9-49E3-B068-24599B8624FF}" presName="textNode" presStyleLbl="node1" presStyleIdx="5" presStyleCnt="6">
        <dgm:presLayoutVars>
          <dgm:bulletEnabled val="1"/>
        </dgm:presLayoutVars>
      </dgm:prSet>
      <dgm:spPr/>
    </dgm:pt>
  </dgm:ptLst>
  <dgm:cxnLst>
    <dgm:cxn modelId="{F1F14C09-7272-4AE9-8883-DECE481D37E1}" srcId="{CC647162-EA37-4D20-958F-A3D54F92ACCC}" destId="{5BC15935-7DD9-49E3-B068-24599B8624FF}" srcOrd="5" destOrd="0" parTransId="{5D6F2E94-9DC9-4EB0-AE66-C2504BBC96BC}" sibTransId="{69FDE019-7D57-493A-A843-339BD7D734A8}"/>
    <dgm:cxn modelId="{2D089912-A23B-4259-850F-540FBCC78F99}" type="presOf" srcId="{ECFF9DD8-E8AC-4900-AE6E-893BA2002C36}" destId="{57E3E93D-8570-4A0F-97DC-7B758CE4C184}" srcOrd="0" destOrd="0" presId="urn:microsoft.com/office/officeart/2005/8/layout/hProcess9"/>
    <dgm:cxn modelId="{872D1115-2390-48C3-B8DE-E2DED16C149C}" srcId="{CC647162-EA37-4D20-958F-A3D54F92ACCC}" destId="{8362954B-20E0-4E1C-8B9C-C32651C46B46}" srcOrd="3" destOrd="0" parTransId="{F1188C43-B38D-481E-9842-BF3297B051B7}" sibTransId="{DF7DB3DF-5B73-4F27-9904-57CF2F44A448}"/>
    <dgm:cxn modelId="{5F5FEE27-6F35-4104-AF6F-0B3E74B5ADF9}" srcId="{CC647162-EA37-4D20-958F-A3D54F92ACCC}" destId="{A52A3354-8FBD-4005-AC29-9D64034F6A34}" srcOrd="2" destOrd="0" parTransId="{2D532166-5CB5-4025-BC37-2BEFFA1BEF60}" sibTransId="{1488255D-B6A8-48B2-8094-22B7FD2F0AC5}"/>
    <dgm:cxn modelId="{B64F242C-032B-48E4-8C73-E6DECA349EB1}" srcId="{CC647162-EA37-4D20-958F-A3D54F92ACCC}" destId="{D28C5A0A-A967-41A5-A9A9-0D87F3555FCF}" srcOrd="0" destOrd="0" parTransId="{FE096E0B-EB13-4B37-B2F0-5F7A64D311F5}" sibTransId="{E50644F0-5BC1-44C8-96B2-92FA22F0B620}"/>
    <dgm:cxn modelId="{CE66E035-D2FB-435D-9CCE-450BD222CF7F}" type="presOf" srcId="{98AAB222-2195-4D4B-B960-AB340443D142}" destId="{19F1EBEC-CDE6-440C-A76D-20C4C27CAF71}" srcOrd="0" destOrd="0" presId="urn:microsoft.com/office/officeart/2005/8/layout/hProcess9"/>
    <dgm:cxn modelId="{49DA007A-76B8-428B-A898-DAB9157EFDED}" type="presOf" srcId="{D28C5A0A-A967-41A5-A9A9-0D87F3555FCF}" destId="{F7A32D46-7488-4DDE-B0FC-C317A681C1D4}" srcOrd="0" destOrd="0" presId="urn:microsoft.com/office/officeart/2005/8/layout/hProcess9"/>
    <dgm:cxn modelId="{EF96607B-4E68-4AE7-90CF-44CA49093C12}" srcId="{CC647162-EA37-4D20-958F-A3D54F92ACCC}" destId="{98AAB222-2195-4D4B-B960-AB340443D142}" srcOrd="4" destOrd="0" parTransId="{3BADC849-34BE-4C57-85E5-8E5037F3C4DA}" sibTransId="{832280C1-C371-4D7B-901F-EBC7E9B19044}"/>
    <dgm:cxn modelId="{17635089-AA47-466D-9013-EE65B2252924}" type="presOf" srcId="{8362954B-20E0-4E1C-8B9C-C32651C46B46}" destId="{0B9AA3FC-FB44-4BDA-AB93-CBB46B379263}" srcOrd="0" destOrd="0" presId="urn:microsoft.com/office/officeart/2005/8/layout/hProcess9"/>
    <dgm:cxn modelId="{8EF642B1-9D6A-46CF-A1CE-8CAF73C0C8AC}" type="presOf" srcId="{5BC15935-7DD9-49E3-B068-24599B8624FF}" destId="{EF4488C7-F006-48DB-B58B-E2241A6085A6}" srcOrd="0" destOrd="0" presId="urn:microsoft.com/office/officeart/2005/8/layout/hProcess9"/>
    <dgm:cxn modelId="{6A2CB4B1-4CBE-4C1C-80B8-6B8529F753F1}" srcId="{CC647162-EA37-4D20-958F-A3D54F92ACCC}" destId="{ECFF9DD8-E8AC-4900-AE6E-893BA2002C36}" srcOrd="1" destOrd="0" parTransId="{FC88E484-7D70-46CE-A5BB-CE29601A8E55}" sibTransId="{01C3AD30-B767-4475-B531-3EE070D15431}"/>
    <dgm:cxn modelId="{C3929DCF-B7C5-4D66-8A91-FA4DBB5DB286}" type="presOf" srcId="{CC647162-EA37-4D20-958F-A3D54F92ACCC}" destId="{83002D8B-EA1A-472D-9D73-2317C7BFD05E}" srcOrd="0" destOrd="0" presId="urn:microsoft.com/office/officeart/2005/8/layout/hProcess9"/>
    <dgm:cxn modelId="{555E89DD-5FBF-4F46-A8C9-6101BCBF73F6}" type="presOf" srcId="{A52A3354-8FBD-4005-AC29-9D64034F6A34}" destId="{2C0EC7C2-AC70-4069-9A2C-5D13D884D903}" srcOrd="0" destOrd="0" presId="urn:microsoft.com/office/officeart/2005/8/layout/hProcess9"/>
    <dgm:cxn modelId="{19EA0C9F-B4C5-47ED-AB89-B025BBD00CCA}" type="presParOf" srcId="{83002D8B-EA1A-472D-9D73-2317C7BFD05E}" destId="{756935B8-CAFA-41D7-81D5-5BFE313DF15D}" srcOrd="0" destOrd="0" presId="urn:microsoft.com/office/officeart/2005/8/layout/hProcess9"/>
    <dgm:cxn modelId="{0F8B7A57-82BC-4BA9-BE97-C4C57393BA5C}" type="presParOf" srcId="{83002D8B-EA1A-472D-9D73-2317C7BFD05E}" destId="{2424326C-9A28-4139-91D5-014C39A17E1A}" srcOrd="1" destOrd="0" presId="urn:microsoft.com/office/officeart/2005/8/layout/hProcess9"/>
    <dgm:cxn modelId="{68899100-19C7-47DF-9FB9-D756143CB52C}" type="presParOf" srcId="{2424326C-9A28-4139-91D5-014C39A17E1A}" destId="{F7A32D46-7488-4DDE-B0FC-C317A681C1D4}" srcOrd="0" destOrd="0" presId="urn:microsoft.com/office/officeart/2005/8/layout/hProcess9"/>
    <dgm:cxn modelId="{DC3D9712-846C-40EC-A56D-5CC707F1DCB4}" type="presParOf" srcId="{2424326C-9A28-4139-91D5-014C39A17E1A}" destId="{07E77406-C6DD-41DB-81FC-642E8172FE3C}" srcOrd="1" destOrd="0" presId="urn:microsoft.com/office/officeart/2005/8/layout/hProcess9"/>
    <dgm:cxn modelId="{8DA95A50-EE5E-4AF9-9268-72F228B48E37}" type="presParOf" srcId="{2424326C-9A28-4139-91D5-014C39A17E1A}" destId="{57E3E93D-8570-4A0F-97DC-7B758CE4C184}" srcOrd="2" destOrd="0" presId="urn:microsoft.com/office/officeart/2005/8/layout/hProcess9"/>
    <dgm:cxn modelId="{C7CB35FE-1F98-40B2-9C11-9162CC765AF4}" type="presParOf" srcId="{2424326C-9A28-4139-91D5-014C39A17E1A}" destId="{6CCB35F3-455C-4B83-A2B9-2F6F6D03C2F6}" srcOrd="3" destOrd="0" presId="urn:microsoft.com/office/officeart/2005/8/layout/hProcess9"/>
    <dgm:cxn modelId="{84266A91-416F-4BF3-B53E-4A25EC3651D2}" type="presParOf" srcId="{2424326C-9A28-4139-91D5-014C39A17E1A}" destId="{2C0EC7C2-AC70-4069-9A2C-5D13D884D903}" srcOrd="4" destOrd="0" presId="urn:microsoft.com/office/officeart/2005/8/layout/hProcess9"/>
    <dgm:cxn modelId="{0169A8A9-9C79-47E5-8798-9068CE723244}" type="presParOf" srcId="{2424326C-9A28-4139-91D5-014C39A17E1A}" destId="{831B468A-5AA6-44A7-A0A5-0D038BB53C1E}" srcOrd="5" destOrd="0" presId="urn:microsoft.com/office/officeart/2005/8/layout/hProcess9"/>
    <dgm:cxn modelId="{F931CDB9-3236-4B8A-AE23-1FB42D8B0CF8}" type="presParOf" srcId="{2424326C-9A28-4139-91D5-014C39A17E1A}" destId="{0B9AA3FC-FB44-4BDA-AB93-CBB46B379263}" srcOrd="6" destOrd="0" presId="urn:microsoft.com/office/officeart/2005/8/layout/hProcess9"/>
    <dgm:cxn modelId="{4C54456F-3A3E-4F66-8727-6775467DFF6C}" type="presParOf" srcId="{2424326C-9A28-4139-91D5-014C39A17E1A}" destId="{FB652451-6631-479B-B029-B601276296E5}" srcOrd="7" destOrd="0" presId="urn:microsoft.com/office/officeart/2005/8/layout/hProcess9"/>
    <dgm:cxn modelId="{FEBBBAB5-0CDA-4646-BAC7-0D38CF892F8C}" type="presParOf" srcId="{2424326C-9A28-4139-91D5-014C39A17E1A}" destId="{19F1EBEC-CDE6-440C-A76D-20C4C27CAF71}" srcOrd="8" destOrd="0" presId="urn:microsoft.com/office/officeart/2005/8/layout/hProcess9"/>
    <dgm:cxn modelId="{1C796F0F-0B86-4A6C-A8B7-38E6E65EBAB4}" type="presParOf" srcId="{2424326C-9A28-4139-91D5-014C39A17E1A}" destId="{3DF39143-186A-4403-9356-D94DAC6E8D42}" srcOrd="9" destOrd="0" presId="urn:microsoft.com/office/officeart/2005/8/layout/hProcess9"/>
    <dgm:cxn modelId="{E65F62D8-DC89-45CF-B7DD-EDE240120560}" type="presParOf" srcId="{2424326C-9A28-4139-91D5-014C39A17E1A}" destId="{EF4488C7-F006-48DB-B58B-E2241A6085A6}"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C647162-EA37-4D20-958F-A3D54F92ACCC}" type="doc">
      <dgm:prSet loTypeId="urn:microsoft.com/office/officeart/2005/8/layout/hProcess9" loCatId="process" qsTypeId="urn:microsoft.com/office/officeart/2005/8/quickstyle/simple1" qsCatId="simple" csTypeId="urn:microsoft.com/office/officeart/2005/8/colors/colorful5" csCatId="colorful" phldr="1"/>
      <dgm:spPr/>
    </dgm:pt>
    <dgm:pt modelId="{D28C5A0A-A967-41A5-A9A9-0D87F3555FCF}">
      <dgm:prSet phldrT="[Text]"/>
      <dgm:spPr>
        <a:solidFill>
          <a:schemeClr val="accent5">
            <a:lumMod val="50000"/>
          </a:schemeClr>
        </a:solidFill>
      </dgm:spPr>
      <dgm:t>
        <a:bodyPr/>
        <a:lstStyle/>
        <a:p>
          <a:r>
            <a:rPr lang="en-US" dirty="0"/>
            <a:t>Idea</a:t>
          </a:r>
          <a:endParaRPr lang="en-SG" dirty="0"/>
        </a:p>
      </dgm:t>
    </dgm:pt>
    <dgm:pt modelId="{FE096E0B-EB13-4B37-B2F0-5F7A64D311F5}" type="parTrans" cxnId="{B64F242C-032B-48E4-8C73-E6DECA349EB1}">
      <dgm:prSet/>
      <dgm:spPr/>
      <dgm:t>
        <a:bodyPr/>
        <a:lstStyle/>
        <a:p>
          <a:endParaRPr lang="en-SG"/>
        </a:p>
      </dgm:t>
    </dgm:pt>
    <dgm:pt modelId="{E50644F0-5BC1-44C8-96B2-92FA22F0B620}" type="sibTrans" cxnId="{B64F242C-032B-48E4-8C73-E6DECA349EB1}">
      <dgm:prSet/>
      <dgm:spPr/>
      <dgm:t>
        <a:bodyPr/>
        <a:lstStyle/>
        <a:p>
          <a:endParaRPr lang="en-SG"/>
        </a:p>
      </dgm:t>
    </dgm:pt>
    <dgm:pt modelId="{ECFF9DD8-E8AC-4900-AE6E-893BA2002C36}">
      <dgm:prSet phldrT="[Text]"/>
      <dgm:spPr>
        <a:solidFill>
          <a:schemeClr val="accent3">
            <a:lumMod val="50000"/>
          </a:schemeClr>
        </a:solidFill>
      </dgm:spPr>
      <dgm:t>
        <a:bodyPr/>
        <a:lstStyle/>
        <a:p>
          <a:r>
            <a:rPr lang="en-US" dirty="0"/>
            <a:t>Prototyping</a:t>
          </a:r>
          <a:endParaRPr lang="en-SG" dirty="0"/>
        </a:p>
      </dgm:t>
    </dgm:pt>
    <dgm:pt modelId="{FC88E484-7D70-46CE-A5BB-CE29601A8E55}" type="parTrans" cxnId="{6A2CB4B1-4CBE-4C1C-80B8-6B8529F753F1}">
      <dgm:prSet/>
      <dgm:spPr/>
      <dgm:t>
        <a:bodyPr/>
        <a:lstStyle/>
        <a:p>
          <a:endParaRPr lang="en-SG"/>
        </a:p>
      </dgm:t>
    </dgm:pt>
    <dgm:pt modelId="{01C3AD30-B767-4475-B531-3EE070D15431}" type="sibTrans" cxnId="{6A2CB4B1-4CBE-4C1C-80B8-6B8529F753F1}">
      <dgm:prSet/>
      <dgm:spPr/>
      <dgm:t>
        <a:bodyPr/>
        <a:lstStyle/>
        <a:p>
          <a:endParaRPr lang="en-SG"/>
        </a:p>
      </dgm:t>
    </dgm:pt>
    <dgm:pt modelId="{A52A3354-8FBD-4005-AC29-9D64034F6A34}">
      <dgm:prSet phldrT="[Text]"/>
      <dgm:spPr/>
      <dgm:t>
        <a:bodyPr/>
        <a:lstStyle/>
        <a:p>
          <a:r>
            <a:rPr lang="en-US" dirty="0"/>
            <a:t>Go-to-market</a:t>
          </a:r>
          <a:endParaRPr lang="en-SG" dirty="0"/>
        </a:p>
      </dgm:t>
    </dgm:pt>
    <dgm:pt modelId="{2D532166-5CB5-4025-BC37-2BEFFA1BEF60}" type="parTrans" cxnId="{5F5FEE27-6F35-4104-AF6F-0B3E74B5ADF9}">
      <dgm:prSet/>
      <dgm:spPr/>
      <dgm:t>
        <a:bodyPr/>
        <a:lstStyle/>
        <a:p>
          <a:endParaRPr lang="en-SG"/>
        </a:p>
      </dgm:t>
    </dgm:pt>
    <dgm:pt modelId="{1488255D-B6A8-48B2-8094-22B7FD2F0AC5}" type="sibTrans" cxnId="{5F5FEE27-6F35-4104-AF6F-0B3E74B5ADF9}">
      <dgm:prSet/>
      <dgm:spPr/>
      <dgm:t>
        <a:bodyPr/>
        <a:lstStyle/>
        <a:p>
          <a:endParaRPr lang="en-SG"/>
        </a:p>
      </dgm:t>
    </dgm:pt>
    <dgm:pt modelId="{8362954B-20E0-4E1C-8B9C-C32651C46B46}">
      <dgm:prSet phldrT="[Text]"/>
      <dgm:spPr/>
      <dgm:t>
        <a:bodyPr/>
        <a:lstStyle/>
        <a:p>
          <a:r>
            <a:rPr lang="en-US" dirty="0"/>
            <a:t>Early Growth</a:t>
          </a:r>
          <a:endParaRPr lang="en-SG" dirty="0"/>
        </a:p>
      </dgm:t>
    </dgm:pt>
    <dgm:pt modelId="{F1188C43-B38D-481E-9842-BF3297B051B7}" type="parTrans" cxnId="{872D1115-2390-48C3-B8DE-E2DED16C149C}">
      <dgm:prSet/>
      <dgm:spPr/>
      <dgm:t>
        <a:bodyPr/>
        <a:lstStyle/>
        <a:p>
          <a:endParaRPr lang="en-SG"/>
        </a:p>
      </dgm:t>
    </dgm:pt>
    <dgm:pt modelId="{DF7DB3DF-5B73-4F27-9904-57CF2F44A448}" type="sibTrans" cxnId="{872D1115-2390-48C3-B8DE-E2DED16C149C}">
      <dgm:prSet/>
      <dgm:spPr/>
      <dgm:t>
        <a:bodyPr/>
        <a:lstStyle/>
        <a:p>
          <a:endParaRPr lang="en-SG"/>
        </a:p>
      </dgm:t>
    </dgm:pt>
    <dgm:pt modelId="{98AAB222-2195-4D4B-B960-AB340443D142}">
      <dgm:prSet phldrT="[Text]"/>
      <dgm:spPr/>
      <dgm:t>
        <a:bodyPr/>
        <a:lstStyle/>
        <a:p>
          <a:r>
            <a:rPr lang="en-US" dirty="0"/>
            <a:t>Growth</a:t>
          </a:r>
          <a:endParaRPr lang="en-SG" dirty="0"/>
        </a:p>
      </dgm:t>
    </dgm:pt>
    <dgm:pt modelId="{3BADC849-34BE-4C57-85E5-8E5037F3C4DA}" type="parTrans" cxnId="{EF96607B-4E68-4AE7-90CF-44CA49093C12}">
      <dgm:prSet/>
      <dgm:spPr/>
      <dgm:t>
        <a:bodyPr/>
        <a:lstStyle/>
        <a:p>
          <a:endParaRPr lang="en-SG"/>
        </a:p>
      </dgm:t>
    </dgm:pt>
    <dgm:pt modelId="{832280C1-C371-4D7B-901F-EBC7E9B19044}" type="sibTrans" cxnId="{EF96607B-4E68-4AE7-90CF-44CA49093C12}">
      <dgm:prSet/>
      <dgm:spPr/>
      <dgm:t>
        <a:bodyPr/>
        <a:lstStyle/>
        <a:p>
          <a:endParaRPr lang="en-SG"/>
        </a:p>
      </dgm:t>
    </dgm:pt>
    <dgm:pt modelId="{5BC15935-7DD9-49E3-B068-24599B8624FF}">
      <dgm:prSet phldrT="[Text]"/>
      <dgm:spPr>
        <a:solidFill>
          <a:schemeClr val="accent6">
            <a:lumMod val="50000"/>
          </a:schemeClr>
        </a:solidFill>
      </dgm:spPr>
      <dgm:t>
        <a:bodyPr/>
        <a:lstStyle/>
        <a:p>
          <a:r>
            <a:rPr lang="en-US" dirty="0"/>
            <a:t>Maturity</a:t>
          </a:r>
          <a:endParaRPr lang="en-SG" dirty="0"/>
        </a:p>
      </dgm:t>
    </dgm:pt>
    <dgm:pt modelId="{5D6F2E94-9DC9-4EB0-AE66-C2504BBC96BC}" type="parTrans" cxnId="{F1F14C09-7272-4AE9-8883-DECE481D37E1}">
      <dgm:prSet/>
      <dgm:spPr/>
      <dgm:t>
        <a:bodyPr/>
        <a:lstStyle/>
        <a:p>
          <a:endParaRPr lang="en-SG"/>
        </a:p>
      </dgm:t>
    </dgm:pt>
    <dgm:pt modelId="{69FDE019-7D57-493A-A843-339BD7D734A8}" type="sibTrans" cxnId="{F1F14C09-7272-4AE9-8883-DECE481D37E1}">
      <dgm:prSet/>
      <dgm:spPr/>
      <dgm:t>
        <a:bodyPr/>
        <a:lstStyle/>
        <a:p>
          <a:endParaRPr lang="en-SG"/>
        </a:p>
      </dgm:t>
    </dgm:pt>
    <dgm:pt modelId="{83002D8B-EA1A-472D-9D73-2317C7BFD05E}" type="pres">
      <dgm:prSet presAssocID="{CC647162-EA37-4D20-958F-A3D54F92ACCC}" presName="CompostProcess" presStyleCnt="0">
        <dgm:presLayoutVars>
          <dgm:dir/>
          <dgm:resizeHandles val="exact"/>
        </dgm:presLayoutVars>
      </dgm:prSet>
      <dgm:spPr/>
    </dgm:pt>
    <dgm:pt modelId="{756935B8-CAFA-41D7-81D5-5BFE313DF15D}" type="pres">
      <dgm:prSet presAssocID="{CC647162-EA37-4D20-958F-A3D54F92ACCC}" presName="arrow" presStyleLbl="bgShp" presStyleIdx="0" presStyleCnt="1"/>
      <dgm:spPr/>
    </dgm:pt>
    <dgm:pt modelId="{2424326C-9A28-4139-91D5-014C39A17E1A}" type="pres">
      <dgm:prSet presAssocID="{CC647162-EA37-4D20-958F-A3D54F92ACCC}" presName="linearProcess" presStyleCnt="0"/>
      <dgm:spPr/>
    </dgm:pt>
    <dgm:pt modelId="{F7A32D46-7488-4DDE-B0FC-C317A681C1D4}" type="pres">
      <dgm:prSet presAssocID="{D28C5A0A-A967-41A5-A9A9-0D87F3555FCF}" presName="textNode" presStyleLbl="node1" presStyleIdx="0" presStyleCnt="6">
        <dgm:presLayoutVars>
          <dgm:bulletEnabled val="1"/>
        </dgm:presLayoutVars>
      </dgm:prSet>
      <dgm:spPr/>
    </dgm:pt>
    <dgm:pt modelId="{07E77406-C6DD-41DB-81FC-642E8172FE3C}" type="pres">
      <dgm:prSet presAssocID="{E50644F0-5BC1-44C8-96B2-92FA22F0B620}" presName="sibTrans" presStyleCnt="0"/>
      <dgm:spPr/>
    </dgm:pt>
    <dgm:pt modelId="{57E3E93D-8570-4A0F-97DC-7B758CE4C184}" type="pres">
      <dgm:prSet presAssocID="{ECFF9DD8-E8AC-4900-AE6E-893BA2002C36}" presName="textNode" presStyleLbl="node1" presStyleIdx="1" presStyleCnt="6">
        <dgm:presLayoutVars>
          <dgm:bulletEnabled val="1"/>
        </dgm:presLayoutVars>
      </dgm:prSet>
      <dgm:spPr/>
    </dgm:pt>
    <dgm:pt modelId="{6CCB35F3-455C-4B83-A2B9-2F6F6D03C2F6}" type="pres">
      <dgm:prSet presAssocID="{01C3AD30-B767-4475-B531-3EE070D15431}" presName="sibTrans" presStyleCnt="0"/>
      <dgm:spPr/>
    </dgm:pt>
    <dgm:pt modelId="{2C0EC7C2-AC70-4069-9A2C-5D13D884D903}" type="pres">
      <dgm:prSet presAssocID="{A52A3354-8FBD-4005-AC29-9D64034F6A34}" presName="textNode" presStyleLbl="node1" presStyleIdx="2" presStyleCnt="6">
        <dgm:presLayoutVars>
          <dgm:bulletEnabled val="1"/>
        </dgm:presLayoutVars>
      </dgm:prSet>
      <dgm:spPr/>
    </dgm:pt>
    <dgm:pt modelId="{831B468A-5AA6-44A7-A0A5-0D038BB53C1E}" type="pres">
      <dgm:prSet presAssocID="{1488255D-B6A8-48B2-8094-22B7FD2F0AC5}" presName="sibTrans" presStyleCnt="0"/>
      <dgm:spPr/>
    </dgm:pt>
    <dgm:pt modelId="{0B9AA3FC-FB44-4BDA-AB93-CBB46B379263}" type="pres">
      <dgm:prSet presAssocID="{8362954B-20E0-4E1C-8B9C-C32651C46B46}" presName="textNode" presStyleLbl="node1" presStyleIdx="3" presStyleCnt="6">
        <dgm:presLayoutVars>
          <dgm:bulletEnabled val="1"/>
        </dgm:presLayoutVars>
      </dgm:prSet>
      <dgm:spPr/>
    </dgm:pt>
    <dgm:pt modelId="{FB652451-6631-479B-B029-B601276296E5}" type="pres">
      <dgm:prSet presAssocID="{DF7DB3DF-5B73-4F27-9904-57CF2F44A448}" presName="sibTrans" presStyleCnt="0"/>
      <dgm:spPr/>
    </dgm:pt>
    <dgm:pt modelId="{19F1EBEC-CDE6-440C-A76D-20C4C27CAF71}" type="pres">
      <dgm:prSet presAssocID="{98AAB222-2195-4D4B-B960-AB340443D142}" presName="textNode" presStyleLbl="node1" presStyleIdx="4" presStyleCnt="6">
        <dgm:presLayoutVars>
          <dgm:bulletEnabled val="1"/>
        </dgm:presLayoutVars>
      </dgm:prSet>
      <dgm:spPr/>
    </dgm:pt>
    <dgm:pt modelId="{3DF39143-186A-4403-9356-D94DAC6E8D42}" type="pres">
      <dgm:prSet presAssocID="{832280C1-C371-4D7B-901F-EBC7E9B19044}" presName="sibTrans" presStyleCnt="0"/>
      <dgm:spPr/>
    </dgm:pt>
    <dgm:pt modelId="{EF4488C7-F006-48DB-B58B-E2241A6085A6}" type="pres">
      <dgm:prSet presAssocID="{5BC15935-7DD9-49E3-B068-24599B8624FF}" presName="textNode" presStyleLbl="node1" presStyleIdx="5" presStyleCnt="6">
        <dgm:presLayoutVars>
          <dgm:bulletEnabled val="1"/>
        </dgm:presLayoutVars>
      </dgm:prSet>
      <dgm:spPr/>
    </dgm:pt>
  </dgm:ptLst>
  <dgm:cxnLst>
    <dgm:cxn modelId="{F1F14C09-7272-4AE9-8883-DECE481D37E1}" srcId="{CC647162-EA37-4D20-958F-A3D54F92ACCC}" destId="{5BC15935-7DD9-49E3-B068-24599B8624FF}" srcOrd="5" destOrd="0" parTransId="{5D6F2E94-9DC9-4EB0-AE66-C2504BBC96BC}" sibTransId="{69FDE019-7D57-493A-A843-339BD7D734A8}"/>
    <dgm:cxn modelId="{2D089912-A23B-4259-850F-540FBCC78F99}" type="presOf" srcId="{ECFF9DD8-E8AC-4900-AE6E-893BA2002C36}" destId="{57E3E93D-8570-4A0F-97DC-7B758CE4C184}" srcOrd="0" destOrd="0" presId="urn:microsoft.com/office/officeart/2005/8/layout/hProcess9"/>
    <dgm:cxn modelId="{872D1115-2390-48C3-B8DE-E2DED16C149C}" srcId="{CC647162-EA37-4D20-958F-A3D54F92ACCC}" destId="{8362954B-20E0-4E1C-8B9C-C32651C46B46}" srcOrd="3" destOrd="0" parTransId="{F1188C43-B38D-481E-9842-BF3297B051B7}" sibTransId="{DF7DB3DF-5B73-4F27-9904-57CF2F44A448}"/>
    <dgm:cxn modelId="{5F5FEE27-6F35-4104-AF6F-0B3E74B5ADF9}" srcId="{CC647162-EA37-4D20-958F-A3D54F92ACCC}" destId="{A52A3354-8FBD-4005-AC29-9D64034F6A34}" srcOrd="2" destOrd="0" parTransId="{2D532166-5CB5-4025-BC37-2BEFFA1BEF60}" sibTransId="{1488255D-B6A8-48B2-8094-22B7FD2F0AC5}"/>
    <dgm:cxn modelId="{B64F242C-032B-48E4-8C73-E6DECA349EB1}" srcId="{CC647162-EA37-4D20-958F-A3D54F92ACCC}" destId="{D28C5A0A-A967-41A5-A9A9-0D87F3555FCF}" srcOrd="0" destOrd="0" parTransId="{FE096E0B-EB13-4B37-B2F0-5F7A64D311F5}" sibTransId="{E50644F0-5BC1-44C8-96B2-92FA22F0B620}"/>
    <dgm:cxn modelId="{CE66E035-D2FB-435D-9CCE-450BD222CF7F}" type="presOf" srcId="{98AAB222-2195-4D4B-B960-AB340443D142}" destId="{19F1EBEC-CDE6-440C-A76D-20C4C27CAF71}" srcOrd="0" destOrd="0" presId="urn:microsoft.com/office/officeart/2005/8/layout/hProcess9"/>
    <dgm:cxn modelId="{49DA007A-76B8-428B-A898-DAB9157EFDED}" type="presOf" srcId="{D28C5A0A-A967-41A5-A9A9-0D87F3555FCF}" destId="{F7A32D46-7488-4DDE-B0FC-C317A681C1D4}" srcOrd="0" destOrd="0" presId="urn:microsoft.com/office/officeart/2005/8/layout/hProcess9"/>
    <dgm:cxn modelId="{EF96607B-4E68-4AE7-90CF-44CA49093C12}" srcId="{CC647162-EA37-4D20-958F-A3D54F92ACCC}" destId="{98AAB222-2195-4D4B-B960-AB340443D142}" srcOrd="4" destOrd="0" parTransId="{3BADC849-34BE-4C57-85E5-8E5037F3C4DA}" sibTransId="{832280C1-C371-4D7B-901F-EBC7E9B19044}"/>
    <dgm:cxn modelId="{17635089-AA47-466D-9013-EE65B2252924}" type="presOf" srcId="{8362954B-20E0-4E1C-8B9C-C32651C46B46}" destId="{0B9AA3FC-FB44-4BDA-AB93-CBB46B379263}" srcOrd="0" destOrd="0" presId="urn:microsoft.com/office/officeart/2005/8/layout/hProcess9"/>
    <dgm:cxn modelId="{8EF642B1-9D6A-46CF-A1CE-8CAF73C0C8AC}" type="presOf" srcId="{5BC15935-7DD9-49E3-B068-24599B8624FF}" destId="{EF4488C7-F006-48DB-B58B-E2241A6085A6}" srcOrd="0" destOrd="0" presId="urn:microsoft.com/office/officeart/2005/8/layout/hProcess9"/>
    <dgm:cxn modelId="{6A2CB4B1-4CBE-4C1C-80B8-6B8529F753F1}" srcId="{CC647162-EA37-4D20-958F-A3D54F92ACCC}" destId="{ECFF9DD8-E8AC-4900-AE6E-893BA2002C36}" srcOrd="1" destOrd="0" parTransId="{FC88E484-7D70-46CE-A5BB-CE29601A8E55}" sibTransId="{01C3AD30-B767-4475-B531-3EE070D15431}"/>
    <dgm:cxn modelId="{C3929DCF-B7C5-4D66-8A91-FA4DBB5DB286}" type="presOf" srcId="{CC647162-EA37-4D20-958F-A3D54F92ACCC}" destId="{83002D8B-EA1A-472D-9D73-2317C7BFD05E}" srcOrd="0" destOrd="0" presId="urn:microsoft.com/office/officeart/2005/8/layout/hProcess9"/>
    <dgm:cxn modelId="{555E89DD-5FBF-4F46-A8C9-6101BCBF73F6}" type="presOf" srcId="{A52A3354-8FBD-4005-AC29-9D64034F6A34}" destId="{2C0EC7C2-AC70-4069-9A2C-5D13D884D903}" srcOrd="0" destOrd="0" presId="urn:microsoft.com/office/officeart/2005/8/layout/hProcess9"/>
    <dgm:cxn modelId="{19EA0C9F-B4C5-47ED-AB89-B025BBD00CCA}" type="presParOf" srcId="{83002D8B-EA1A-472D-9D73-2317C7BFD05E}" destId="{756935B8-CAFA-41D7-81D5-5BFE313DF15D}" srcOrd="0" destOrd="0" presId="urn:microsoft.com/office/officeart/2005/8/layout/hProcess9"/>
    <dgm:cxn modelId="{0F8B7A57-82BC-4BA9-BE97-C4C57393BA5C}" type="presParOf" srcId="{83002D8B-EA1A-472D-9D73-2317C7BFD05E}" destId="{2424326C-9A28-4139-91D5-014C39A17E1A}" srcOrd="1" destOrd="0" presId="urn:microsoft.com/office/officeart/2005/8/layout/hProcess9"/>
    <dgm:cxn modelId="{68899100-19C7-47DF-9FB9-D756143CB52C}" type="presParOf" srcId="{2424326C-9A28-4139-91D5-014C39A17E1A}" destId="{F7A32D46-7488-4DDE-B0FC-C317A681C1D4}" srcOrd="0" destOrd="0" presId="urn:microsoft.com/office/officeart/2005/8/layout/hProcess9"/>
    <dgm:cxn modelId="{DC3D9712-846C-40EC-A56D-5CC707F1DCB4}" type="presParOf" srcId="{2424326C-9A28-4139-91D5-014C39A17E1A}" destId="{07E77406-C6DD-41DB-81FC-642E8172FE3C}" srcOrd="1" destOrd="0" presId="urn:microsoft.com/office/officeart/2005/8/layout/hProcess9"/>
    <dgm:cxn modelId="{8DA95A50-EE5E-4AF9-9268-72F228B48E37}" type="presParOf" srcId="{2424326C-9A28-4139-91D5-014C39A17E1A}" destId="{57E3E93D-8570-4A0F-97DC-7B758CE4C184}" srcOrd="2" destOrd="0" presId="urn:microsoft.com/office/officeart/2005/8/layout/hProcess9"/>
    <dgm:cxn modelId="{C7CB35FE-1F98-40B2-9C11-9162CC765AF4}" type="presParOf" srcId="{2424326C-9A28-4139-91D5-014C39A17E1A}" destId="{6CCB35F3-455C-4B83-A2B9-2F6F6D03C2F6}" srcOrd="3" destOrd="0" presId="urn:microsoft.com/office/officeart/2005/8/layout/hProcess9"/>
    <dgm:cxn modelId="{84266A91-416F-4BF3-B53E-4A25EC3651D2}" type="presParOf" srcId="{2424326C-9A28-4139-91D5-014C39A17E1A}" destId="{2C0EC7C2-AC70-4069-9A2C-5D13D884D903}" srcOrd="4" destOrd="0" presId="urn:microsoft.com/office/officeart/2005/8/layout/hProcess9"/>
    <dgm:cxn modelId="{0169A8A9-9C79-47E5-8798-9068CE723244}" type="presParOf" srcId="{2424326C-9A28-4139-91D5-014C39A17E1A}" destId="{831B468A-5AA6-44A7-A0A5-0D038BB53C1E}" srcOrd="5" destOrd="0" presId="urn:microsoft.com/office/officeart/2005/8/layout/hProcess9"/>
    <dgm:cxn modelId="{F931CDB9-3236-4B8A-AE23-1FB42D8B0CF8}" type="presParOf" srcId="{2424326C-9A28-4139-91D5-014C39A17E1A}" destId="{0B9AA3FC-FB44-4BDA-AB93-CBB46B379263}" srcOrd="6" destOrd="0" presId="urn:microsoft.com/office/officeart/2005/8/layout/hProcess9"/>
    <dgm:cxn modelId="{4C54456F-3A3E-4F66-8727-6775467DFF6C}" type="presParOf" srcId="{2424326C-9A28-4139-91D5-014C39A17E1A}" destId="{FB652451-6631-479B-B029-B601276296E5}" srcOrd="7" destOrd="0" presId="urn:microsoft.com/office/officeart/2005/8/layout/hProcess9"/>
    <dgm:cxn modelId="{FEBBBAB5-0CDA-4646-BAC7-0D38CF892F8C}" type="presParOf" srcId="{2424326C-9A28-4139-91D5-014C39A17E1A}" destId="{19F1EBEC-CDE6-440C-A76D-20C4C27CAF71}" srcOrd="8" destOrd="0" presId="urn:microsoft.com/office/officeart/2005/8/layout/hProcess9"/>
    <dgm:cxn modelId="{1C796F0F-0B86-4A6C-A8B7-38E6E65EBAB4}" type="presParOf" srcId="{2424326C-9A28-4139-91D5-014C39A17E1A}" destId="{3DF39143-186A-4403-9356-D94DAC6E8D42}" srcOrd="9" destOrd="0" presId="urn:microsoft.com/office/officeart/2005/8/layout/hProcess9"/>
    <dgm:cxn modelId="{E65F62D8-DC89-45CF-B7DD-EDE240120560}" type="presParOf" srcId="{2424326C-9A28-4139-91D5-014C39A17E1A}" destId="{EF4488C7-F006-48DB-B58B-E2241A6085A6}"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647162-EA37-4D20-958F-A3D54F92ACCC}" type="doc">
      <dgm:prSet loTypeId="urn:microsoft.com/office/officeart/2005/8/layout/hProcess9" loCatId="process" qsTypeId="urn:microsoft.com/office/officeart/2005/8/quickstyle/simple1" qsCatId="simple" csTypeId="urn:microsoft.com/office/officeart/2005/8/colors/colorful5" csCatId="colorful" phldr="1"/>
      <dgm:spPr/>
    </dgm:pt>
    <dgm:pt modelId="{D28C5A0A-A967-41A5-A9A9-0D87F3555FCF}">
      <dgm:prSet phldrT="[Text]"/>
      <dgm:spPr>
        <a:solidFill>
          <a:schemeClr val="accent5">
            <a:lumMod val="50000"/>
          </a:schemeClr>
        </a:solidFill>
      </dgm:spPr>
      <dgm:t>
        <a:bodyPr/>
        <a:lstStyle/>
        <a:p>
          <a:r>
            <a:rPr lang="en-US" dirty="0"/>
            <a:t>Idea</a:t>
          </a:r>
          <a:endParaRPr lang="en-SG" dirty="0"/>
        </a:p>
      </dgm:t>
    </dgm:pt>
    <dgm:pt modelId="{FE096E0B-EB13-4B37-B2F0-5F7A64D311F5}" type="parTrans" cxnId="{B64F242C-032B-48E4-8C73-E6DECA349EB1}">
      <dgm:prSet/>
      <dgm:spPr/>
      <dgm:t>
        <a:bodyPr/>
        <a:lstStyle/>
        <a:p>
          <a:endParaRPr lang="en-SG"/>
        </a:p>
      </dgm:t>
    </dgm:pt>
    <dgm:pt modelId="{E50644F0-5BC1-44C8-96B2-92FA22F0B620}" type="sibTrans" cxnId="{B64F242C-032B-48E4-8C73-E6DECA349EB1}">
      <dgm:prSet/>
      <dgm:spPr/>
      <dgm:t>
        <a:bodyPr/>
        <a:lstStyle/>
        <a:p>
          <a:endParaRPr lang="en-SG"/>
        </a:p>
      </dgm:t>
    </dgm:pt>
    <dgm:pt modelId="{ECFF9DD8-E8AC-4900-AE6E-893BA2002C36}">
      <dgm:prSet phldrT="[Text]"/>
      <dgm:spPr>
        <a:solidFill>
          <a:schemeClr val="accent3">
            <a:lumMod val="50000"/>
          </a:schemeClr>
        </a:solidFill>
      </dgm:spPr>
      <dgm:t>
        <a:bodyPr/>
        <a:lstStyle/>
        <a:p>
          <a:r>
            <a:rPr lang="en-US" dirty="0"/>
            <a:t>Prototyping</a:t>
          </a:r>
          <a:endParaRPr lang="en-SG" dirty="0"/>
        </a:p>
      </dgm:t>
    </dgm:pt>
    <dgm:pt modelId="{FC88E484-7D70-46CE-A5BB-CE29601A8E55}" type="parTrans" cxnId="{6A2CB4B1-4CBE-4C1C-80B8-6B8529F753F1}">
      <dgm:prSet/>
      <dgm:spPr/>
      <dgm:t>
        <a:bodyPr/>
        <a:lstStyle/>
        <a:p>
          <a:endParaRPr lang="en-SG"/>
        </a:p>
      </dgm:t>
    </dgm:pt>
    <dgm:pt modelId="{01C3AD30-B767-4475-B531-3EE070D15431}" type="sibTrans" cxnId="{6A2CB4B1-4CBE-4C1C-80B8-6B8529F753F1}">
      <dgm:prSet/>
      <dgm:spPr/>
      <dgm:t>
        <a:bodyPr/>
        <a:lstStyle/>
        <a:p>
          <a:endParaRPr lang="en-SG"/>
        </a:p>
      </dgm:t>
    </dgm:pt>
    <dgm:pt modelId="{A52A3354-8FBD-4005-AC29-9D64034F6A34}">
      <dgm:prSet phldrT="[Text]"/>
      <dgm:spPr/>
      <dgm:t>
        <a:bodyPr/>
        <a:lstStyle/>
        <a:p>
          <a:r>
            <a:rPr lang="en-US" dirty="0"/>
            <a:t>Go-to-market</a:t>
          </a:r>
          <a:endParaRPr lang="en-SG" dirty="0"/>
        </a:p>
      </dgm:t>
    </dgm:pt>
    <dgm:pt modelId="{2D532166-5CB5-4025-BC37-2BEFFA1BEF60}" type="parTrans" cxnId="{5F5FEE27-6F35-4104-AF6F-0B3E74B5ADF9}">
      <dgm:prSet/>
      <dgm:spPr/>
      <dgm:t>
        <a:bodyPr/>
        <a:lstStyle/>
        <a:p>
          <a:endParaRPr lang="en-SG"/>
        </a:p>
      </dgm:t>
    </dgm:pt>
    <dgm:pt modelId="{1488255D-B6A8-48B2-8094-22B7FD2F0AC5}" type="sibTrans" cxnId="{5F5FEE27-6F35-4104-AF6F-0B3E74B5ADF9}">
      <dgm:prSet/>
      <dgm:spPr/>
      <dgm:t>
        <a:bodyPr/>
        <a:lstStyle/>
        <a:p>
          <a:endParaRPr lang="en-SG"/>
        </a:p>
      </dgm:t>
    </dgm:pt>
    <dgm:pt modelId="{8362954B-20E0-4E1C-8B9C-C32651C46B46}">
      <dgm:prSet phldrT="[Text]"/>
      <dgm:spPr/>
      <dgm:t>
        <a:bodyPr/>
        <a:lstStyle/>
        <a:p>
          <a:r>
            <a:rPr lang="en-US" dirty="0"/>
            <a:t>Early Growth</a:t>
          </a:r>
          <a:endParaRPr lang="en-SG" dirty="0"/>
        </a:p>
      </dgm:t>
    </dgm:pt>
    <dgm:pt modelId="{F1188C43-B38D-481E-9842-BF3297B051B7}" type="parTrans" cxnId="{872D1115-2390-48C3-B8DE-E2DED16C149C}">
      <dgm:prSet/>
      <dgm:spPr/>
      <dgm:t>
        <a:bodyPr/>
        <a:lstStyle/>
        <a:p>
          <a:endParaRPr lang="en-SG"/>
        </a:p>
      </dgm:t>
    </dgm:pt>
    <dgm:pt modelId="{DF7DB3DF-5B73-4F27-9904-57CF2F44A448}" type="sibTrans" cxnId="{872D1115-2390-48C3-B8DE-E2DED16C149C}">
      <dgm:prSet/>
      <dgm:spPr/>
      <dgm:t>
        <a:bodyPr/>
        <a:lstStyle/>
        <a:p>
          <a:endParaRPr lang="en-SG"/>
        </a:p>
      </dgm:t>
    </dgm:pt>
    <dgm:pt modelId="{98AAB222-2195-4D4B-B960-AB340443D142}">
      <dgm:prSet phldrT="[Text]"/>
      <dgm:spPr/>
      <dgm:t>
        <a:bodyPr/>
        <a:lstStyle/>
        <a:p>
          <a:r>
            <a:rPr lang="en-US" dirty="0"/>
            <a:t>Growth</a:t>
          </a:r>
          <a:endParaRPr lang="en-SG" dirty="0"/>
        </a:p>
      </dgm:t>
    </dgm:pt>
    <dgm:pt modelId="{3BADC849-34BE-4C57-85E5-8E5037F3C4DA}" type="parTrans" cxnId="{EF96607B-4E68-4AE7-90CF-44CA49093C12}">
      <dgm:prSet/>
      <dgm:spPr/>
      <dgm:t>
        <a:bodyPr/>
        <a:lstStyle/>
        <a:p>
          <a:endParaRPr lang="en-SG"/>
        </a:p>
      </dgm:t>
    </dgm:pt>
    <dgm:pt modelId="{832280C1-C371-4D7B-901F-EBC7E9B19044}" type="sibTrans" cxnId="{EF96607B-4E68-4AE7-90CF-44CA49093C12}">
      <dgm:prSet/>
      <dgm:spPr/>
      <dgm:t>
        <a:bodyPr/>
        <a:lstStyle/>
        <a:p>
          <a:endParaRPr lang="en-SG"/>
        </a:p>
      </dgm:t>
    </dgm:pt>
    <dgm:pt modelId="{5BC15935-7DD9-49E3-B068-24599B8624FF}">
      <dgm:prSet phldrT="[Text]"/>
      <dgm:spPr>
        <a:solidFill>
          <a:schemeClr val="accent6">
            <a:lumMod val="50000"/>
          </a:schemeClr>
        </a:solidFill>
      </dgm:spPr>
      <dgm:t>
        <a:bodyPr/>
        <a:lstStyle/>
        <a:p>
          <a:r>
            <a:rPr lang="en-US" dirty="0"/>
            <a:t>Maturity</a:t>
          </a:r>
          <a:endParaRPr lang="en-SG" dirty="0"/>
        </a:p>
      </dgm:t>
    </dgm:pt>
    <dgm:pt modelId="{5D6F2E94-9DC9-4EB0-AE66-C2504BBC96BC}" type="parTrans" cxnId="{F1F14C09-7272-4AE9-8883-DECE481D37E1}">
      <dgm:prSet/>
      <dgm:spPr/>
      <dgm:t>
        <a:bodyPr/>
        <a:lstStyle/>
        <a:p>
          <a:endParaRPr lang="en-SG"/>
        </a:p>
      </dgm:t>
    </dgm:pt>
    <dgm:pt modelId="{69FDE019-7D57-493A-A843-339BD7D734A8}" type="sibTrans" cxnId="{F1F14C09-7272-4AE9-8883-DECE481D37E1}">
      <dgm:prSet/>
      <dgm:spPr/>
      <dgm:t>
        <a:bodyPr/>
        <a:lstStyle/>
        <a:p>
          <a:endParaRPr lang="en-SG"/>
        </a:p>
      </dgm:t>
    </dgm:pt>
    <dgm:pt modelId="{83002D8B-EA1A-472D-9D73-2317C7BFD05E}" type="pres">
      <dgm:prSet presAssocID="{CC647162-EA37-4D20-958F-A3D54F92ACCC}" presName="CompostProcess" presStyleCnt="0">
        <dgm:presLayoutVars>
          <dgm:dir/>
          <dgm:resizeHandles val="exact"/>
        </dgm:presLayoutVars>
      </dgm:prSet>
      <dgm:spPr/>
    </dgm:pt>
    <dgm:pt modelId="{756935B8-CAFA-41D7-81D5-5BFE313DF15D}" type="pres">
      <dgm:prSet presAssocID="{CC647162-EA37-4D20-958F-A3D54F92ACCC}" presName="arrow" presStyleLbl="bgShp" presStyleIdx="0" presStyleCnt="1"/>
      <dgm:spPr/>
    </dgm:pt>
    <dgm:pt modelId="{2424326C-9A28-4139-91D5-014C39A17E1A}" type="pres">
      <dgm:prSet presAssocID="{CC647162-EA37-4D20-958F-A3D54F92ACCC}" presName="linearProcess" presStyleCnt="0"/>
      <dgm:spPr/>
    </dgm:pt>
    <dgm:pt modelId="{F7A32D46-7488-4DDE-B0FC-C317A681C1D4}" type="pres">
      <dgm:prSet presAssocID="{D28C5A0A-A967-41A5-A9A9-0D87F3555FCF}" presName="textNode" presStyleLbl="node1" presStyleIdx="0" presStyleCnt="6">
        <dgm:presLayoutVars>
          <dgm:bulletEnabled val="1"/>
        </dgm:presLayoutVars>
      </dgm:prSet>
      <dgm:spPr/>
    </dgm:pt>
    <dgm:pt modelId="{07E77406-C6DD-41DB-81FC-642E8172FE3C}" type="pres">
      <dgm:prSet presAssocID="{E50644F0-5BC1-44C8-96B2-92FA22F0B620}" presName="sibTrans" presStyleCnt="0"/>
      <dgm:spPr/>
    </dgm:pt>
    <dgm:pt modelId="{57E3E93D-8570-4A0F-97DC-7B758CE4C184}" type="pres">
      <dgm:prSet presAssocID="{ECFF9DD8-E8AC-4900-AE6E-893BA2002C36}" presName="textNode" presStyleLbl="node1" presStyleIdx="1" presStyleCnt="6">
        <dgm:presLayoutVars>
          <dgm:bulletEnabled val="1"/>
        </dgm:presLayoutVars>
      </dgm:prSet>
      <dgm:spPr/>
    </dgm:pt>
    <dgm:pt modelId="{6CCB35F3-455C-4B83-A2B9-2F6F6D03C2F6}" type="pres">
      <dgm:prSet presAssocID="{01C3AD30-B767-4475-B531-3EE070D15431}" presName="sibTrans" presStyleCnt="0"/>
      <dgm:spPr/>
    </dgm:pt>
    <dgm:pt modelId="{2C0EC7C2-AC70-4069-9A2C-5D13D884D903}" type="pres">
      <dgm:prSet presAssocID="{A52A3354-8FBD-4005-AC29-9D64034F6A34}" presName="textNode" presStyleLbl="node1" presStyleIdx="2" presStyleCnt="6">
        <dgm:presLayoutVars>
          <dgm:bulletEnabled val="1"/>
        </dgm:presLayoutVars>
      </dgm:prSet>
      <dgm:spPr/>
    </dgm:pt>
    <dgm:pt modelId="{831B468A-5AA6-44A7-A0A5-0D038BB53C1E}" type="pres">
      <dgm:prSet presAssocID="{1488255D-B6A8-48B2-8094-22B7FD2F0AC5}" presName="sibTrans" presStyleCnt="0"/>
      <dgm:spPr/>
    </dgm:pt>
    <dgm:pt modelId="{0B9AA3FC-FB44-4BDA-AB93-CBB46B379263}" type="pres">
      <dgm:prSet presAssocID="{8362954B-20E0-4E1C-8B9C-C32651C46B46}" presName="textNode" presStyleLbl="node1" presStyleIdx="3" presStyleCnt="6">
        <dgm:presLayoutVars>
          <dgm:bulletEnabled val="1"/>
        </dgm:presLayoutVars>
      </dgm:prSet>
      <dgm:spPr/>
    </dgm:pt>
    <dgm:pt modelId="{FB652451-6631-479B-B029-B601276296E5}" type="pres">
      <dgm:prSet presAssocID="{DF7DB3DF-5B73-4F27-9904-57CF2F44A448}" presName="sibTrans" presStyleCnt="0"/>
      <dgm:spPr/>
    </dgm:pt>
    <dgm:pt modelId="{19F1EBEC-CDE6-440C-A76D-20C4C27CAF71}" type="pres">
      <dgm:prSet presAssocID="{98AAB222-2195-4D4B-B960-AB340443D142}" presName="textNode" presStyleLbl="node1" presStyleIdx="4" presStyleCnt="6">
        <dgm:presLayoutVars>
          <dgm:bulletEnabled val="1"/>
        </dgm:presLayoutVars>
      </dgm:prSet>
      <dgm:spPr/>
    </dgm:pt>
    <dgm:pt modelId="{3DF39143-186A-4403-9356-D94DAC6E8D42}" type="pres">
      <dgm:prSet presAssocID="{832280C1-C371-4D7B-901F-EBC7E9B19044}" presName="sibTrans" presStyleCnt="0"/>
      <dgm:spPr/>
    </dgm:pt>
    <dgm:pt modelId="{EF4488C7-F006-48DB-B58B-E2241A6085A6}" type="pres">
      <dgm:prSet presAssocID="{5BC15935-7DD9-49E3-B068-24599B8624FF}" presName="textNode" presStyleLbl="node1" presStyleIdx="5" presStyleCnt="6">
        <dgm:presLayoutVars>
          <dgm:bulletEnabled val="1"/>
        </dgm:presLayoutVars>
      </dgm:prSet>
      <dgm:spPr/>
    </dgm:pt>
  </dgm:ptLst>
  <dgm:cxnLst>
    <dgm:cxn modelId="{F1F14C09-7272-4AE9-8883-DECE481D37E1}" srcId="{CC647162-EA37-4D20-958F-A3D54F92ACCC}" destId="{5BC15935-7DD9-49E3-B068-24599B8624FF}" srcOrd="5" destOrd="0" parTransId="{5D6F2E94-9DC9-4EB0-AE66-C2504BBC96BC}" sibTransId="{69FDE019-7D57-493A-A843-339BD7D734A8}"/>
    <dgm:cxn modelId="{2D089912-A23B-4259-850F-540FBCC78F99}" type="presOf" srcId="{ECFF9DD8-E8AC-4900-AE6E-893BA2002C36}" destId="{57E3E93D-8570-4A0F-97DC-7B758CE4C184}" srcOrd="0" destOrd="0" presId="urn:microsoft.com/office/officeart/2005/8/layout/hProcess9"/>
    <dgm:cxn modelId="{872D1115-2390-48C3-B8DE-E2DED16C149C}" srcId="{CC647162-EA37-4D20-958F-A3D54F92ACCC}" destId="{8362954B-20E0-4E1C-8B9C-C32651C46B46}" srcOrd="3" destOrd="0" parTransId="{F1188C43-B38D-481E-9842-BF3297B051B7}" sibTransId="{DF7DB3DF-5B73-4F27-9904-57CF2F44A448}"/>
    <dgm:cxn modelId="{5F5FEE27-6F35-4104-AF6F-0B3E74B5ADF9}" srcId="{CC647162-EA37-4D20-958F-A3D54F92ACCC}" destId="{A52A3354-8FBD-4005-AC29-9D64034F6A34}" srcOrd="2" destOrd="0" parTransId="{2D532166-5CB5-4025-BC37-2BEFFA1BEF60}" sibTransId="{1488255D-B6A8-48B2-8094-22B7FD2F0AC5}"/>
    <dgm:cxn modelId="{B64F242C-032B-48E4-8C73-E6DECA349EB1}" srcId="{CC647162-EA37-4D20-958F-A3D54F92ACCC}" destId="{D28C5A0A-A967-41A5-A9A9-0D87F3555FCF}" srcOrd="0" destOrd="0" parTransId="{FE096E0B-EB13-4B37-B2F0-5F7A64D311F5}" sibTransId="{E50644F0-5BC1-44C8-96B2-92FA22F0B620}"/>
    <dgm:cxn modelId="{CE66E035-D2FB-435D-9CCE-450BD222CF7F}" type="presOf" srcId="{98AAB222-2195-4D4B-B960-AB340443D142}" destId="{19F1EBEC-CDE6-440C-A76D-20C4C27CAF71}" srcOrd="0" destOrd="0" presId="urn:microsoft.com/office/officeart/2005/8/layout/hProcess9"/>
    <dgm:cxn modelId="{49DA007A-76B8-428B-A898-DAB9157EFDED}" type="presOf" srcId="{D28C5A0A-A967-41A5-A9A9-0D87F3555FCF}" destId="{F7A32D46-7488-4DDE-B0FC-C317A681C1D4}" srcOrd="0" destOrd="0" presId="urn:microsoft.com/office/officeart/2005/8/layout/hProcess9"/>
    <dgm:cxn modelId="{EF96607B-4E68-4AE7-90CF-44CA49093C12}" srcId="{CC647162-EA37-4D20-958F-A3D54F92ACCC}" destId="{98AAB222-2195-4D4B-B960-AB340443D142}" srcOrd="4" destOrd="0" parTransId="{3BADC849-34BE-4C57-85E5-8E5037F3C4DA}" sibTransId="{832280C1-C371-4D7B-901F-EBC7E9B19044}"/>
    <dgm:cxn modelId="{17635089-AA47-466D-9013-EE65B2252924}" type="presOf" srcId="{8362954B-20E0-4E1C-8B9C-C32651C46B46}" destId="{0B9AA3FC-FB44-4BDA-AB93-CBB46B379263}" srcOrd="0" destOrd="0" presId="urn:microsoft.com/office/officeart/2005/8/layout/hProcess9"/>
    <dgm:cxn modelId="{8EF642B1-9D6A-46CF-A1CE-8CAF73C0C8AC}" type="presOf" srcId="{5BC15935-7DD9-49E3-B068-24599B8624FF}" destId="{EF4488C7-F006-48DB-B58B-E2241A6085A6}" srcOrd="0" destOrd="0" presId="urn:microsoft.com/office/officeart/2005/8/layout/hProcess9"/>
    <dgm:cxn modelId="{6A2CB4B1-4CBE-4C1C-80B8-6B8529F753F1}" srcId="{CC647162-EA37-4D20-958F-A3D54F92ACCC}" destId="{ECFF9DD8-E8AC-4900-AE6E-893BA2002C36}" srcOrd="1" destOrd="0" parTransId="{FC88E484-7D70-46CE-A5BB-CE29601A8E55}" sibTransId="{01C3AD30-B767-4475-B531-3EE070D15431}"/>
    <dgm:cxn modelId="{C3929DCF-B7C5-4D66-8A91-FA4DBB5DB286}" type="presOf" srcId="{CC647162-EA37-4D20-958F-A3D54F92ACCC}" destId="{83002D8B-EA1A-472D-9D73-2317C7BFD05E}" srcOrd="0" destOrd="0" presId="urn:microsoft.com/office/officeart/2005/8/layout/hProcess9"/>
    <dgm:cxn modelId="{555E89DD-5FBF-4F46-A8C9-6101BCBF73F6}" type="presOf" srcId="{A52A3354-8FBD-4005-AC29-9D64034F6A34}" destId="{2C0EC7C2-AC70-4069-9A2C-5D13D884D903}" srcOrd="0" destOrd="0" presId="urn:microsoft.com/office/officeart/2005/8/layout/hProcess9"/>
    <dgm:cxn modelId="{19EA0C9F-B4C5-47ED-AB89-B025BBD00CCA}" type="presParOf" srcId="{83002D8B-EA1A-472D-9D73-2317C7BFD05E}" destId="{756935B8-CAFA-41D7-81D5-5BFE313DF15D}" srcOrd="0" destOrd="0" presId="urn:microsoft.com/office/officeart/2005/8/layout/hProcess9"/>
    <dgm:cxn modelId="{0F8B7A57-82BC-4BA9-BE97-C4C57393BA5C}" type="presParOf" srcId="{83002D8B-EA1A-472D-9D73-2317C7BFD05E}" destId="{2424326C-9A28-4139-91D5-014C39A17E1A}" srcOrd="1" destOrd="0" presId="urn:microsoft.com/office/officeart/2005/8/layout/hProcess9"/>
    <dgm:cxn modelId="{68899100-19C7-47DF-9FB9-D756143CB52C}" type="presParOf" srcId="{2424326C-9A28-4139-91D5-014C39A17E1A}" destId="{F7A32D46-7488-4DDE-B0FC-C317A681C1D4}" srcOrd="0" destOrd="0" presId="urn:microsoft.com/office/officeart/2005/8/layout/hProcess9"/>
    <dgm:cxn modelId="{DC3D9712-846C-40EC-A56D-5CC707F1DCB4}" type="presParOf" srcId="{2424326C-9A28-4139-91D5-014C39A17E1A}" destId="{07E77406-C6DD-41DB-81FC-642E8172FE3C}" srcOrd="1" destOrd="0" presId="urn:microsoft.com/office/officeart/2005/8/layout/hProcess9"/>
    <dgm:cxn modelId="{8DA95A50-EE5E-4AF9-9268-72F228B48E37}" type="presParOf" srcId="{2424326C-9A28-4139-91D5-014C39A17E1A}" destId="{57E3E93D-8570-4A0F-97DC-7B758CE4C184}" srcOrd="2" destOrd="0" presId="urn:microsoft.com/office/officeart/2005/8/layout/hProcess9"/>
    <dgm:cxn modelId="{C7CB35FE-1F98-40B2-9C11-9162CC765AF4}" type="presParOf" srcId="{2424326C-9A28-4139-91D5-014C39A17E1A}" destId="{6CCB35F3-455C-4B83-A2B9-2F6F6D03C2F6}" srcOrd="3" destOrd="0" presId="urn:microsoft.com/office/officeart/2005/8/layout/hProcess9"/>
    <dgm:cxn modelId="{84266A91-416F-4BF3-B53E-4A25EC3651D2}" type="presParOf" srcId="{2424326C-9A28-4139-91D5-014C39A17E1A}" destId="{2C0EC7C2-AC70-4069-9A2C-5D13D884D903}" srcOrd="4" destOrd="0" presId="urn:microsoft.com/office/officeart/2005/8/layout/hProcess9"/>
    <dgm:cxn modelId="{0169A8A9-9C79-47E5-8798-9068CE723244}" type="presParOf" srcId="{2424326C-9A28-4139-91D5-014C39A17E1A}" destId="{831B468A-5AA6-44A7-A0A5-0D038BB53C1E}" srcOrd="5" destOrd="0" presId="urn:microsoft.com/office/officeart/2005/8/layout/hProcess9"/>
    <dgm:cxn modelId="{F931CDB9-3236-4B8A-AE23-1FB42D8B0CF8}" type="presParOf" srcId="{2424326C-9A28-4139-91D5-014C39A17E1A}" destId="{0B9AA3FC-FB44-4BDA-AB93-CBB46B379263}" srcOrd="6" destOrd="0" presId="urn:microsoft.com/office/officeart/2005/8/layout/hProcess9"/>
    <dgm:cxn modelId="{4C54456F-3A3E-4F66-8727-6775467DFF6C}" type="presParOf" srcId="{2424326C-9A28-4139-91D5-014C39A17E1A}" destId="{FB652451-6631-479B-B029-B601276296E5}" srcOrd="7" destOrd="0" presId="urn:microsoft.com/office/officeart/2005/8/layout/hProcess9"/>
    <dgm:cxn modelId="{FEBBBAB5-0CDA-4646-BAC7-0D38CF892F8C}" type="presParOf" srcId="{2424326C-9A28-4139-91D5-014C39A17E1A}" destId="{19F1EBEC-CDE6-440C-A76D-20C4C27CAF71}" srcOrd="8" destOrd="0" presId="urn:microsoft.com/office/officeart/2005/8/layout/hProcess9"/>
    <dgm:cxn modelId="{1C796F0F-0B86-4A6C-A8B7-38E6E65EBAB4}" type="presParOf" srcId="{2424326C-9A28-4139-91D5-014C39A17E1A}" destId="{3DF39143-186A-4403-9356-D94DAC6E8D42}" srcOrd="9" destOrd="0" presId="urn:microsoft.com/office/officeart/2005/8/layout/hProcess9"/>
    <dgm:cxn modelId="{E65F62D8-DC89-45CF-B7DD-EDE240120560}" type="presParOf" srcId="{2424326C-9A28-4139-91D5-014C39A17E1A}" destId="{EF4488C7-F006-48DB-B58B-E2241A6085A6}"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647162-EA37-4D20-958F-A3D54F92ACCC}" type="doc">
      <dgm:prSet loTypeId="urn:microsoft.com/office/officeart/2005/8/layout/hProcess9" loCatId="process" qsTypeId="urn:microsoft.com/office/officeart/2005/8/quickstyle/simple1" qsCatId="simple" csTypeId="urn:microsoft.com/office/officeart/2005/8/colors/colorful5" csCatId="colorful" phldr="1"/>
      <dgm:spPr/>
    </dgm:pt>
    <dgm:pt modelId="{D28C5A0A-A967-41A5-A9A9-0D87F3555FCF}">
      <dgm:prSet phldrT="[Text]"/>
      <dgm:spPr>
        <a:solidFill>
          <a:schemeClr val="accent5">
            <a:lumMod val="50000"/>
          </a:schemeClr>
        </a:solidFill>
      </dgm:spPr>
      <dgm:t>
        <a:bodyPr/>
        <a:lstStyle/>
        <a:p>
          <a:r>
            <a:rPr lang="en-US" dirty="0"/>
            <a:t>Idea</a:t>
          </a:r>
          <a:endParaRPr lang="en-SG" dirty="0"/>
        </a:p>
      </dgm:t>
    </dgm:pt>
    <dgm:pt modelId="{FE096E0B-EB13-4B37-B2F0-5F7A64D311F5}" type="parTrans" cxnId="{B64F242C-032B-48E4-8C73-E6DECA349EB1}">
      <dgm:prSet/>
      <dgm:spPr/>
      <dgm:t>
        <a:bodyPr/>
        <a:lstStyle/>
        <a:p>
          <a:endParaRPr lang="en-SG"/>
        </a:p>
      </dgm:t>
    </dgm:pt>
    <dgm:pt modelId="{E50644F0-5BC1-44C8-96B2-92FA22F0B620}" type="sibTrans" cxnId="{B64F242C-032B-48E4-8C73-E6DECA349EB1}">
      <dgm:prSet/>
      <dgm:spPr/>
      <dgm:t>
        <a:bodyPr/>
        <a:lstStyle/>
        <a:p>
          <a:endParaRPr lang="en-SG"/>
        </a:p>
      </dgm:t>
    </dgm:pt>
    <dgm:pt modelId="{ECFF9DD8-E8AC-4900-AE6E-893BA2002C36}">
      <dgm:prSet phldrT="[Text]"/>
      <dgm:spPr>
        <a:solidFill>
          <a:schemeClr val="accent3">
            <a:lumMod val="50000"/>
          </a:schemeClr>
        </a:solidFill>
      </dgm:spPr>
      <dgm:t>
        <a:bodyPr/>
        <a:lstStyle/>
        <a:p>
          <a:r>
            <a:rPr lang="en-US" dirty="0"/>
            <a:t>Prototyping</a:t>
          </a:r>
          <a:endParaRPr lang="en-SG" dirty="0"/>
        </a:p>
      </dgm:t>
    </dgm:pt>
    <dgm:pt modelId="{FC88E484-7D70-46CE-A5BB-CE29601A8E55}" type="parTrans" cxnId="{6A2CB4B1-4CBE-4C1C-80B8-6B8529F753F1}">
      <dgm:prSet/>
      <dgm:spPr/>
      <dgm:t>
        <a:bodyPr/>
        <a:lstStyle/>
        <a:p>
          <a:endParaRPr lang="en-SG"/>
        </a:p>
      </dgm:t>
    </dgm:pt>
    <dgm:pt modelId="{01C3AD30-B767-4475-B531-3EE070D15431}" type="sibTrans" cxnId="{6A2CB4B1-4CBE-4C1C-80B8-6B8529F753F1}">
      <dgm:prSet/>
      <dgm:spPr/>
      <dgm:t>
        <a:bodyPr/>
        <a:lstStyle/>
        <a:p>
          <a:endParaRPr lang="en-SG"/>
        </a:p>
      </dgm:t>
    </dgm:pt>
    <dgm:pt modelId="{A52A3354-8FBD-4005-AC29-9D64034F6A34}">
      <dgm:prSet phldrT="[Text]"/>
      <dgm:spPr/>
      <dgm:t>
        <a:bodyPr/>
        <a:lstStyle/>
        <a:p>
          <a:r>
            <a:rPr lang="en-US" dirty="0"/>
            <a:t>Go-to-market</a:t>
          </a:r>
          <a:endParaRPr lang="en-SG" dirty="0"/>
        </a:p>
      </dgm:t>
    </dgm:pt>
    <dgm:pt modelId="{2D532166-5CB5-4025-BC37-2BEFFA1BEF60}" type="parTrans" cxnId="{5F5FEE27-6F35-4104-AF6F-0B3E74B5ADF9}">
      <dgm:prSet/>
      <dgm:spPr/>
      <dgm:t>
        <a:bodyPr/>
        <a:lstStyle/>
        <a:p>
          <a:endParaRPr lang="en-SG"/>
        </a:p>
      </dgm:t>
    </dgm:pt>
    <dgm:pt modelId="{1488255D-B6A8-48B2-8094-22B7FD2F0AC5}" type="sibTrans" cxnId="{5F5FEE27-6F35-4104-AF6F-0B3E74B5ADF9}">
      <dgm:prSet/>
      <dgm:spPr/>
      <dgm:t>
        <a:bodyPr/>
        <a:lstStyle/>
        <a:p>
          <a:endParaRPr lang="en-SG"/>
        </a:p>
      </dgm:t>
    </dgm:pt>
    <dgm:pt modelId="{8362954B-20E0-4E1C-8B9C-C32651C46B46}">
      <dgm:prSet phldrT="[Text]"/>
      <dgm:spPr/>
      <dgm:t>
        <a:bodyPr/>
        <a:lstStyle/>
        <a:p>
          <a:r>
            <a:rPr lang="en-US" dirty="0"/>
            <a:t>Early Growth</a:t>
          </a:r>
          <a:endParaRPr lang="en-SG" dirty="0"/>
        </a:p>
      </dgm:t>
    </dgm:pt>
    <dgm:pt modelId="{F1188C43-B38D-481E-9842-BF3297B051B7}" type="parTrans" cxnId="{872D1115-2390-48C3-B8DE-E2DED16C149C}">
      <dgm:prSet/>
      <dgm:spPr/>
      <dgm:t>
        <a:bodyPr/>
        <a:lstStyle/>
        <a:p>
          <a:endParaRPr lang="en-SG"/>
        </a:p>
      </dgm:t>
    </dgm:pt>
    <dgm:pt modelId="{DF7DB3DF-5B73-4F27-9904-57CF2F44A448}" type="sibTrans" cxnId="{872D1115-2390-48C3-B8DE-E2DED16C149C}">
      <dgm:prSet/>
      <dgm:spPr/>
      <dgm:t>
        <a:bodyPr/>
        <a:lstStyle/>
        <a:p>
          <a:endParaRPr lang="en-SG"/>
        </a:p>
      </dgm:t>
    </dgm:pt>
    <dgm:pt modelId="{98AAB222-2195-4D4B-B960-AB340443D142}">
      <dgm:prSet phldrT="[Text]"/>
      <dgm:spPr/>
      <dgm:t>
        <a:bodyPr/>
        <a:lstStyle/>
        <a:p>
          <a:r>
            <a:rPr lang="en-US" dirty="0"/>
            <a:t>Growth</a:t>
          </a:r>
          <a:endParaRPr lang="en-SG" dirty="0"/>
        </a:p>
      </dgm:t>
    </dgm:pt>
    <dgm:pt modelId="{3BADC849-34BE-4C57-85E5-8E5037F3C4DA}" type="parTrans" cxnId="{EF96607B-4E68-4AE7-90CF-44CA49093C12}">
      <dgm:prSet/>
      <dgm:spPr/>
      <dgm:t>
        <a:bodyPr/>
        <a:lstStyle/>
        <a:p>
          <a:endParaRPr lang="en-SG"/>
        </a:p>
      </dgm:t>
    </dgm:pt>
    <dgm:pt modelId="{832280C1-C371-4D7B-901F-EBC7E9B19044}" type="sibTrans" cxnId="{EF96607B-4E68-4AE7-90CF-44CA49093C12}">
      <dgm:prSet/>
      <dgm:spPr/>
      <dgm:t>
        <a:bodyPr/>
        <a:lstStyle/>
        <a:p>
          <a:endParaRPr lang="en-SG"/>
        </a:p>
      </dgm:t>
    </dgm:pt>
    <dgm:pt modelId="{5BC15935-7DD9-49E3-B068-24599B8624FF}">
      <dgm:prSet phldrT="[Text]"/>
      <dgm:spPr>
        <a:solidFill>
          <a:schemeClr val="accent6">
            <a:lumMod val="50000"/>
          </a:schemeClr>
        </a:solidFill>
      </dgm:spPr>
      <dgm:t>
        <a:bodyPr/>
        <a:lstStyle/>
        <a:p>
          <a:r>
            <a:rPr lang="en-US" dirty="0"/>
            <a:t>Maturity</a:t>
          </a:r>
          <a:endParaRPr lang="en-SG" dirty="0"/>
        </a:p>
      </dgm:t>
    </dgm:pt>
    <dgm:pt modelId="{5D6F2E94-9DC9-4EB0-AE66-C2504BBC96BC}" type="parTrans" cxnId="{F1F14C09-7272-4AE9-8883-DECE481D37E1}">
      <dgm:prSet/>
      <dgm:spPr/>
      <dgm:t>
        <a:bodyPr/>
        <a:lstStyle/>
        <a:p>
          <a:endParaRPr lang="en-SG"/>
        </a:p>
      </dgm:t>
    </dgm:pt>
    <dgm:pt modelId="{69FDE019-7D57-493A-A843-339BD7D734A8}" type="sibTrans" cxnId="{F1F14C09-7272-4AE9-8883-DECE481D37E1}">
      <dgm:prSet/>
      <dgm:spPr/>
      <dgm:t>
        <a:bodyPr/>
        <a:lstStyle/>
        <a:p>
          <a:endParaRPr lang="en-SG"/>
        </a:p>
      </dgm:t>
    </dgm:pt>
    <dgm:pt modelId="{83002D8B-EA1A-472D-9D73-2317C7BFD05E}" type="pres">
      <dgm:prSet presAssocID="{CC647162-EA37-4D20-958F-A3D54F92ACCC}" presName="CompostProcess" presStyleCnt="0">
        <dgm:presLayoutVars>
          <dgm:dir/>
          <dgm:resizeHandles val="exact"/>
        </dgm:presLayoutVars>
      </dgm:prSet>
      <dgm:spPr/>
    </dgm:pt>
    <dgm:pt modelId="{756935B8-CAFA-41D7-81D5-5BFE313DF15D}" type="pres">
      <dgm:prSet presAssocID="{CC647162-EA37-4D20-958F-A3D54F92ACCC}" presName="arrow" presStyleLbl="bgShp" presStyleIdx="0" presStyleCnt="1"/>
      <dgm:spPr/>
    </dgm:pt>
    <dgm:pt modelId="{2424326C-9A28-4139-91D5-014C39A17E1A}" type="pres">
      <dgm:prSet presAssocID="{CC647162-EA37-4D20-958F-A3D54F92ACCC}" presName="linearProcess" presStyleCnt="0"/>
      <dgm:spPr/>
    </dgm:pt>
    <dgm:pt modelId="{F7A32D46-7488-4DDE-B0FC-C317A681C1D4}" type="pres">
      <dgm:prSet presAssocID="{D28C5A0A-A967-41A5-A9A9-0D87F3555FCF}" presName="textNode" presStyleLbl="node1" presStyleIdx="0" presStyleCnt="6">
        <dgm:presLayoutVars>
          <dgm:bulletEnabled val="1"/>
        </dgm:presLayoutVars>
      </dgm:prSet>
      <dgm:spPr/>
    </dgm:pt>
    <dgm:pt modelId="{07E77406-C6DD-41DB-81FC-642E8172FE3C}" type="pres">
      <dgm:prSet presAssocID="{E50644F0-5BC1-44C8-96B2-92FA22F0B620}" presName="sibTrans" presStyleCnt="0"/>
      <dgm:spPr/>
    </dgm:pt>
    <dgm:pt modelId="{57E3E93D-8570-4A0F-97DC-7B758CE4C184}" type="pres">
      <dgm:prSet presAssocID="{ECFF9DD8-E8AC-4900-AE6E-893BA2002C36}" presName="textNode" presStyleLbl="node1" presStyleIdx="1" presStyleCnt="6">
        <dgm:presLayoutVars>
          <dgm:bulletEnabled val="1"/>
        </dgm:presLayoutVars>
      </dgm:prSet>
      <dgm:spPr/>
    </dgm:pt>
    <dgm:pt modelId="{6CCB35F3-455C-4B83-A2B9-2F6F6D03C2F6}" type="pres">
      <dgm:prSet presAssocID="{01C3AD30-B767-4475-B531-3EE070D15431}" presName="sibTrans" presStyleCnt="0"/>
      <dgm:spPr/>
    </dgm:pt>
    <dgm:pt modelId="{2C0EC7C2-AC70-4069-9A2C-5D13D884D903}" type="pres">
      <dgm:prSet presAssocID="{A52A3354-8FBD-4005-AC29-9D64034F6A34}" presName="textNode" presStyleLbl="node1" presStyleIdx="2" presStyleCnt="6">
        <dgm:presLayoutVars>
          <dgm:bulletEnabled val="1"/>
        </dgm:presLayoutVars>
      </dgm:prSet>
      <dgm:spPr/>
    </dgm:pt>
    <dgm:pt modelId="{831B468A-5AA6-44A7-A0A5-0D038BB53C1E}" type="pres">
      <dgm:prSet presAssocID="{1488255D-B6A8-48B2-8094-22B7FD2F0AC5}" presName="sibTrans" presStyleCnt="0"/>
      <dgm:spPr/>
    </dgm:pt>
    <dgm:pt modelId="{0B9AA3FC-FB44-4BDA-AB93-CBB46B379263}" type="pres">
      <dgm:prSet presAssocID="{8362954B-20E0-4E1C-8B9C-C32651C46B46}" presName="textNode" presStyleLbl="node1" presStyleIdx="3" presStyleCnt="6">
        <dgm:presLayoutVars>
          <dgm:bulletEnabled val="1"/>
        </dgm:presLayoutVars>
      </dgm:prSet>
      <dgm:spPr/>
    </dgm:pt>
    <dgm:pt modelId="{FB652451-6631-479B-B029-B601276296E5}" type="pres">
      <dgm:prSet presAssocID="{DF7DB3DF-5B73-4F27-9904-57CF2F44A448}" presName="sibTrans" presStyleCnt="0"/>
      <dgm:spPr/>
    </dgm:pt>
    <dgm:pt modelId="{19F1EBEC-CDE6-440C-A76D-20C4C27CAF71}" type="pres">
      <dgm:prSet presAssocID="{98AAB222-2195-4D4B-B960-AB340443D142}" presName="textNode" presStyleLbl="node1" presStyleIdx="4" presStyleCnt="6">
        <dgm:presLayoutVars>
          <dgm:bulletEnabled val="1"/>
        </dgm:presLayoutVars>
      </dgm:prSet>
      <dgm:spPr/>
    </dgm:pt>
    <dgm:pt modelId="{3DF39143-186A-4403-9356-D94DAC6E8D42}" type="pres">
      <dgm:prSet presAssocID="{832280C1-C371-4D7B-901F-EBC7E9B19044}" presName="sibTrans" presStyleCnt="0"/>
      <dgm:spPr/>
    </dgm:pt>
    <dgm:pt modelId="{EF4488C7-F006-48DB-B58B-E2241A6085A6}" type="pres">
      <dgm:prSet presAssocID="{5BC15935-7DD9-49E3-B068-24599B8624FF}" presName="textNode" presStyleLbl="node1" presStyleIdx="5" presStyleCnt="6">
        <dgm:presLayoutVars>
          <dgm:bulletEnabled val="1"/>
        </dgm:presLayoutVars>
      </dgm:prSet>
      <dgm:spPr/>
    </dgm:pt>
  </dgm:ptLst>
  <dgm:cxnLst>
    <dgm:cxn modelId="{F1F14C09-7272-4AE9-8883-DECE481D37E1}" srcId="{CC647162-EA37-4D20-958F-A3D54F92ACCC}" destId="{5BC15935-7DD9-49E3-B068-24599B8624FF}" srcOrd="5" destOrd="0" parTransId="{5D6F2E94-9DC9-4EB0-AE66-C2504BBC96BC}" sibTransId="{69FDE019-7D57-493A-A843-339BD7D734A8}"/>
    <dgm:cxn modelId="{2D089912-A23B-4259-850F-540FBCC78F99}" type="presOf" srcId="{ECFF9DD8-E8AC-4900-AE6E-893BA2002C36}" destId="{57E3E93D-8570-4A0F-97DC-7B758CE4C184}" srcOrd="0" destOrd="0" presId="urn:microsoft.com/office/officeart/2005/8/layout/hProcess9"/>
    <dgm:cxn modelId="{872D1115-2390-48C3-B8DE-E2DED16C149C}" srcId="{CC647162-EA37-4D20-958F-A3D54F92ACCC}" destId="{8362954B-20E0-4E1C-8B9C-C32651C46B46}" srcOrd="3" destOrd="0" parTransId="{F1188C43-B38D-481E-9842-BF3297B051B7}" sibTransId="{DF7DB3DF-5B73-4F27-9904-57CF2F44A448}"/>
    <dgm:cxn modelId="{5F5FEE27-6F35-4104-AF6F-0B3E74B5ADF9}" srcId="{CC647162-EA37-4D20-958F-A3D54F92ACCC}" destId="{A52A3354-8FBD-4005-AC29-9D64034F6A34}" srcOrd="2" destOrd="0" parTransId="{2D532166-5CB5-4025-BC37-2BEFFA1BEF60}" sibTransId="{1488255D-B6A8-48B2-8094-22B7FD2F0AC5}"/>
    <dgm:cxn modelId="{B64F242C-032B-48E4-8C73-E6DECA349EB1}" srcId="{CC647162-EA37-4D20-958F-A3D54F92ACCC}" destId="{D28C5A0A-A967-41A5-A9A9-0D87F3555FCF}" srcOrd="0" destOrd="0" parTransId="{FE096E0B-EB13-4B37-B2F0-5F7A64D311F5}" sibTransId="{E50644F0-5BC1-44C8-96B2-92FA22F0B620}"/>
    <dgm:cxn modelId="{CE66E035-D2FB-435D-9CCE-450BD222CF7F}" type="presOf" srcId="{98AAB222-2195-4D4B-B960-AB340443D142}" destId="{19F1EBEC-CDE6-440C-A76D-20C4C27CAF71}" srcOrd="0" destOrd="0" presId="urn:microsoft.com/office/officeart/2005/8/layout/hProcess9"/>
    <dgm:cxn modelId="{49DA007A-76B8-428B-A898-DAB9157EFDED}" type="presOf" srcId="{D28C5A0A-A967-41A5-A9A9-0D87F3555FCF}" destId="{F7A32D46-7488-4DDE-B0FC-C317A681C1D4}" srcOrd="0" destOrd="0" presId="urn:microsoft.com/office/officeart/2005/8/layout/hProcess9"/>
    <dgm:cxn modelId="{EF96607B-4E68-4AE7-90CF-44CA49093C12}" srcId="{CC647162-EA37-4D20-958F-A3D54F92ACCC}" destId="{98AAB222-2195-4D4B-B960-AB340443D142}" srcOrd="4" destOrd="0" parTransId="{3BADC849-34BE-4C57-85E5-8E5037F3C4DA}" sibTransId="{832280C1-C371-4D7B-901F-EBC7E9B19044}"/>
    <dgm:cxn modelId="{17635089-AA47-466D-9013-EE65B2252924}" type="presOf" srcId="{8362954B-20E0-4E1C-8B9C-C32651C46B46}" destId="{0B9AA3FC-FB44-4BDA-AB93-CBB46B379263}" srcOrd="0" destOrd="0" presId="urn:microsoft.com/office/officeart/2005/8/layout/hProcess9"/>
    <dgm:cxn modelId="{8EF642B1-9D6A-46CF-A1CE-8CAF73C0C8AC}" type="presOf" srcId="{5BC15935-7DD9-49E3-B068-24599B8624FF}" destId="{EF4488C7-F006-48DB-B58B-E2241A6085A6}" srcOrd="0" destOrd="0" presId="urn:microsoft.com/office/officeart/2005/8/layout/hProcess9"/>
    <dgm:cxn modelId="{6A2CB4B1-4CBE-4C1C-80B8-6B8529F753F1}" srcId="{CC647162-EA37-4D20-958F-A3D54F92ACCC}" destId="{ECFF9DD8-E8AC-4900-AE6E-893BA2002C36}" srcOrd="1" destOrd="0" parTransId="{FC88E484-7D70-46CE-A5BB-CE29601A8E55}" sibTransId="{01C3AD30-B767-4475-B531-3EE070D15431}"/>
    <dgm:cxn modelId="{C3929DCF-B7C5-4D66-8A91-FA4DBB5DB286}" type="presOf" srcId="{CC647162-EA37-4D20-958F-A3D54F92ACCC}" destId="{83002D8B-EA1A-472D-9D73-2317C7BFD05E}" srcOrd="0" destOrd="0" presId="urn:microsoft.com/office/officeart/2005/8/layout/hProcess9"/>
    <dgm:cxn modelId="{555E89DD-5FBF-4F46-A8C9-6101BCBF73F6}" type="presOf" srcId="{A52A3354-8FBD-4005-AC29-9D64034F6A34}" destId="{2C0EC7C2-AC70-4069-9A2C-5D13D884D903}" srcOrd="0" destOrd="0" presId="urn:microsoft.com/office/officeart/2005/8/layout/hProcess9"/>
    <dgm:cxn modelId="{19EA0C9F-B4C5-47ED-AB89-B025BBD00CCA}" type="presParOf" srcId="{83002D8B-EA1A-472D-9D73-2317C7BFD05E}" destId="{756935B8-CAFA-41D7-81D5-5BFE313DF15D}" srcOrd="0" destOrd="0" presId="urn:microsoft.com/office/officeart/2005/8/layout/hProcess9"/>
    <dgm:cxn modelId="{0F8B7A57-82BC-4BA9-BE97-C4C57393BA5C}" type="presParOf" srcId="{83002D8B-EA1A-472D-9D73-2317C7BFD05E}" destId="{2424326C-9A28-4139-91D5-014C39A17E1A}" srcOrd="1" destOrd="0" presId="urn:microsoft.com/office/officeart/2005/8/layout/hProcess9"/>
    <dgm:cxn modelId="{68899100-19C7-47DF-9FB9-D756143CB52C}" type="presParOf" srcId="{2424326C-9A28-4139-91D5-014C39A17E1A}" destId="{F7A32D46-7488-4DDE-B0FC-C317A681C1D4}" srcOrd="0" destOrd="0" presId="urn:microsoft.com/office/officeart/2005/8/layout/hProcess9"/>
    <dgm:cxn modelId="{DC3D9712-846C-40EC-A56D-5CC707F1DCB4}" type="presParOf" srcId="{2424326C-9A28-4139-91D5-014C39A17E1A}" destId="{07E77406-C6DD-41DB-81FC-642E8172FE3C}" srcOrd="1" destOrd="0" presId="urn:microsoft.com/office/officeart/2005/8/layout/hProcess9"/>
    <dgm:cxn modelId="{8DA95A50-EE5E-4AF9-9268-72F228B48E37}" type="presParOf" srcId="{2424326C-9A28-4139-91D5-014C39A17E1A}" destId="{57E3E93D-8570-4A0F-97DC-7B758CE4C184}" srcOrd="2" destOrd="0" presId="urn:microsoft.com/office/officeart/2005/8/layout/hProcess9"/>
    <dgm:cxn modelId="{C7CB35FE-1F98-40B2-9C11-9162CC765AF4}" type="presParOf" srcId="{2424326C-9A28-4139-91D5-014C39A17E1A}" destId="{6CCB35F3-455C-4B83-A2B9-2F6F6D03C2F6}" srcOrd="3" destOrd="0" presId="urn:microsoft.com/office/officeart/2005/8/layout/hProcess9"/>
    <dgm:cxn modelId="{84266A91-416F-4BF3-B53E-4A25EC3651D2}" type="presParOf" srcId="{2424326C-9A28-4139-91D5-014C39A17E1A}" destId="{2C0EC7C2-AC70-4069-9A2C-5D13D884D903}" srcOrd="4" destOrd="0" presId="urn:microsoft.com/office/officeart/2005/8/layout/hProcess9"/>
    <dgm:cxn modelId="{0169A8A9-9C79-47E5-8798-9068CE723244}" type="presParOf" srcId="{2424326C-9A28-4139-91D5-014C39A17E1A}" destId="{831B468A-5AA6-44A7-A0A5-0D038BB53C1E}" srcOrd="5" destOrd="0" presId="urn:microsoft.com/office/officeart/2005/8/layout/hProcess9"/>
    <dgm:cxn modelId="{F931CDB9-3236-4B8A-AE23-1FB42D8B0CF8}" type="presParOf" srcId="{2424326C-9A28-4139-91D5-014C39A17E1A}" destId="{0B9AA3FC-FB44-4BDA-AB93-CBB46B379263}" srcOrd="6" destOrd="0" presId="urn:microsoft.com/office/officeart/2005/8/layout/hProcess9"/>
    <dgm:cxn modelId="{4C54456F-3A3E-4F66-8727-6775467DFF6C}" type="presParOf" srcId="{2424326C-9A28-4139-91D5-014C39A17E1A}" destId="{FB652451-6631-479B-B029-B601276296E5}" srcOrd="7" destOrd="0" presId="urn:microsoft.com/office/officeart/2005/8/layout/hProcess9"/>
    <dgm:cxn modelId="{FEBBBAB5-0CDA-4646-BAC7-0D38CF892F8C}" type="presParOf" srcId="{2424326C-9A28-4139-91D5-014C39A17E1A}" destId="{19F1EBEC-CDE6-440C-A76D-20C4C27CAF71}" srcOrd="8" destOrd="0" presId="urn:microsoft.com/office/officeart/2005/8/layout/hProcess9"/>
    <dgm:cxn modelId="{1C796F0F-0B86-4A6C-A8B7-38E6E65EBAB4}" type="presParOf" srcId="{2424326C-9A28-4139-91D5-014C39A17E1A}" destId="{3DF39143-186A-4403-9356-D94DAC6E8D42}" srcOrd="9" destOrd="0" presId="urn:microsoft.com/office/officeart/2005/8/layout/hProcess9"/>
    <dgm:cxn modelId="{E65F62D8-DC89-45CF-B7DD-EDE240120560}" type="presParOf" srcId="{2424326C-9A28-4139-91D5-014C39A17E1A}" destId="{EF4488C7-F006-48DB-B58B-E2241A6085A6}"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647162-EA37-4D20-958F-A3D54F92ACCC}" type="doc">
      <dgm:prSet loTypeId="urn:microsoft.com/office/officeart/2005/8/layout/hProcess9" loCatId="process" qsTypeId="urn:microsoft.com/office/officeart/2005/8/quickstyle/simple1" qsCatId="simple" csTypeId="urn:microsoft.com/office/officeart/2005/8/colors/colorful5" csCatId="colorful" phldr="1"/>
      <dgm:spPr/>
    </dgm:pt>
    <dgm:pt modelId="{D28C5A0A-A967-41A5-A9A9-0D87F3555FCF}">
      <dgm:prSet phldrT="[Text]"/>
      <dgm:spPr>
        <a:solidFill>
          <a:schemeClr val="accent5">
            <a:lumMod val="50000"/>
          </a:schemeClr>
        </a:solidFill>
      </dgm:spPr>
      <dgm:t>
        <a:bodyPr/>
        <a:lstStyle/>
        <a:p>
          <a:r>
            <a:rPr lang="en-US" dirty="0"/>
            <a:t>Idea</a:t>
          </a:r>
          <a:endParaRPr lang="en-SG" dirty="0"/>
        </a:p>
      </dgm:t>
    </dgm:pt>
    <dgm:pt modelId="{FE096E0B-EB13-4B37-B2F0-5F7A64D311F5}" type="parTrans" cxnId="{B64F242C-032B-48E4-8C73-E6DECA349EB1}">
      <dgm:prSet/>
      <dgm:spPr/>
      <dgm:t>
        <a:bodyPr/>
        <a:lstStyle/>
        <a:p>
          <a:endParaRPr lang="en-SG"/>
        </a:p>
      </dgm:t>
    </dgm:pt>
    <dgm:pt modelId="{E50644F0-5BC1-44C8-96B2-92FA22F0B620}" type="sibTrans" cxnId="{B64F242C-032B-48E4-8C73-E6DECA349EB1}">
      <dgm:prSet/>
      <dgm:spPr/>
      <dgm:t>
        <a:bodyPr/>
        <a:lstStyle/>
        <a:p>
          <a:endParaRPr lang="en-SG"/>
        </a:p>
      </dgm:t>
    </dgm:pt>
    <dgm:pt modelId="{ECFF9DD8-E8AC-4900-AE6E-893BA2002C36}">
      <dgm:prSet phldrT="[Text]"/>
      <dgm:spPr>
        <a:solidFill>
          <a:schemeClr val="accent3">
            <a:lumMod val="50000"/>
          </a:schemeClr>
        </a:solidFill>
      </dgm:spPr>
      <dgm:t>
        <a:bodyPr/>
        <a:lstStyle/>
        <a:p>
          <a:r>
            <a:rPr lang="en-US" dirty="0"/>
            <a:t>Prototyping</a:t>
          </a:r>
          <a:endParaRPr lang="en-SG" dirty="0"/>
        </a:p>
      </dgm:t>
    </dgm:pt>
    <dgm:pt modelId="{FC88E484-7D70-46CE-A5BB-CE29601A8E55}" type="parTrans" cxnId="{6A2CB4B1-4CBE-4C1C-80B8-6B8529F753F1}">
      <dgm:prSet/>
      <dgm:spPr/>
      <dgm:t>
        <a:bodyPr/>
        <a:lstStyle/>
        <a:p>
          <a:endParaRPr lang="en-SG"/>
        </a:p>
      </dgm:t>
    </dgm:pt>
    <dgm:pt modelId="{01C3AD30-B767-4475-B531-3EE070D15431}" type="sibTrans" cxnId="{6A2CB4B1-4CBE-4C1C-80B8-6B8529F753F1}">
      <dgm:prSet/>
      <dgm:spPr/>
      <dgm:t>
        <a:bodyPr/>
        <a:lstStyle/>
        <a:p>
          <a:endParaRPr lang="en-SG"/>
        </a:p>
      </dgm:t>
    </dgm:pt>
    <dgm:pt modelId="{A52A3354-8FBD-4005-AC29-9D64034F6A34}">
      <dgm:prSet phldrT="[Text]"/>
      <dgm:spPr/>
      <dgm:t>
        <a:bodyPr/>
        <a:lstStyle/>
        <a:p>
          <a:r>
            <a:rPr lang="en-US" dirty="0"/>
            <a:t>Go-to-market</a:t>
          </a:r>
          <a:endParaRPr lang="en-SG" dirty="0"/>
        </a:p>
      </dgm:t>
    </dgm:pt>
    <dgm:pt modelId="{2D532166-5CB5-4025-BC37-2BEFFA1BEF60}" type="parTrans" cxnId="{5F5FEE27-6F35-4104-AF6F-0B3E74B5ADF9}">
      <dgm:prSet/>
      <dgm:spPr/>
      <dgm:t>
        <a:bodyPr/>
        <a:lstStyle/>
        <a:p>
          <a:endParaRPr lang="en-SG"/>
        </a:p>
      </dgm:t>
    </dgm:pt>
    <dgm:pt modelId="{1488255D-B6A8-48B2-8094-22B7FD2F0AC5}" type="sibTrans" cxnId="{5F5FEE27-6F35-4104-AF6F-0B3E74B5ADF9}">
      <dgm:prSet/>
      <dgm:spPr/>
      <dgm:t>
        <a:bodyPr/>
        <a:lstStyle/>
        <a:p>
          <a:endParaRPr lang="en-SG"/>
        </a:p>
      </dgm:t>
    </dgm:pt>
    <dgm:pt modelId="{8362954B-20E0-4E1C-8B9C-C32651C46B46}">
      <dgm:prSet phldrT="[Text]"/>
      <dgm:spPr/>
      <dgm:t>
        <a:bodyPr/>
        <a:lstStyle/>
        <a:p>
          <a:r>
            <a:rPr lang="en-US" dirty="0"/>
            <a:t>Early Growth</a:t>
          </a:r>
          <a:endParaRPr lang="en-SG" dirty="0"/>
        </a:p>
      </dgm:t>
    </dgm:pt>
    <dgm:pt modelId="{F1188C43-B38D-481E-9842-BF3297B051B7}" type="parTrans" cxnId="{872D1115-2390-48C3-B8DE-E2DED16C149C}">
      <dgm:prSet/>
      <dgm:spPr/>
      <dgm:t>
        <a:bodyPr/>
        <a:lstStyle/>
        <a:p>
          <a:endParaRPr lang="en-SG"/>
        </a:p>
      </dgm:t>
    </dgm:pt>
    <dgm:pt modelId="{DF7DB3DF-5B73-4F27-9904-57CF2F44A448}" type="sibTrans" cxnId="{872D1115-2390-48C3-B8DE-E2DED16C149C}">
      <dgm:prSet/>
      <dgm:spPr/>
      <dgm:t>
        <a:bodyPr/>
        <a:lstStyle/>
        <a:p>
          <a:endParaRPr lang="en-SG"/>
        </a:p>
      </dgm:t>
    </dgm:pt>
    <dgm:pt modelId="{98AAB222-2195-4D4B-B960-AB340443D142}">
      <dgm:prSet phldrT="[Text]"/>
      <dgm:spPr/>
      <dgm:t>
        <a:bodyPr/>
        <a:lstStyle/>
        <a:p>
          <a:r>
            <a:rPr lang="en-US" dirty="0"/>
            <a:t>Growth</a:t>
          </a:r>
          <a:endParaRPr lang="en-SG" dirty="0"/>
        </a:p>
      </dgm:t>
    </dgm:pt>
    <dgm:pt modelId="{3BADC849-34BE-4C57-85E5-8E5037F3C4DA}" type="parTrans" cxnId="{EF96607B-4E68-4AE7-90CF-44CA49093C12}">
      <dgm:prSet/>
      <dgm:spPr/>
      <dgm:t>
        <a:bodyPr/>
        <a:lstStyle/>
        <a:p>
          <a:endParaRPr lang="en-SG"/>
        </a:p>
      </dgm:t>
    </dgm:pt>
    <dgm:pt modelId="{832280C1-C371-4D7B-901F-EBC7E9B19044}" type="sibTrans" cxnId="{EF96607B-4E68-4AE7-90CF-44CA49093C12}">
      <dgm:prSet/>
      <dgm:spPr/>
      <dgm:t>
        <a:bodyPr/>
        <a:lstStyle/>
        <a:p>
          <a:endParaRPr lang="en-SG"/>
        </a:p>
      </dgm:t>
    </dgm:pt>
    <dgm:pt modelId="{5BC15935-7DD9-49E3-B068-24599B8624FF}">
      <dgm:prSet phldrT="[Text]"/>
      <dgm:spPr>
        <a:solidFill>
          <a:schemeClr val="accent6">
            <a:lumMod val="50000"/>
          </a:schemeClr>
        </a:solidFill>
      </dgm:spPr>
      <dgm:t>
        <a:bodyPr/>
        <a:lstStyle/>
        <a:p>
          <a:r>
            <a:rPr lang="en-US" dirty="0"/>
            <a:t>Maturity</a:t>
          </a:r>
          <a:endParaRPr lang="en-SG" dirty="0"/>
        </a:p>
      </dgm:t>
    </dgm:pt>
    <dgm:pt modelId="{5D6F2E94-9DC9-4EB0-AE66-C2504BBC96BC}" type="parTrans" cxnId="{F1F14C09-7272-4AE9-8883-DECE481D37E1}">
      <dgm:prSet/>
      <dgm:spPr/>
      <dgm:t>
        <a:bodyPr/>
        <a:lstStyle/>
        <a:p>
          <a:endParaRPr lang="en-SG"/>
        </a:p>
      </dgm:t>
    </dgm:pt>
    <dgm:pt modelId="{69FDE019-7D57-493A-A843-339BD7D734A8}" type="sibTrans" cxnId="{F1F14C09-7272-4AE9-8883-DECE481D37E1}">
      <dgm:prSet/>
      <dgm:spPr/>
      <dgm:t>
        <a:bodyPr/>
        <a:lstStyle/>
        <a:p>
          <a:endParaRPr lang="en-SG"/>
        </a:p>
      </dgm:t>
    </dgm:pt>
    <dgm:pt modelId="{83002D8B-EA1A-472D-9D73-2317C7BFD05E}" type="pres">
      <dgm:prSet presAssocID="{CC647162-EA37-4D20-958F-A3D54F92ACCC}" presName="CompostProcess" presStyleCnt="0">
        <dgm:presLayoutVars>
          <dgm:dir/>
          <dgm:resizeHandles val="exact"/>
        </dgm:presLayoutVars>
      </dgm:prSet>
      <dgm:spPr/>
    </dgm:pt>
    <dgm:pt modelId="{756935B8-CAFA-41D7-81D5-5BFE313DF15D}" type="pres">
      <dgm:prSet presAssocID="{CC647162-EA37-4D20-958F-A3D54F92ACCC}" presName="arrow" presStyleLbl="bgShp" presStyleIdx="0" presStyleCnt="1"/>
      <dgm:spPr/>
    </dgm:pt>
    <dgm:pt modelId="{2424326C-9A28-4139-91D5-014C39A17E1A}" type="pres">
      <dgm:prSet presAssocID="{CC647162-EA37-4D20-958F-A3D54F92ACCC}" presName="linearProcess" presStyleCnt="0"/>
      <dgm:spPr/>
    </dgm:pt>
    <dgm:pt modelId="{F7A32D46-7488-4DDE-B0FC-C317A681C1D4}" type="pres">
      <dgm:prSet presAssocID="{D28C5A0A-A967-41A5-A9A9-0D87F3555FCF}" presName="textNode" presStyleLbl="node1" presStyleIdx="0" presStyleCnt="6">
        <dgm:presLayoutVars>
          <dgm:bulletEnabled val="1"/>
        </dgm:presLayoutVars>
      </dgm:prSet>
      <dgm:spPr/>
    </dgm:pt>
    <dgm:pt modelId="{07E77406-C6DD-41DB-81FC-642E8172FE3C}" type="pres">
      <dgm:prSet presAssocID="{E50644F0-5BC1-44C8-96B2-92FA22F0B620}" presName="sibTrans" presStyleCnt="0"/>
      <dgm:spPr/>
    </dgm:pt>
    <dgm:pt modelId="{57E3E93D-8570-4A0F-97DC-7B758CE4C184}" type="pres">
      <dgm:prSet presAssocID="{ECFF9DD8-E8AC-4900-AE6E-893BA2002C36}" presName="textNode" presStyleLbl="node1" presStyleIdx="1" presStyleCnt="6">
        <dgm:presLayoutVars>
          <dgm:bulletEnabled val="1"/>
        </dgm:presLayoutVars>
      </dgm:prSet>
      <dgm:spPr/>
    </dgm:pt>
    <dgm:pt modelId="{6CCB35F3-455C-4B83-A2B9-2F6F6D03C2F6}" type="pres">
      <dgm:prSet presAssocID="{01C3AD30-B767-4475-B531-3EE070D15431}" presName="sibTrans" presStyleCnt="0"/>
      <dgm:spPr/>
    </dgm:pt>
    <dgm:pt modelId="{2C0EC7C2-AC70-4069-9A2C-5D13D884D903}" type="pres">
      <dgm:prSet presAssocID="{A52A3354-8FBD-4005-AC29-9D64034F6A34}" presName="textNode" presStyleLbl="node1" presStyleIdx="2" presStyleCnt="6">
        <dgm:presLayoutVars>
          <dgm:bulletEnabled val="1"/>
        </dgm:presLayoutVars>
      </dgm:prSet>
      <dgm:spPr/>
    </dgm:pt>
    <dgm:pt modelId="{831B468A-5AA6-44A7-A0A5-0D038BB53C1E}" type="pres">
      <dgm:prSet presAssocID="{1488255D-B6A8-48B2-8094-22B7FD2F0AC5}" presName="sibTrans" presStyleCnt="0"/>
      <dgm:spPr/>
    </dgm:pt>
    <dgm:pt modelId="{0B9AA3FC-FB44-4BDA-AB93-CBB46B379263}" type="pres">
      <dgm:prSet presAssocID="{8362954B-20E0-4E1C-8B9C-C32651C46B46}" presName="textNode" presStyleLbl="node1" presStyleIdx="3" presStyleCnt="6">
        <dgm:presLayoutVars>
          <dgm:bulletEnabled val="1"/>
        </dgm:presLayoutVars>
      </dgm:prSet>
      <dgm:spPr/>
    </dgm:pt>
    <dgm:pt modelId="{FB652451-6631-479B-B029-B601276296E5}" type="pres">
      <dgm:prSet presAssocID="{DF7DB3DF-5B73-4F27-9904-57CF2F44A448}" presName="sibTrans" presStyleCnt="0"/>
      <dgm:spPr/>
    </dgm:pt>
    <dgm:pt modelId="{19F1EBEC-CDE6-440C-A76D-20C4C27CAF71}" type="pres">
      <dgm:prSet presAssocID="{98AAB222-2195-4D4B-B960-AB340443D142}" presName="textNode" presStyleLbl="node1" presStyleIdx="4" presStyleCnt="6">
        <dgm:presLayoutVars>
          <dgm:bulletEnabled val="1"/>
        </dgm:presLayoutVars>
      </dgm:prSet>
      <dgm:spPr/>
    </dgm:pt>
    <dgm:pt modelId="{3DF39143-186A-4403-9356-D94DAC6E8D42}" type="pres">
      <dgm:prSet presAssocID="{832280C1-C371-4D7B-901F-EBC7E9B19044}" presName="sibTrans" presStyleCnt="0"/>
      <dgm:spPr/>
    </dgm:pt>
    <dgm:pt modelId="{EF4488C7-F006-48DB-B58B-E2241A6085A6}" type="pres">
      <dgm:prSet presAssocID="{5BC15935-7DD9-49E3-B068-24599B8624FF}" presName="textNode" presStyleLbl="node1" presStyleIdx="5" presStyleCnt="6">
        <dgm:presLayoutVars>
          <dgm:bulletEnabled val="1"/>
        </dgm:presLayoutVars>
      </dgm:prSet>
      <dgm:spPr/>
    </dgm:pt>
  </dgm:ptLst>
  <dgm:cxnLst>
    <dgm:cxn modelId="{F1F14C09-7272-4AE9-8883-DECE481D37E1}" srcId="{CC647162-EA37-4D20-958F-A3D54F92ACCC}" destId="{5BC15935-7DD9-49E3-B068-24599B8624FF}" srcOrd="5" destOrd="0" parTransId="{5D6F2E94-9DC9-4EB0-AE66-C2504BBC96BC}" sibTransId="{69FDE019-7D57-493A-A843-339BD7D734A8}"/>
    <dgm:cxn modelId="{2D089912-A23B-4259-850F-540FBCC78F99}" type="presOf" srcId="{ECFF9DD8-E8AC-4900-AE6E-893BA2002C36}" destId="{57E3E93D-8570-4A0F-97DC-7B758CE4C184}" srcOrd="0" destOrd="0" presId="urn:microsoft.com/office/officeart/2005/8/layout/hProcess9"/>
    <dgm:cxn modelId="{872D1115-2390-48C3-B8DE-E2DED16C149C}" srcId="{CC647162-EA37-4D20-958F-A3D54F92ACCC}" destId="{8362954B-20E0-4E1C-8B9C-C32651C46B46}" srcOrd="3" destOrd="0" parTransId="{F1188C43-B38D-481E-9842-BF3297B051B7}" sibTransId="{DF7DB3DF-5B73-4F27-9904-57CF2F44A448}"/>
    <dgm:cxn modelId="{5F5FEE27-6F35-4104-AF6F-0B3E74B5ADF9}" srcId="{CC647162-EA37-4D20-958F-A3D54F92ACCC}" destId="{A52A3354-8FBD-4005-AC29-9D64034F6A34}" srcOrd="2" destOrd="0" parTransId="{2D532166-5CB5-4025-BC37-2BEFFA1BEF60}" sibTransId="{1488255D-B6A8-48B2-8094-22B7FD2F0AC5}"/>
    <dgm:cxn modelId="{B64F242C-032B-48E4-8C73-E6DECA349EB1}" srcId="{CC647162-EA37-4D20-958F-A3D54F92ACCC}" destId="{D28C5A0A-A967-41A5-A9A9-0D87F3555FCF}" srcOrd="0" destOrd="0" parTransId="{FE096E0B-EB13-4B37-B2F0-5F7A64D311F5}" sibTransId="{E50644F0-5BC1-44C8-96B2-92FA22F0B620}"/>
    <dgm:cxn modelId="{CE66E035-D2FB-435D-9CCE-450BD222CF7F}" type="presOf" srcId="{98AAB222-2195-4D4B-B960-AB340443D142}" destId="{19F1EBEC-CDE6-440C-A76D-20C4C27CAF71}" srcOrd="0" destOrd="0" presId="urn:microsoft.com/office/officeart/2005/8/layout/hProcess9"/>
    <dgm:cxn modelId="{49DA007A-76B8-428B-A898-DAB9157EFDED}" type="presOf" srcId="{D28C5A0A-A967-41A5-A9A9-0D87F3555FCF}" destId="{F7A32D46-7488-4DDE-B0FC-C317A681C1D4}" srcOrd="0" destOrd="0" presId="urn:microsoft.com/office/officeart/2005/8/layout/hProcess9"/>
    <dgm:cxn modelId="{EF96607B-4E68-4AE7-90CF-44CA49093C12}" srcId="{CC647162-EA37-4D20-958F-A3D54F92ACCC}" destId="{98AAB222-2195-4D4B-B960-AB340443D142}" srcOrd="4" destOrd="0" parTransId="{3BADC849-34BE-4C57-85E5-8E5037F3C4DA}" sibTransId="{832280C1-C371-4D7B-901F-EBC7E9B19044}"/>
    <dgm:cxn modelId="{17635089-AA47-466D-9013-EE65B2252924}" type="presOf" srcId="{8362954B-20E0-4E1C-8B9C-C32651C46B46}" destId="{0B9AA3FC-FB44-4BDA-AB93-CBB46B379263}" srcOrd="0" destOrd="0" presId="urn:microsoft.com/office/officeart/2005/8/layout/hProcess9"/>
    <dgm:cxn modelId="{8EF642B1-9D6A-46CF-A1CE-8CAF73C0C8AC}" type="presOf" srcId="{5BC15935-7DD9-49E3-B068-24599B8624FF}" destId="{EF4488C7-F006-48DB-B58B-E2241A6085A6}" srcOrd="0" destOrd="0" presId="urn:microsoft.com/office/officeart/2005/8/layout/hProcess9"/>
    <dgm:cxn modelId="{6A2CB4B1-4CBE-4C1C-80B8-6B8529F753F1}" srcId="{CC647162-EA37-4D20-958F-A3D54F92ACCC}" destId="{ECFF9DD8-E8AC-4900-AE6E-893BA2002C36}" srcOrd="1" destOrd="0" parTransId="{FC88E484-7D70-46CE-A5BB-CE29601A8E55}" sibTransId="{01C3AD30-B767-4475-B531-3EE070D15431}"/>
    <dgm:cxn modelId="{C3929DCF-B7C5-4D66-8A91-FA4DBB5DB286}" type="presOf" srcId="{CC647162-EA37-4D20-958F-A3D54F92ACCC}" destId="{83002D8B-EA1A-472D-9D73-2317C7BFD05E}" srcOrd="0" destOrd="0" presId="urn:microsoft.com/office/officeart/2005/8/layout/hProcess9"/>
    <dgm:cxn modelId="{555E89DD-5FBF-4F46-A8C9-6101BCBF73F6}" type="presOf" srcId="{A52A3354-8FBD-4005-AC29-9D64034F6A34}" destId="{2C0EC7C2-AC70-4069-9A2C-5D13D884D903}" srcOrd="0" destOrd="0" presId="urn:microsoft.com/office/officeart/2005/8/layout/hProcess9"/>
    <dgm:cxn modelId="{19EA0C9F-B4C5-47ED-AB89-B025BBD00CCA}" type="presParOf" srcId="{83002D8B-EA1A-472D-9D73-2317C7BFD05E}" destId="{756935B8-CAFA-41D7-81D5-5BFE313DF15D}" srcOrd="0" destOrd="0" presId="urn:microsoft.com/office/officeart/2005/8/layout/hProcess9"/>
    <dgm:cxn modelId="{0F8B7A57-82BC-4BA9-BE97-C4C57393BA5C}" type="presParOf" srcId="{83002D8B-EA1A-472D-9D73-2317C7BFD05E}" destId="{2424326C-9A28-4139-91D5-014C39A17E1A}" srcOrd="1" destOrd="0" presId="urn:microsoft.com/office/officeart/2005/8/layout/hProcess9"/>
    <dgm:cxn modelId="{68899100-19C7-47DF-9FB9-D756143CB52C}" type="presParOf" srcId="{2424326C-9A28-4139-91D5-014C39A17E1A}" destId="{F7A32D46-7488-4DDE-B0FC-C317A681C1D4}" srcOrd="0" destOrd="0" presId="urn:microsoft.com/office/officeart/2005/8/layout/hProcess9"/>
    <dgm:cxn modelId="{DC3D9712-846C-40EC-A56D-5CC707F1DCB4}" type="presParOf" srcId="{2424326C-9A28-4139-91D5-014C39A17E1A}" destId="{07E77406-C6DD-41DB-81FC-642E8172FE3C}" srcOrd="1" destOrd="0" presId="urn:microsoft.com/office/officeart/2005/8/layout/hProcess9"/>
    <dgm:cxn modelId="{8DA95A50-EE5E-4AF9-9268-72F228B48E37}" type="presParOf" srcId="{2424326C-9A28-4139-91D5-014C39A17E1A}" destId="{57E3E93D-8570-4A0F-97DC-7B758CE4C184}" srcOrd="2" destOrd="0" presId="urn:microsoft.com/office/officeart/2005/8/layout/hProcess9"/>
    <dgm:cxn modelId="{C7CB35FE-1F98-40B2-9C11-9162CC765AF4}" type="presParOf" srcId="{2424326C-9A28-4139-91D5-014C39A17E1A}" destId="{6CCB35F3-455C-4B83-A2B9-2F6F6D03C2F6}" srcOrd="3" destOrd="0" presId="urn:microsoft.com/office/officeart/2005/8/layout/hProcess9"/>
    <dgm:cxn modelId="{84266A91-416F-4BF3-B53E-4A25EC3651D2}" type="presParOf" srcId="{2424326C-9A28-4139-91D5-014C39A17E1A}" destId="{2C0EC7C2-AC70-4069-9A2C-5D13D884D903}" srcOrd="4" destOrd="0" presId="urn:microsoft.com/office/officeart/2005/8/layout/hProcess9"/>
    <dgm:cxn modelId="{0169A8A9-9C79-47E5-8798-9068CE723244}" type="presParOf" srcId="{2424326C-9A28-4139-91D5-014C39A17E1A}" destId="{831B468A-5AA6-44A7-A0A5-0D038BB53C1E}" srcOrd="5" destOrd="0" presId="urn:microsoft.com/office/officeart/2005/8/layout/hProcess9"/>
    <dgm:cxn modelId="{F931CDB9-3236-4B8A-AE23-1FB42D8B0CF8}" type="presParOf" srcId="{2424326C-9A28-4139-91D5-014C39A17E1A}" destId="{0B9AA3FC-FB44-4BDA-AB93-CBB46B379263}" srcOrd="6" destOrd="0" presId="urn:microsoft.com/office/officeart/2005/8/layout/hProcess9"/>
    <dgm:cxn modelId="{4C54456F-3A3E-4F66-8727-6775467DFF6C}" type="presParOf" srcId="{2424326C-9A28-4139-91D5-014C39A17E1A}" destId="{FB652451-6631-479B-B029-B601276296E5}" srcOrd="7" destOrd="0" presId="urn:microsoft.com/office/officeart/2005/8/layout/hProcess9"/>
    <dgm:cxn modelId="{FEBBBAB5-0CDA-4646-BAC7-0D38CF892F8C}" type="presParOf" srcId="{2424326C-9A28-4139-91D5-014C39A17E1A}" destId="{19F1EBEC-CDE6-440C-A76D-20C4C27CAF71}" srcOrd="8" destOrd="0" presId="urn:microsoft.com/office/officeart/2005/8/layout/hProcess9"/>
    <dgm:cxn modelId="{1C796F0F-0B86-4A6C-A8B7-38E6E65EBAB4}" type="presParOf" srcId="{2424326C-9A28-4139-91D5-014C39A17E1A}" destId="{3DF39143-186A-4403-9356-D94DAC6E8D42}" srcOrd="9" destOrd="0" presId="urn:microsoft.com/office/officeart/2005/8/layout/hProcess9"/>
    <dgm:cxn modelId="{E65F62D8-DC89-45CF-B7DD-EDE240120560}" type="presParOf" srcId="{2424326C-9A28-4139-91D5-014C39A17E1A}" destId="{EF4488C7-F006-48DB-B58B-E2241A6085A6}"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647162-EA37-4D20-958F-A3D54F92ACCC}" type="doc">
      <dgm:prSet loTypeId="urn:microsoft.com/office/officeart/2005/8/layout/hProcess9" loCatId="process" qsTypeId="urn:microsoft.com/office/officeart/2005/8/quickstyle/simple1" qsCatId="simple" csTypeId="urn:microsoft.com/office/officeart/2005/8/colors/colorful5" csCatId="colorful" phldr="1"/>
      <dgm:spPr/>
    </dgm:pt>
    <dgm:pt modelId="{D28C5A0A-A967-41A5-A9A9-0D87F3555FCF}">
      <dgm:prSet phldrT="[Text]"/>
      <dgm:spPr>
        <a:solidFill>
          <a:schemeClr val="accent5">
            <a:lumMod val="50000"/>
          </a:schemeClr>
        </a:solidFill>
      </dgm:spPr>
      <dgm:t>
        <a:bodyPr/>
        <a:lstStyle/>
        <a:p>
          <a:r>
            <a:rPr lang="en-US" dirty="0"/>
            <a:t>Idea</a:t>
          </a:r>
          <a:endParaRPr lang="en-SG" dirty="0"/>
        </a:p>
      </dgm:t>
    </dgm:pt>
    <dgm:pt modelId="{FE096E0B-EB13-4B37-B2F0-5F7A64D311F5}" type="parTrans" cxnId="{B64F242C-032B-48E4-8C73-E6DECA349EB1}">
      <dgm:prSet/>
      <dgm:spPr/>
      <dgm:t>
        <a:bodyPr/>
        <a:lstStyle/>
        <a:p>
          <a:endParaRPr lang="en-SG"/>
        </a:p>
      </dgm:t>
    </dgm:pt>
    <dgm:pt modelId="{E50644F0-5BC1-44C8-96B2-92FA22F0B620}" type="sibTrans" cxnId="{B64F242C-032B-48E4-8C73-E6DECA349EB1}">
      <dgm:prSet/>
      <dgm:spPr/>
      <dgm:t>
        <a:bodyPr/>
        <a:lstStyle/>
        <a:p>
          <a:endParaRPr lang="en-SG"/>
        </a:p>
      </dgm:t>
    </dgm:pt>
    <dgm:pt modelId="{ECFF9DD8-E8AC-4900-AE6E-893BA2002C36}">
      <dgm:prSet phldrT="[Text]"/>
      <dgm:spPr>
        <a:solidFill>
          <a:schemeClr val="accent3">
            <a:lumMod val="50000"/>
          </a:schemeClr>
        </a:solidFill>
      </dgm:spPr>
      <dgm:t>
        <a:bodyPr/>
        <a:lstStyle/>
        <a:p>
          <a:r>
            <a:rPr lang="en-US" dirty="0"/>
            <a:t>Prototyping</a:t>
          </a:r>
          <a:endParaRPr lang="en-SG" dirty="0"/>
        </a:p>
      </dgm:t>
    </dgm:pt>
    <dgm:pt modelId="{FC88E484-7D70-46CE-A5BB-CE29601A8E55}" type="parTrans" cxnId="{6A2CB4B1-4CBE-4C1C-80B8-6B8529F753F1}">
      <dgm:prSet/>
      <dgm:spPr/>
      <dgm:t>
        <a:bodyPr/>
        <a:lstStyle/>
        <a:p>
          <a:endParaRPr lang="en-SG"/>
        </a:p>
      </dgm:t>
    </dgm:pt>
    <dgm:pt modelId="{01C3AD30-B767-4475-B531-3EE070D15431}" type="sibTrans" cxnId="{6A2CB4B1-4CBE-4C1C-80B8-6B8529F753F1}">
      <dgm:prSet/>
      <dgm:spPr/>
      <dgm:t>
        <a:bodyPr/>
        <a:lstStyle/>
        <a:p>
          <a:endParaRPr lang="en-SG"/>
        </a:p>
      </dgm:t>
    </dgm:pt>
    <dgm:pt modelId="{A52A3354-8FBD-4005-AC29-9D64034F6A34}">
      <dgm:prSet phldrT="[Text]"/>
      <dgm:spPr/>
      <dgm:t>
        <a:bodyPr/>
        <a:lstStyle/>
        <a:p>
          <a:r>
            <a:rPr lang="en-US" dirty="0"/>
            <a:t>Go-to-market</a:t>
          </a:r>
          <a:endParaRPr lang="en-SG" dirty="0"/>
        </a:p>
      </dgm:t>
    </dgm:pt>
    <dgm:pt modelId="{2D532166-5CB5-4025-BC37-2BEFFA1BEF60}" type="parTrans" cxnId="{5F5FEE27-6F35-4104-AF6F-0B3E74B5ADF9}">
      <dgm:prSet/>
      <dgm:spPr/>
      <dgm:t>
        <a:bodyPr/>
        <a:lstStyle/>
        <a:p>
          <a:endParaRPr lang="en-SG"/>
        </a:p>
      </dgm:t>
    </dgm:pt>
    <dgm:pt modelId="{1488255D-B6A8-48B2-8094-22B7FD2F0AC5}" type="sibTrans" cxnId="{5F5FEE27-6F35-4104-AF6F-0B3E74B5ADF9}">
      <dgm:prSet/>
      <dgm:spPr/>
      <dgm:t>
        <a:bodyPr/>
        <a:lstStyle/>
        <a:p>
          <a:endParaRPr lang="en-SG"/>
        </a:p>
      </dgm:t>
    </dgm:pt>
    <dgm:pt modelId="{8362954B-20E0-4E1C-8B9C-C32651C46B46}">
      <dgm:prSet phldrT="[Text]"/>
      <dgm:spPr/>
      <dgm:t>
        <a:bodyPr/>
        <a:lstStyle/>
        <a:p>
          <a:r>
            <a:rPr lang="en-US" dirty="0"/>
            <a:t>Early Growth</a:t>
          </a:r>
          <a:endParaRPr lang="en-SG" dirty="0"/>
        </a:p>
      </dgm:t>
    </dgm:pt>
    <dgm:pt modelId="{F1188C43-B38D-481E-9842-BF3297B051B7}" type="parTrans" cxnId="{872D1115-2390-48C3-B8DE-E2DED16C149C}">
      <dgm:prSet/>
      <dgm:spPr/>
      <dgm:t>
        <a:bodyPr/>
        <a:lstStyle/>
        <a:p>
          <a:endParaRPr lang="en-SG"/>
        </a:p>
      </dgm:t>
    </dgm:pt>
    <dgm:pt modelId="{DF7DB3DF-5B73-4F27-9904-57CF2F44A448}" type="sibTrans" cxnId="{872D1115-2390-48C3-B8DE-E2DED16C149C}">
      <dgm:prSet/>
      <dgm:spPr/>
      <dgm:t>
        <a:bodyPr/>
        <a:lstStyle/>
        <a:p>
          <a:endParaRPr lang="en-SG"/>
        </a:p>
      </dgm:t>
    </dgm:pt>
    <dgm:pt modelId="{98AAB222-2195-4D4B-B960-AB340443D142}">
      <dgm:prSet phldrT="[Text]"/>
      <dgm:spPr/>
      <dgm:t>
        <a:bodyPr/>
        <a:lstStyle/>
        <a:p>
          <a:r>
            <a:rPr lang="en-US" dirty="0"/>
            <a:t>Growth</a:t>
          </a:r>
          <a:endParaRPr lang="en-SG" dirty="0"/>
        </a:p>
      </dgm:t>
    </dgm:pt>
    <dgm:pt modelId="{3BADC849-34BE-4C57-85E5-8E5037F3C4DA}" type="parTrans" cxnId="{EF96607B-4E68-4AE7-90CF-44CA49093C12}">
      <dgm:prSet/>
      <dgm:spPr/>
      <dgm:t>
        <a:bodyPr/>
        <a:lstStyle/>
        <a:p>
          <a:endParaRPr lang="en-SG"/>
        </a:p>
      </dgm:t>
    </dgm:pt>
    <dgm:pt modelId="{832280C1-C371-4D7B-901F-EBC7E9B19044}" type="sibTrans" cxnId="{EF96607B-4E68-4AE7-90CF-44CA49093C12}">
      <dgm:prSet/>
      <dgm:spPr/>
      <dgm:t>
        <a:bodyPr/>
        <a:lstStyle/>
        <a:p>
          <a:endParaRPr lang="en-SG"/>
        </a:p>
      </dgm:t>
    </dgm:pt>
    <dgm:pt modelId="{5BC15935-7DD9-49E3-B068-24599B8624FF}">
      <dgm:prSet phldrT="[Text]"/>
      <dgm:spPr>
        <a:solidFill>
          <a:schemeClr val="accent6">
            <a:lumMod val="50000"/>
          </a:schemeClr>
        </a:solidFill>
      </dgm:spPr>
      <dgm:t>
        <a:bodyPr/>
        <a:lstStyle/>
        <a:p>
          <a:r>
            <a:rPr lang="en-US" dirty="0"/>
            <a:t>Maturity</a:t>
          </a:r>
          <a:endParaRPr lang="en-SG" dirty="0"/>
        </a:p>
      </dgm:t>
    </dgm:pt>
    <dgm:pt modelId="{5D6F2E94-9DC9-4EB0-AE66-C2504BBC96BC}" type="parTrans" cxnId="{F1F14C09-7272-4AE9-8883-DECE481D37E1}">
      <dgm:prSet/>
      <dgm:spPr/>
      <dgm:t>
        <a:bodyPr/>
        <a:lstStyle/>
        <a:p>
          <a:endParaRPr lang="en-SG"/>
        </a:p>
      </dgm:t>
    </dgm:pt>
    <dgm:pt modelId="{69FDE019-7D57-493A-A843-339BD7D734A8}" type="sibTrans" cxnId="{F1F14C09-7272-4AE9-8883-DECE481D37E1}">
      <dgm:prSet/>
      <dgm:spPr/>
      <dgm:t>
        <a:bodyPr/>
        <a:lstStyle/>
        <a:p>
          <a:endParaRPr lang="en-SG"/>
        </a:p>
      </dgm:t>
    </dgm:pt>
    <dgm:pt modelId="{83002D8B-EA1A-472D-9D73-2317C7BFD05E}" type="pres">
      <dgm:prSet presAssocID="{CC647162-EA37-4D20-958F-A3D54F92ACCC}" presName="CompostProcess" presStyleCnt="0">
        <dgm:presLayoutVars>
          <dgm:dir/>
          <dgm:resizeHandles val="exact"/>
        </dgm:presLayoutVars>
      </dgm:prSet>
      <dgm:spPr/>
    </dgm:pt>
    <dgm:pt modelId="{756935B8-CAFA-41D7-81D5-5BFE313DF15D}" type="pres">
      <dgm:prSet presAssocID="{CC647162-EA37-4D20-958F-A3D54F92ACCC}" presName="arrow" presStyleLbl="bgShp" presStyleIdx="0" presStyleCnt="1"/>
      <dgm:spPr/>
    </dgm:pt>
    <dgm:pt modelId="{2424326C-9A28-4139-91D5-014C39A17E1A}" type="pres">
      <dgm:prSet presAssocID="{CC647162-EA37-4D20-958F-A3D54F92ACCC}" presName="linearProcess" presStyleCnt="0"/>
      <dgm:spPr/>
    </dgm:pt>
    <dgm:pt modelId="{F7A32D46-7488-4DDE-B0FC-C317A681C1D4}" type="pres">
      <dgm:prSet presAssocID="{D28C5A0A-A967-41A5-A9A9-0D87F3555FCF}" presName="textNode" presStyleLbl="node1" presStyleIdx="0" presStyleCnt="6">
        <dgm:presLayoutVars>
          <dgm:bulletEnabled val="1"/>
        </dgm:presLayoutVars>
      </dgm:prSet>
      <dgm:spPr/>
    </dgm:pt>
    <dgm:pt modelId="{07E77406-C6DD-41DB-81FC-642E8172FE3C}" type="pres">
      <dgm:prSet presAssocID="{E50644F0-5BC1-44C8-96B2-92FA22F0B620}" presName="sibTrans" presStyleCnt="0"/>
      <dgm:spPr/>
    </dgm:pt>
    <dgm:pt modelId="{57E3E93D-8570-4A0F-97DC-7B758CE4C184}" type="pres">
      <dgm:prSet presAssocID="{ECFF9DD8-E8AC-4900-AE6E-893BA2002C36}" presName="textNode" presStyleLbl="node1" presStyleIdx="1" presStyleCnt="6">
        <dgm:presLayoutVars>
          <dgm:bulletEnabled val="1"/>
        </dgm:presLayoutVars>
      </dgm:prSet>
      <dgm:spPr/>
    </dgm:pt>
    <dgm:pt modelId="{6CCB35F3-455C-4B83-A2B9-2F6F6D03C2F6}" type="pres">
      <dgm:prSet presAssocID="{01C3AD30-B767-4475-B531-3EE070D15431}" presName="sibTrans" presStyleCnt="0"/>
      <dgm:spPr/>
    </dgm:pt>
    <dgm:pt modelId="{2C0EC7C2-AC70-4069-9A2C-5D13D884D903}" type="pres">
      <dgm:prSet presAssocID="{A52A3354-8FBD-4005-AC29-9D64034F6A34}" presName="textNode" presStyleLbl="node1" presStyleIdx="2" presStyleCnt="6">
        <dgm:presLayoutVars>
          <dgm:bulletEnabled val="1"/>
        </dgm:presLayoutVars>
      </dgm:prSet>
      <dgm:spPr/>
    </dgm:pt>
    <dgm:pt modelId="{831B468A-5AA6-44A7-A0A5-0D038BB53C1E}" type="pres">
      <dgm:prSet presAssocID="{1488255D-B6A8-48B2-8094-22B7FD2F0AC5}" presName="sibTrans" presStyleCnt="0"/>
      <dgm:spPr/>
    </dgm:pt>
    <dgm:pt modelId="{0B9AA3FC-FB44-4BDA-AB93-CBB46B379263}" type="pres">
      <dgm:prSet presAssocID="{8362954B-20E0-4E1C-8B9C-C32651C46B46}" presName="textNode" presStyleLbl="node1" presStyleIdx="3" presStyleCnt="6">
        <dgm:presLayoutVars>
          <dgm:bulletEnabled val="1"/>
        </dgm:presLayoutVars>
      </dgm:prSet>
      <dgm:spPr/>
    </dgm:pt>
    <dgm:pt modelId="{FB652451-6631-479B-B029-B601276296E5}" type="pres">
      <dgm:prSet presAssocID="{DF7DB3DF-5B73-4F27-9904-57CF2F44A448}" presName="sibTrans" presStyleCnt="0"/>
      <dgm:spPr/>
    </dgm:pt>
    <dgm:pt modelId="{19F1EBEC-CDE6-440C-A76D-20C4C27CAF71}" type="pres">
      <dgm:prSet presAssocID="{98AAB222-2195-4D4B-B960-AB340443D142}" presName="textNode" presStyleLbl="node1" presStyleIdx="4" presStyleCnt="6">
        <dgm:presLayoutVars>
          <dgm:bulletEnabled val="1"/>
        </dgm:presLayoutVars>
      </dgm:prSet>
      <dgm:spPr/>
    </dgm:pt>
    <dgm:pt modelId="{3DF39143-186A-4403-9356-D94DAC6E8D42}" type="pres">
      <dgm:prSet presAssocID="{832280C1-C371-4D7B-901F-EBC7E9B19044}" presName="sibTrans" presStyleCnt="0"/>
      <dgm:spPr/>
    </dgm:pt>
    <dgm:pt modelId="{EF4488C7-F006-48DB-B58B-E2241A6085A6}" type="pres">
      <dgm:prSet presAssocID="{5BC15935-7DD9-49E3-B068-24599B8624FF}" presName="textNode" presStyleLbl="node1" presStyleIdx="5" presStyleCnt="6">
        <dgm:presLayoutVars>
          <dgm:bulletEnabled val="1"/>
        </dgm:presLayoutVars>
      </dgm:prSet>
      <dgm:spPr/>
    </dgm:pt>
  </dgm:ptLst>
  <dgm:cxnLst>
    <dgm:cxn modelId="{F1F14C09-7272-4AE9-8883-DECE481D37E1}" srcId="{CC647162-EA37-4D20-958F-A3D54F92ACCC}" destId="{5BC15935-7DD9-49E3-B068-24599B8624FF}" srcOrd="5" destOrd="0" parTransId="{5D6F2E94-9DC9-4EB0-AE66-C2504BBC96BC}" sibTransId="{69FDE019-7D57-493A-A843-339BD7D734A8}"/>
    <dgm:cxn modelId="{2D089912-A23B-4259-850F-540FBCC78F99}" type="presOf" srcId="{ECFF9DD8-E8AC-4900-AE6E-893BA2002C36}" destId="{57E3E93D-8570-4A0F-97DC-7B758CE4C184}" srcOrd="0" destOrd="0" presId="urn:microsoft.com/office/officeart/2005/8/layout/hProcess9"/>
    <dgm:cxn modelId="{872D1115-2390-48C3-B8DE-E2DED16C149C}" srcId="{CC647162-EA37-4D20-958F-A3D54F92ACCC}" destId="{8362954B-20E0-4E1C-8B9C-C32651C46B46}" srcOrd="3" destOrd="0" parTransId="{F1188C43-B38D-481E-9842-BF3297B051B7}" sibTransId="{DF7DB3DF-5B73-4F27-9904-57CF2F44A448}"/>
    <dgm:cxn modelId="{5F5FEE27-6F35-4104-AF6F-0B3E74B5ADF9}" srcId="{CC647162-EA37-4D20-958F-A3D54F92ACCC}" destId="{A52A3354-8FBD-4005-AC29-9D64034F6A34}" srcOrd="2" destOrd="0" parTransId="{2D532166-5CB5-4025-BC37-2BEFFA1BEF60}" sibTransId="{1488255D-B6A8-48B2-8094-22B7FD2F0AC5}"/>
    <dgm:cxn modelId="{B64F242C-032B-48E4-8C73-E6DECA349EB1}" srcId="{CC647162-EA37-4D20-958F-A3D54F92ACCC}" destId="{D28C5A0A-A967-41A5-A9A9-0D87F3555FCF}" srcOrd="0" destOrd="0" parTransId="{FE096E0B-EB13-4B37-B2F0-5F7A64D311F5}" sibTransId="{E50644F0-5BC1-44C8-96B2-92FA22F0B620}"/>
    <dgm:cxn modelId="{CE66E035-D2FB-435D-9CCE-450BD222CF7F}" type="presOf" srcId="{98AAB222-2195-4D4B-B960-AB340443D142}" destId="{19F1EBEC-CDE6-440C-A76D-20C4C27CAF71}" srcOrd="0" destOrd="0" presId="urn:microsoft.com/office/officeart/2005/8/layout/hProcess9"/>
    <dgm:cxn modelId="{49DA007A-76B8-428B-A898-DAB9157EFDED}" type="presOf" srcId="{D28C5A0A-A967-41A5-A9A9-0D87F3555FCF}" destId="{F7A32D46-7488-4DDE-B0FC-C317A681C1D4}" srcOrd="0" destOrd="0" presId="urn:microsoft.com/office/officeart/2005/8/layout/hProcess9"/>
    <dgm:cxn modelId="{EF96607B-4E68-4AE7-90CF-44CA49093C12}" srcId="{CC647162-EA37-4D20-958F-A3D54F92ACCC}" destId="{98AAB222-2195-4D4B-B960-AB340443D142}" srcOrd="4" destOrd="0" parTransId="{3BADC849-34BE-4C57-85E5-8E5037F3C4DA}" sibTransId="{832280C1-C371-4D7B-901F-EBC7E9B19044}"/>
    <dgm:cxn modelId="{17635089-AA47-466D-9013-EE65B2252924}" type="presOf" srcId="{8362954B-20E0-4E1C-8B9C-C32651C46B46}" destId="{0B9AA3FC-FB44-4BDA-AB93-CBB46B379263}" srcOrd="0" destOrd="0" presId="urn:microsoft.com/office/officeart/2005/8/layout/hProcess9"/>
    <dgm:cxn modelId="{8EF642B1-9D6A-46CF-A1CE-8CAF73C0C8AC}" type="presOf" srcId="{5BC15935-7DD9-49E3-B068-24599B8624FF}" destId="{EF4488C7-F006-48DB-B58B-E2241A6085A6}" srcOrd="0" destOrd="0" presId="urn:microsoft.com/office/officeart/2005/8/layout/hProcess9"/>
    <dgm:cxn modelId="{6A2CB4B1-4CBE-4C1C-80B8-6B8529F753F1}" srcId="{CC647162-EA37-4D20-958F-A3D54F92ACCC}" destId="{ECFF9DD8-E8AC-4900-AE6E-893BA2002C36}" srcOrd="1" destOrd="0" parTransId="{FC88E484-7D70-46CE-A5BB-CE29601A8E55}" sibTransId="{01C3AD30-B767-4475-B531-3EE070D15431}"/>
    <dgm:cxn modelId="{C3929DCF-B7C5-4D66-8A91-FA4DBB5DB286}" type="presOf" srcId="{CC647162-EA37-4D20-958F-A3D54F92ACCC}" destId="{83002D8B-EA1A-472D-9D73-2317C7BFD05E}" srcOrd="0" destOrd="0" presId="urn:microsoft.com/office/officeart/2005/8/layout/hProcess9"/>
    <dgm:cxn modelId="{555E89DD-5FBF-4F46-A8C9-6101BCBF73F6}" type="presOf" srcId="{A52A3354-8FBD-4005-AC29-9D64034F6A34}" destId="{2C0EC7C2-AC70-4069-9A2C-5D13D884D903}" srcOrd="0" destOrd="0" presId="urn:microsoft.com/office/officeart/2005/8/layout/hProcess9"/>
    <dgm:cxn modelId="{19EA0C9F-B4C5-47ED-AB89-B025BBD00CCA}" type="presParOf" srcId="{83002D8B-EA1A-472D-9D73-2317C7BFD05E}" destId="{756935B8-CAFA-41D7-81D5-5BFE313DF15D}" srcOrd="0" destOrd="0" presId="urn:microsoft.com/office/officeart/2005/8/layout/hProcess9"/>
    <dgm:cxn modelId="{0F8B7A57-82BC-4BA9-BE97-C4C57393BA5C}" type="presParOf" srcId="{83002D8B-EA1A-472D-9D73-2317C7BFD05E}" destId="{2424326C-9A28-4139-91D5-014C39A17E1A}" srcOrd="1" destOrd="0" presId="urn:microsoft.com/office/officeart/2005/8/layout/hProcess9"/>
    <dgm:cxn modelId="{68899100-19C7-47DF-9FB9-D756143CB52C}" type="presParOf" srcId="{2424326C-9A28-4139-91D5-014C39A17E1A}" destId="{F7A32D46-7488-4DDE-B0FC-C317A681C1D4}" srcOrd="0" destOrd="0" presId="urn:microsoft.com/office/officeart/2005/8/layout/hProcess9"/>
    <dgm:cxn modelId="{DC3D9712-846C-40EC-A56D-5CC707F1DCB4}" type="presParOf" srcId="{2424326C-9A28-4139-91D5-014C39A17E1A}" destId="{07E77406-C6DD-41DB-81FC-642E8172FE3C}" srcOrd="1" destOrd="0" presId="urn:microsoft.com/office/officeart/2005/8/layout/hProcess9"/>
    <dgm:cxn modelId="{8DA95A50-EE5E-4AF9-9268-72F228B48E37}" type="presParOf" srcId="{2424326C-9A28-4139-91D5-014C39A17E1A}" destId="{57E3E93D-8570-4A0F-97DC-7B758CE4C184}" srcOrd="2" destOrd="0" presId="urn:microsoft.com/office/officeart/2005/8/layout/hProcess9"/>
    <dgm:cxn modelId="{C7CB35FE-1F98-40B2-9C11-9162CC765AF4}" type="presParOf" srcId="{2424326C-9A28-4139-91D5-014C39A17E1A}" destId="{6CCB35F3-455C-4B83-A2B9-2F6F6D03C2F6}" srcOrd="3" destOrd="0" presId="urn:microsoft.com/office/officeart/2005/8/layout/hProcess9"/>
    <dgm:cxn modelId="{84266A91-416F-4BF3-B53E-4A25EC3651D2}" type="presParOf" srcId="{2424326C-9A28-4139-91D5-014C39A17E1A}" destId="{2C0EC7C2-AC70-4069-9A2C-5D13D884D903}" srcOrd="4" destOrd="0" presId="urn:microsoft.com/office/officeart/2005/8/layout/hProcess9"/>
    <dgm:cxn modelId="{0169A8A9-9C79-47E5-8798-9068CE723244}" type="presParOf" srcId="{2424326C-9A28-4139-91D5-014C39A17E1A}" destId="{831B468A-5AA6-44A7-A0A5-0D038BB53C1E}" srcOrd="5" destOrd="0" presId="urn:microsoft.com/office/officeart/2005/8/layout/hProcess9"/>
    <dgm:cxn modelId="{F931CDB9-3236-4B8A-AE23-1FB42D8B0CF8}" type="presParOf" srcId="{2424326C-9A28-4139-91D5-014C39A17E1A}" destId="{0B9AA3FC-FB44-4BDA-AB93-CBB46B379263}" srcOrd="6" destOrd="0" presId="urn:microsoft.com/office/officeart/2005/8/layout/hProcess9"/>
    <dgm:cxn modelId="{4C54456F-3A3E-4F66-8727-6775467DFF6C}" type="presParOf" srcId="{2424326C-9A28-4139-91D5-014C39A17E1A}" destId="{FB652451-6631-479B-B029-B601276296E5}" srcOrd="7" destOrd="0" presId="urn:microsoft.com/office/officeart/2005/8/layout/hProcess9"/>
    <dgm:cxn modelId="{FEBBBAB5-0CDA-4646-BAC7-0D38CF892F8C}" type="presParOf" srcId="{2424326C-9A28-4139-91D5-014C39A17E1A}" destId="{19F1EBEC-CDE6-440C-A76D-20C4C27CAF71}" srcOrd="8" destOrd="0" presId="urn:microsoft.com/office/officeart/2005/8/layout/hProcess9"/>
    <dgm:cxn modelId="{1C796F0F-0B86-4A6C-A8B7-38E6E65EBAB4}" type="presParOf" srcId="{2424326C-9A28-4139-91D5-014C39A17E1A}" destId="{3DF39143-186A-4403-9356-D94DAC6E8D42}" srcOrd="9" destOrd="0" presId="urn:microsoft.com/office/officeart/2005/8/layout/hProcess9"/>
    <dgm:cxn modelId="{E65F62D8-DC89-45CF-B7DD-EDE240120560}" type="presParOf" srcId="{2424326C-9A28-4139-91D5-014C39A17E1A}" destId="{EF4488C7-F006-48DB-B58B-E2241A6085A6}"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C647162-EA37-4D20-958F-A3D54F92ACCC}" type="doc">
      <dgm:prSet loTypeId="urn:microsoft.com/office/officeart/2005/8/layout/hProcess9" loCatId="process" qsTypeId="urn:microsoft.com/office/officeart/2005/8/quickstyle/simple1" qsCatId="simple" csTypeId="urn:microsoft.com/office/officeart/2005/8/colors/colorful5" csCatId="colorful" phldr="1"/>
      <dgm:spPr/>
    </dgm:pt>
    <dgm:pt modelId="{D28C5A0A-A967-41A5-A9A9-0D87F3555FCF}">
      <dgm:prSet phldrT="[Text]"/>
      <dgm:spPr>
        <a:solidFill>
          <a:schemeClr val="accent5">
            <a:lumMod val="50000"/>
          </a:schemeClr>
        </a:solidFill>
      </dgm:spPr>
      <dgm:t>
        <a:bodyPr/>
        <a:lstStyle/>
        <a:p>
          <a:r>
            <a:rPr lang="en-US" dirty="0"/>
            <a:t>Idea</a:t>
          </a:r>
          <a:endParaRPr lang="en-SG" dirty="0"/>
        </a:p>
      </dgm:t>
    </dgm:pt>
    <dgm:pt modelId="{FE096E0B-EB13-4B37-B2F0-5F7A64D311F5}" type="parTrans" cxnId="{B64F242C-032B-48E4-8C73-E6DECA349EB1}">
      <dgm:prSet/>
      <dgm:spPr/>
      <dgm:t>
        <a:bodyPr/>
        <a:lstStyle/>
        <a:p>
          <a:endParaRPr lang="en-SG"/>
        </a:p>
      </dgm:t>
    </dgm:pt>
    <dgm:pt modelId="{E50644F0-5BC1-44C8-96B2-92FA22F0B620}" type="sibTrans" cxnId="{B64F242C-032B-48E4-8C73-E6DECA349EB1}">
      <dgm:prSet/>
      <dgm:spPr/>
      <dgm:t>
        <a:bodyPr/>
        <a:lstStyle/>
        <a:p>
          <a:endParaRPr lang="en-SG"/>
        </a:p>
      </dgm:t>
    </dgm:pt>
    <dgm:pt modelId="{ECFF9DD8-E8AC-4900-AE6E-893BA2002C36}">
      <dgm:prSet phldrT="[Text]"/>
      <dgm:spPr>
        <a:solidFill>
          <a:schemeClr val="accent3">
            <a:lumMod val="50000"/>
          </a:schemeClr>
        </a:solidFill>
      </dgm:spPr>
      <dgm:t>
        <a:bodyPr/>
        <a:lstStyle/>
        <a:p>
          <a:r>
            <a:rPr lang="en-US" dirty="0"/>
            <a:t>Prototyping</a:t>
          </a:r>
          <a:endParaRPr lang="en-SG" dirty="0"/>
        </a:p>
      </dgm:t>
    </dgm:pt>
    <dgm:pt modelId="{FC88E484-7D70-46CE-A5BB-CE29601A8E55}" type="parTrans" cxnId="{6A2CB4B1-4CBE-4C1C-80B8-6B8529F753F1}">
      <dgm:prSet/>
      <dgm:spPr/>
      <dgm:t>
        <a:bodyPr/>
        <a:lstStyle/>
        <a:p>
          <a:endParaRPr lang="en-SG"/>
        </a:p>
      </dgm:t>
    </dgm:pt>
    <dgm:pt modelId="{01C3AD30-B767-4475-B531-3EE070D15431}" type="sibTrans" cxnId="{6A2CB4B1-4CBE-4C1C-80B8-6B8529F753F1}">
      <dgm:prSet/>
      <dgm:spPr/>
      <dgm:t>
        <a:bodyPr/>
        <a:lstStyle/>
        <a:p>
          <a:endParaRPr lang="en-SG"/>
        </a:p>
      </dgm:t>
    </dgm:pt>
    <dgm:pt modelId="{A52A3354-8FBD-4005-AC29-9D64034F6A34}">
      <dgm:prSet phldrT="[Text]"/>
      <dgm:spPr/>
      <dgm:t>
        <a:bodyPr/>
        <a:lstStyle/>
        <a:p>
          <a:r>
            <a:rPr lang="en-US" dirty="0"/>
            <a:t>Go-to-market</a:t>
          </a:r>
          <a:endParaRPr lang="en-SG" dirty="0"/>
        </a:p>
      </dgm:t>
    </dgm:pt>
    <dgm:pt modelId="{2D532166-5CB5-4025-BC37-2BEFFA1BEF60}" type="parTrans" cxnId="{5F5FEE27-6F35-4104-AF6F-0B3E74B5ADF9}">
      <dgm:prSet/>
      <dgm:spPr/>
      <dgm:t>
        <a:bodyPr/>
        <a:lstStyle/>
        <a:p>
          <a:endParaRPr lang="en-SG"/>
        </a:p>
      </dgm:t>
    </dgm:pt>
    <dgm:pt modelId="{1488255D-B6A8-48B2-8094-22B7FD2F0AC5}" type="sibTrans" cxnId="{5F5FEE27-6F35-4104-AF6F-0B3E74B5ADF9}">
      <dgm:prSet/>
      <dgm:spPr/>
      <dgm:t>
        <a:bodyPr/>
        <a:lstStyle/>
        <a:p>
          <a:endParaRPr lang="en-SG"/>
        </a:p>
      </dgm:t>
    </dgm:pt>
    <dgm:pt modelId="{8362954B-20E0-4E1C-8B9C-C32651C46B46}">
      <dgm:prSet phldrT="[Text]"/>
      <dgm:spPr/>
      <dgm:t>
        <a:bodyPr/>
        <a:lstStyle/>
        <a:p>
          <a:r>
            <a:rPr lang="en-US" dirty="0"/>
            <a:t>Early Growth</a:t>
          </a:r>
          <a:endParaRPr lang="en-SG" dirty="0"/>
        </a:p>
      </dgm:t>
    </dgm:pt>
    <dgm:pt modelId="{F1188C43-B38D-481E-9842-BF3297B051B7}" type="parTrans" cxnId="{872D1115-2390-48C3-B8DE-E2DED16C149C}">
      <dgm:prSet/>
      <dgm:spPr/>
      <dgm:t>
        <a:bodyPr/>
        <a:lstStyle/>
        <a:p>
          <a:endParaRPr lang="en-SG"/>
        </a:p>
      </dgm:t>
    </dgm:pt>
    <dgm:pt modelId="{DF7DB3DF-5B73-4F27-9904-57CF2F44A448}" type="sibTrans" cxnId="{872D1115-2390-48C3-B8DE-E2DED16C149C}">
      <dgm:prSet/>
      <dgm:spPr/>
      <dgm:t>
        <a:bodyPr/>
        <a:lstStyle/>
        <a:p>
          <a:endParaRPr lang="en-SG"/>
        </a:p>
      </dgm:t>
    </dgm:pt>
    <dgm:pt modelId="{98AAB222-2195-4D4B-B960-AB340443D142}">
      <dgm:prSet phldrT="[Text]"/>
      <dgm:spPr/>
      <dgm:t>
        <a:bodyPr/>
        <a:lstStyle/>
        <a:p>
          <a:r>
            <a:rPr lang="en-US" dirty="0"/>
            <a:t>Growth</a:t>
          </a:r>
          <a:endParaRPr lang="en-SG" dirty="0"/>
        </a:p>
      </dgm:t>
    </dgm:pt>
    <dgm:pt modelId="{3BADC849-34BE-4C57-85E5-8E5037F3C4DA}" type="parTrans" cxnId="{EF96607B-4E68-4AE7-90CF-44CA49093C12}">
      <dgm:prSet/>
      <dgm:spPr/>
      <dgm:t>
        <a:bodyPr/>
        <a:lstStyle/>
        <a:p>
          <a:endParaRPr lang="en-SG"/>
        </a:p>
      </dgm:t>
    </dgm:pt>
    <dgm:pt modelId="{832280C1-C371-4D7B-901F-EBC7E9B19044}" type="sibTrans" cxnId="{EF96607B-4E68-4AE7-90CF-44CA49093C12}">
      <dgm:prSet/>
      <dgm:spPr/>
      <dgm:t>
        <a:bodyPr/>
        <a:lstStyle/>
        <a:p>
          <a:endParaRPr lang="en-SG"/>
        </a:p>
      </dgm:t>
    </dgm:pt>
    <dgm:pt modelId="{5BC15935-7DD9-49E3-B068-24599B8624FF}">
      <dgm:prSet phldrT="[Text]"/>
      <dgm:spPr>
        <a:solidFill>
          <a:schemeClr val="accent6">
            <a:lumMod val="50000"/>
          </a:schemeClr>
        </a:solidFill>
      </dgm:spPr>
      <dgm:t>
        <a:bodyPr/>
        <a:lstStyle/>
        <a:p>
          <a:r>
            <a:rPr lang="en-US" dirty="0"/>
            <a:t>Maturity</a:t>
          </a:r>
          <a:endParaRPr lang="en-SG" dirty="0"/>
        </a:p>
      </dgm:t>
    </dgm:pt>
    <dgm:pt modelId="{5D6F2E94-9DC9-4EB0-AE66-C2504BBC96BC}" type="parTrans" cxnId="{F1F14C09-7272-4AE9-8883-DECE481D37E1}">
      <dgm:prSet/>
      <dgm:spPr/>
      <dgm:t>
        <a:bodyPr/>
        <a:lstStyle/>
        <a:p>
          <a:endParaRPr lang="en-SG"/>
        </a:p>
      </dgm:t>
    </dgm:pt>
    <dgm:pt modelId="{69FDE019-7D57-493A-A843-339BD7D734A8}" type="sibTrans" cxnId="{F1F14C09-7272-4AE9-8883-DECE481D37E1}">
      <dgm:prSet/>
      <dgm:spPr/>
      <dgm:t>
        <a:bodyPr/>
        <a:lstStyle/>
        <a:p>
          <a:endParaRPr lang="en-SG"/>
        </a:p>
      </dgm:t>
    </dgm:pt>
    <dgm:pt modelId="{83002D8B-EA1A-472D-9D73-2317C7BFD05E}" type="pres">
      <dgm:prSet presAssocID="{CC647162-EA37-4D20-958F-A3D54F92ACCC}" presName="CompostProcess" presStyleCnt="0">
        <dgm:presLayoutVars>
          <dgm:dir/>
          <dgm:resizeHandles val="exact"/>
        </dgm:presLayoutVars>
      </dgm:prSet>
      <dgm:spPr/>
    </dgm:pt>
    <dgm:pt modelId="{756935B8-CAFA-41D7-81D5-5BFE313DF15D}" type="pres">
      <dgm:prSet presAssocID="{CC647162-EA37-4D20-958F-A3D54F92ACCC}" presName="arrow" presStyleLbl="bgShp" presStyleIdx="0" presStyleCnt="1"/>
      <dgm:spPr/>
    </dgm:pt>
    <dgm:pt modelId="{2424326C-9A28-4139-91D5-014C39A17E1A}" type="pres">
      <dgm:prSet presAssocID="{CC647162-EA37-4D20-958F-A3D54F92ACCC}" presName="linearProcess" presStyleCnt="0"/>
      <dgm:spPr/>
    </dgm:pt>
    <dgm:pt modelId="{F7A32D46-7488-4DDE-B0FC-C317A681C1D4}" type="pres">
      <dgm:prSet presAssocID="{D28C5A0A-A967-41A5-A9A9-0D87F3555FCF}" presName="textNode" presStyleLbl="node1" presStyleIdx="0" presStyleCnt="6">
        <dgm:presLayoutVars>
          <dgm:bulletEnabled val="1"/>
        </dgm:presLayoutVars>
      </dgm:prSet>
      <dgm:spPr/>
    </dgm:pt>
    <dgm:pt modelId="{07E77406-C6DD-41DB-81FC-642E8172FE3C}" type="pres">
      <dgm:prSet presAssocID="{E50644F0-5BC1-44C8-96B2-92FA22F0B620}" presName="sibTrans" presStyleCnt="0"/>
      <dgm:spPr/>
    </dgm:pt>
    <dgm:pt modelId="{57E3E93D-8570-4A0F-97DC-7B758CE4C184}" type="pres">
      <dgm:prSet presAssocID="{ECFF9DD8-E8AC-4900-AE6E-893BA2002C36}" presName="textNode" presStyleLbl="node1" presStyleIdx="1" presStyleCnt="6">
        <dgm:presLayoutVars>
          <dgm:bulletEnabled val="1"/>
        </dgm:presLayoutVars>
      </dgm:prSet>
      <dgm:spPr/>
    </dgm:pt>
    <dgm:pt modelId="{6CCB35F3-455C-4B83-A2B9-2F6F6D03C2F6}" type="pres">
      <dgm:prSet presAssocID="{01C3AD30-B767-4475-B531-3EE070D15431}" presName="sibTrans" presStyleCnt="0"/>
      <dgm:spPr/>
    </dgm:pt>
    <dgm:pt modelId="{2C0EC7C2-AC70-4069-9A2C-5D13D884D903}" type="pres">
      <dgm:prSet presAssocID="{A52A3354-8FBD-4005-AC29-9D64034F6A34}" presName="textNode" presStyleLbl="node1" presStyleIdx="2" presStyleCnt="6">
        <dgm:presLayoutVars>
          <dgm:bulletEnabled val="1"/>
        </dgm:presLayoutVars>
      </dgm:prSet>
      <dgm:spPr/>
    </dgm:pt>
    <dgm:pt modelId="{831B468A-5AA6-44A7-A0A5-0D038BB53C1E}" type="pres">
      <dgm:prSet presAssocID="{1488255D-B6A8-48B2-8094-22B7FD2F0AC5}" presName="sibTrans" presStyleCnt="0"/>
      <dgm:spPr/>
    </dgm:pt>
    <dgm:pt modelId="{0B9AA3FC-FB44-4BDA-AB93-CBB46B379263}" type="pres">
      <dgm:prSet presAssocID="{8362954B-20E0-4E1C-8B9C-C32651C46B46}" presName="textNode" presStyleLbl="node1" presStyleIdx="3" presStyleCnt="6">
        <dgm:presLayoutVars>
          <dgm:bulletEnabled val="1"/>
        </dgm:presLayoutVars>
      </dgm:prSet>
      <dgm:spPr/>
    </dgm:pt>
    <dgm:pt modelId="{FB652451-6631-479B-B029-B601276296E5}" type="pres">
      <dgm:prSet presAssocID="{DF7DB3DF-5B73-4F27-9904-57CF2F44A448}" presName="sibTrans" presStyleCnt="0"/>
      <dgm:spPr/>
    </dgm:pt>
    <dgm:pt modelId="{19F1EBEC-CDE6-440C-A76D-20C4C27CAF71}" type="pres">
      <dgm:prSet presAssocID="{98AAB222-2195-4D4B-B960-AB340443D142}" presName="textNode" presStyleLbl="node1" presStyleIdx="4" presStyleCnt="6">
        <dgm:presLayoutVars>
          <dgm:bulletEnabled val="1"/>
        </dgm:presLayoutVars>
      </dgm:prSet>
      <dgm:spPr/>
    </dgm:pt>
    <dgm:pt modelId="{3DF39143-186A-4403-9356-D94DAC6E8D42}" type="pres">
      <dgm:prSet presAssocID="{832280C1-C371-4D7B-901F-EBC7E9B19044}" presName="sibTrans" presStyleCnt="0"/>
      <dgm:spPr/>
    </dgm:pt>
    <dgm:pt modelId="{EF4488C7-F006-48DB-B58B-E2241A6085A6}" type="pres">
      <dgm:prSet presAssocID="{5BC15935-7DD9-49E3-B068-24599B8624FF}" presName="textNode" presStyleLbl="node1" presStyleIdx="5" presStyleCnt="6">
        <dgm:presLayoutVars>
          <dgm:bulletEnabled val="1"/>
        </dgm:presLayoutVars>
      </dgm:prSet>
      <dgm:spPr/>
    </dgm:pt>
  </dgm:ptLst>
  <dgm:cxnLst>
    <dgm:cxn modelId="{F1F14C09-7272-4AE9-8883-DECE481D37E1}" srcId="{CC647162-EA37-4D20-958F-A3D54F92ACCC}" destId="{5BC15935-7DD9-49E3-B068-24599B8624FF}" srcOrd="5" destOrd="0" parTransId="{5D6F2E94-9DC9-4EB0-AE66-C2504BBC96BC}" sibTransId="{69FDE019-7D57-493A-A843-339BD7D734A8}"/>
    <dgm:cxn modelId="{2D089912-A23B-4259-850F-540FBCC78F99}" type="presOf" srcId="{ECFF9DD8-E8AC-4900-AE6E-893BA2002C36}" destId="{57E3E93D-8570-4A0F-97DC-7B758CE4C184}" srcOrd="0" destOrd="0" presId="urn:microsoft.com/office/officeart/2005/8/layout/hProcess9"/>
    <dgm:cxn modelId="{872D1115-2390-48C3-B8DE-E2DED16C149C}" srcId="{CC647162-EA37-4D20-958F-A3D54F92ACCC}" destId="{8362954B-20E0-4E1C-8B9C-C32651C46B46}" srcOrd="3" destOrd="0" parTransId="{F1188C43-B38D-481E-9842-BF3297B051B7}" sibTransId="{DF7DB3DF-5B73-4F27-9904-57CF2F44A448}"/>
    <dgm:cxn modelId="{5F5FEE27-6F35-4104-AF6F-0B3E74B5ADF9}" srcId="{CC647162-EA37-4D20-958F-A3D54F92ACCC}" destId="{A52A3354-8FBD-4005-AC29-9D64034F6A34}" srcOrd="2" destOrd="0" parTransId="{2D532166-5CB5-4025-BC37-2BEFFA1BEF60}" sibTransId="{1488255D-B6A8-48B2-8094-22B7FD2F0AC5}"/>
    <dgm:cxn modelId="{B64F242C-032B-48E4-8C73-E6DECA349EB1}" srcId="{CC647162-EA37-4D20-958F-A3D54F92ACCC}" destId="{D28C5A0A-A967-41A5-A9A9-0D87F3555FCF}" srcOrd="0" destOrd="0" parTransId="{FE096E0B-EB13-4B37-B2F0-5F7A64D311F5}" sibTransId="{E50644F0-5BC1-44C8-96B2-92FA22F0B620}"/>
    <dgm:cxn modelId="{CE66E035-D2FB-435D-9CCE-450BD222CF7F}" type="presOf" srcId="{98AAB222-2195-4D4B-B960-AB340443D142}" destId="{19F1EBEC-CDE6-440C-A76D-20C4C27CAF71}" srcOrd="0" destOrd="0" presId="urn:microsoft.com/office/officeart/2005/8/layout/hProcess9"/>
    <dgm:cxn modelId="{49DA007A-76B8-428B-A898-DAB9157EFDED}" type="presOf" srcId="{D28C5A0A-A967-41A5-A9A9-0D87F3555FCF}" destId="{F7A32D46-7488-4DDE-B0FC-C317A681C1D4}" srcOrd="0" destOrd="0" presId="urn:microsoft.com/office/officeart/2005/8/layout/hProcess9"/>
    <dgm:cxn modelId="{EF96607B-4E68-4AE7-90CF-44CA49093C12}" srcId="{CC647162-EA37-4D20-958F-A3D54F92ACCC}" destId="{98AAB222-2195-4D4B-B960-AB340443D142}" srcOrd="4" destOrd="0" parTransId="{3BADC849-34BE-4C57-85E5-8E5037F3C4DA}" sibTransId="{832280C1-C371-4D7B-901F-EBC7E9B19044}"/>
    <dgm:cxn modelId="{17635089-AA47-466D-9013-EE65B2252924}" type="presOf" srcId="{8362954B-20E0-4E1C-8B9C-C32651C46B46}" destId="{0B9AA3FC-FB44-4BDA-AB93-CBB46B379263}" srcOrd="0" destOrd="0" presId="urn:microsoft.com/office/officeart/2005/8/layout/hProcess9"/>
    <dgm:cxn modelId="{8EF642B1-9D6A-46CF-A1CE-8CAF73C0C8AC}" type="presOf" srcId="{5BC15935-7DD9-49E3-B068-24599B8624FF}" destId="{EF4488C7-F006-48DB-B58B-E2241A6085A6}" srcOrd="0" destOrd="0" presId="urn:microsoft.com/office/officeart/2005/8/layout/hProcess9"/>
    <dgm:cxn modelId="{6A2CB4B1-4CBE-4C1C-80B8-6B8529F753F1}" srcId="{CC647162-EA37-4D20-958F-A3D54F92ACCC}" destId="{ECFF9DD8-E8AC-4900-AE6E-893BA2002C36}" srcOrd="1" destOrd="0" parTransId="{FC88E484-7D70-46CE-A5BB-CE29601A8E55}" sibTransId="{01C3AD30-B767-4475-B531-3EE070D15431}"/>
    <dgm:cxn modelId="{C3929DCF-B7C5-4D66-8A91-FA4DBB5DB286}" type="presOf" srcId="{CC647162-EA37-4D20-958F-A3D54F92ACCC}" destId="{83002D8B-EA1A-472D-9D73-2317C7BFD05E}" srcOrd="0" destOrd="0" presId="urn:microsoft.com/office/officeart/2005/8/layout/hProcess9"/>
    <dgm:cxn modelId="{555E89DD-5FBF-4F46-A8C9-6101BCBF73F6}" type="presOf" srcId="{A52A3354-8FBD-4005-AC29-9D64034F6A34}" destId="{2C0EC7C2-AC70-4069-9A2C-5D13D884D903}" srcOrd="0" destOrd="0" presId="urn:microsoft.com/office/officeart/2005/8/layout/hProcess9"/>
    <dgm:cxn modelId="{19EA0C9F-B4C5-47ED-AB89-B025BBD00CCA}" type="presParOf" srcId="{83002D8B-EA1A-472D-9D73-2317C7BFD05E}" destId="{756935B8-CAFA-41D7-81D5-5BFE313DF15D}" srcOrd="0" destOrd="0" presId="urn:microsoft.com/office/officeart/2005/8/layout/hProcess9"/>
    <dgm:cxn modelId="{0F8B7A57-82BC-4BA9-BE97-C4C57393BA5C}" type="presParOf" srcId="{83002D8B-EA1A-472D-9D73-2317C7BFD05E}" destId="{2424326C-9A28-4139-91D5-014C39A17E1A}" srcOrd="1" destOrd="0" presId="urn:microsoft.com/office/officeart/2005/8/layout/hProcess9"/>
    <dgm:cxn modelId="{68899100-19C7-47DF-9FB9-D756143CB52C}" type="presParOf" srcId="{2424326C-9A28-4139-91D5-014C39A17E1A}" destId="{F7A32D46-7488-4DDE-B0FC-C317A681C1D4}" srcOrd="0" destOrd="0" presId="urn:microsoft.com/office/officeart/2005/8/layout/hProcess9"/>
    <dgm:cxn modelId="{DC3D9712-846C-40EC-A56D-5CC707F1DCB4}" type="presParOf" srcId="{2424326C-9A28-4139-91D5-014C39A17E1A}" destId="{07E77406-C6DD-41DB-81FC-642E8172FE3C}" srcOrd="1" destOrd="0" presId="urn:microsoft.com/office/officeart/2005/8/layout/hProcess9"/>
    <dgm:cxn modelId="{8DA95A50-EE5E-4AF9-9268-72F228B48E37}" type="presParOf" srcId="{2424326C-9A28-4139-91D5-014C39A17E1A}" destId="{57E3E93D-8570-4A0F-97DC-7B758CE4C184}" srcOrd="2" destOrd="0" presId="urn:microsoft.com/office/officeart/2005/8/layout/hProcess9"/>
    <dgm:cxn modelId="{C7CB35FE-1F98-40B2-9C11-9162CC765AF4}" type="presParOf" srcId="{2424326C-9A28-4139-91D5-014C39A17E1A}" destId="{6CCB35F3-455C-4B83-A2B9-2F6F6D03C2F6}" srcOrd="3" destOrd="0" presId="urn:microsoft.com/office/officeart/2005/8/layout/hProcess9"/>
    <dgm:cxn modelId="{84266A91-416F-4BF3-B53E-4A25EC3651D2}" type="presParOf" srcId="{2424326C-9A28-4139-91D5-014C39A17E1A}" destId="{2C0EC7C2-AC70-4069-9A2C-5D13D884D903}" srcOrd="4" destOrd="0" presId="urn:microsoft.com/office/officeart/2005/8/layout/hProcess9"/>
    <dgm:cxn modelId="{0169A8A9-9C79-47E5-8798-9068CE723244}" type="presParOf" srcId="{2424326C-9A28-4139-91D5-014C39A17E1A}" destId="{831B468A-5AA6-44A7-A0A5-0D038BB53C1E}" srcOrd="5" destOrd="0" presId="urn:microsoft.com/office/officeart/2005/8/layout/hProcess9"/>
    <dgm:cxn modelId="{F931CDB9-3236-4B8A-AE23-1FB42D8B0CF8}" type="presParOf" srcId="{2424326C-9A28-4139-91D5-014C39A17E1A}" destId="{0B9AA3FC-FB44-4BDA-AB93-CBB46B379263}" srcOrd="6" destOrd="0" presId="urn:microsoft.com/office/officeart/2005/8/layout/hProcess9"/>
    <dgm:cxn modelId="{4C54456F-3A3E-4F66-8727-6775467DFF6C}" type="presParOf" srcId="{2424326C-9A28-4139-91D5-014C39A17E1A}" destId="{FB652451-6631-479B-B029-B601276296E5}" srcOrd="7" destOrd="0" presId="urn:microsoft.com/office/officeart/2005/8/layout/hProcess9"/>
    <dgm:cxn modelId="{FEBBBAB5-0CDA-4646-BAC7-0D38CF892F8C}" type="presParOf" srcId="{2424326C-9A28-4139-91D5-014C39A17E1A}" destId="{19F1EBEC-CDE6-440C-A76D-20C4C27CAF71}" srcOrd="8" destOrd="0" presId="urn:microsoft.com/office/officeart/2005/8/layout/hProcess9"/>
    <dgm:cxn modelId="{1C796F0F-0B86-4A6C-A8B7-38E6E65EBAB4}" type="presParOf" srcId="{2424326C-9A28-4139-91D5-014C39A17E1A}" destId="{3DF39143-186A-4403-9356-D94DAC6E8D42}" srcOrd="9" destOrd="0" presId="urn:microsoft.com/office/officeart/2005/8/layout/hProcess9"/>
    <dgm:cxn modelId="{E65F62D8-DC89-45CF-B7DD-EDE240120560}" type="presParOf" srcId="{2424326C-9A28-4139-91D5-014C39A17E1A}" destId="{EF4488C7-F006-48DB-B58B-E2241A6085A6}"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C647162-EA37-4D20-958F-A3D54F92ACCC}" type="doc">
      <dgm:prSet loTypeId="urn:microsoft.com/office/officeart/2005/8/layout/hProcess9" loCatId="process" qsTypeId="urn:microsoft.com/office/officeart/2005/8/quickstyle/simple1" qsCatId="simple" csTypeId="urn:microsoft.com/office/officeart/2005/8/colors/colorful5" csCatId="colorful" phldr="1"/>
      <dgm:spPr/>
    </dgm:pt>
    <dgm:pt modelId="{D28C5A0A-A967-41A5-A9A9-0D87F3555FCF}">
      <dgm:prSet phldrT="[Text]"/>
      <dgm:spPr>
        <a:solidFill>
          <a:schemeClr val="accent5">
            <a:lumMod val="50000"/>
          </a:schemeClr>
        </a:solidFill>
      </dgm:spPr>
      <dgm:t>
        <a:bodyPr/>
        <a:lstStyle/>
        <a:p>
          <a:r>
            <a:rPr lang="en-US" dirty="0"/>
            <a:t>Idea</a:t>
          </a:r>
          <a:endParaRPr lang="en-SG" dirty="0"/>
        </a:p>
      </dgm:t>
    </dgm:pt>
    <dgm:pt modelId="{FE096E0B-EB13-4B37-B2F0-5F7A64D311F5}" type="parTrans" cxnId="{B64F242C-032B-48E4-8C73-E6DECA349EB1}">
      <dgm:prSet/>
      <dgm:spPr/>
      <dgm:t>
        <a:bodyPr/>
        <a:lstStyle/>
        <a:p>
          <a:endParaRPr lang="en-SG"/>
        </a:p>
      </dgm:t>
    </dgm:pt>
    <dgm:pt modelId="{E50644F0-5BC1-44C8-96B2-92FA22F0B620}" type="sibTrans" cxnId="{B64F242C-032B-48E4-8C73-E6DECA349EB1}">
      <dgm:prSet/>
      <dgm:spPr/>
      <dgm:t>
        <a:bodyPr/>
        <a:lstStyle/>
        <a:p>
          <a:endParaRPr lang="en-SG"/>
        </a:p>
      </dgm:t>
    </dgm:pt>
    <dgm:pt modelId="{ECFF9DD8-E8AC-4900-AE6E-893BA2002C36}">
      <dgm:prSet phldrT="[Text]"/>
      <dgm:spPr>
        <a:solidFill>
          <a:schemeClr val="accent3">
            <a:lumMod val="50000"/>
          </a:schemeClr>
        </a:solidFill>
      </dgm:spPr>
      <dgm:t>
        <a:bodyPr/>
        <a:lstStyle/>
        <a:p>
          <a:r>
            <a:rPr lang="en-US" dirty="0"/>
            <a:t>Prototyping</a:t>
          </a:r>
          <a:endParaRPr lang="en-SG" dirty="0"/>
        </a:p>
      </dgm:t>
    </dgm:pt>
    <dgm:pt modelId="{FC88E484-7D70-46CE-A5BB-CE29601A8E55}" type="parTrans" cxnId="{6A2CB4B1-4CBE-4C1C-80B8-6B8529F753F1}">
      <dgm:prSet/>
      <dgm:spPr/>
      <dgm:t>
        <a:bodyPr/>
        <a:lstStyle/>
        <a:p>
          <a:endParaRPr lang="en-SG"/>
        </a:p>
      </dgm:t>
    </dgm:pt>
    <dgm:pt modelId="{01C3AD30-B767-4475-B531-3EE070D15431}" type="sibTrans" cxnId="{6A2CB4B1-4CBE-4C1C-80B8-6B8529F753F1}">
      <dgm:prSet/>
      <dgm:spPr/>
      <dgm:t>
        <a:bodyPr/>
        <a:lstStyle/>
        <a:p>
          <a:endParaRPr lang="en-SG"/>
        </a:p>
      </dgm:t>
    </dgm:pt>
    <dgm:pt modelId="{A52A3354-8FBD-4005-AC29-9D64034F6A34}">
      <dgm:prSet phldrT="[Text]"/>
      <dgm:spPr/>
      <dgm:t>
        <a:bodyPr/>
        <a:lstStyle/>
        <a:p>
          <a:r>
            <a:rPr lang="en-US" dirty="0"/>
            <a:t>Go-to-market</a:t>
          </a:r>
          <a:endParaRPr lang="en-SG" dirty="0"/>
        </a:p>
      </dgm:t>
    </dgm:pt>
    <dgm:pt modelId="{2D532166-5CB5-4025-BC37-2BEFFA1BEF60}" type="parTrans" cxnId="{5F5FEE27-6F35-4104-AF6F-0B3E74B5ADF9}">
      <dgm:prSet/>
      <dgm:spPr/>
      <dgm:t>
        <a:bodyPr/>
        <a:lstStyle/>
        <a:p>
          <a:endParaRPr lang="en-SG"/>
        </a:p>
      </dgm:t>
    </dgm:pt>
    <dgm:pt modelId="{1488255D-B6A8-48B2-8094-22B7FD2F0AC5}" type="sibTrans" cxnId="{5F5FEE27-6F35-4104-AF6F-0B3E74B5ADF9}">
      <dgm:prSet/>
      <dgm:spPr/>
      <dgm:t>
        <a:bodyPr/>
        <a:lstStyle/>
        <a:p>
          <a:endParaRPr lang="en-SG"/>
        </a:p>
      </dgm:t>
    </dgm:pt>
    <dgm:pt modelId="{8362954B-20E0-4E1C-8B9C-C32651C46B46}">
      <dgm:prSet phldrT="[Text]"/>
      <dgm:spPr/>
      <dgm:t>
        <a:bodyPr/>
        <a:lstStyle/>
        <a:p>
          <a:r>
            <a:rPr lang="en-US" dirty="0"/>
            <a:t>Early Growth</a:t>
          </a:r>
          <a:endParaRPr lang="en-SG" dirty="0"/>
        </a:p>
      </dgm:t>
    </dgm:pt>
    <dgm:pt modelId="{F1188C43-B38D-481E-9842-BF3297B051B7}" type="parTrans" cxnId="{872D1115-2390-48C3-B8DE-E2DED16C149C}">
      <dgm:prSet/>
      <dgm:spPr/>
      <dgm:t>
        <a:bodyPr/>
        <a:lstStyle/>
        <a:p>
          <a:endParaRPr lang="en-SG"/>
        </a:p>
      </dgm:t>
    </dgm:pt>
    <dgm:pt modelId="{DF7DB3DF-5B73-4F27-9904-57CF2F44A448}" type="sibTrans" cxnId="{872D1115-2390-48C3-B8DE-E2DED16C149C}">
      <dgm:prSet/>
      <dgm:spPr/>
      <dgm:t>
        <a:bodyPr/>
        <a:lstStyle/>
        <a:p>
          <a:endParaRPr lang="en-SG"/>
        </a:p>
      </dgm:t>
    </dgm:pt>
    <dgm:pt modelId="{98AAB222-2195-4D4B-B960-AB340443D142}">
      <dgm:prSet phldrT="[Text]"/>
      <dgm:spPr/>
      <dgm:t>
        <a:bodyPr/>
        <a:lstStyle/>
        <a:p>
          <a:r>
            <a:rPr lang="en-US" dirty="0"/>
            <a:t>Growth</a:t>
          </a:r>
          <a:endParaRPr lang="en-SG" dirty="0"/>
        </a:p>
      </dgm:t>
    </dgm:pt>
    <dgm:pt modelId="{3BADC849-34BE-4C57-85E5-8E5037F3C4DA}" type="parTrans" cxnId="{EF96607B-4E68-4AE7-90CF-44CA49093C12}">
      <dgm:prSet/>
      <dgm:spPr/>
      <dgm:t>
        <a:bodyPr/>
        <a:lstStyle/>
        <a:p>
          <a:endParaRPr lang="en-SG"/>
        </a:p>
      </dgm:t>
    </dgm:pt>
    <dgm:pt modelId="{832280C1-C371-4D7B-901F-EBC7E9B19044}" type="sibTrans" cxnId="{EF96607B-4E68-4AE7-90CF-44CA49093C12}">
      <dgm:prSet/>
      <dgm:spPr/>
      <dgm:t>
        <a:bodyPr/>
        <a:lstStyle/>
        <a:p>
          <a:endParaRPr lang="en-SG"/>
        </a:p>
      </dgm:t>
    </dgm:pt>
    <dgm:pt modelId="{5BC15935-7DD9-49E3-B068-24599B8624FF}">
      <dgm:prSet phldrT="[Text]"/>
      <dgm:spPr>
        <a:solidFill>
          <a:schemeClr val="accent6">
            <a:lumMod val="50000"/>
          </a:schemeClr>
        </a:solidFill>
      </dgm:spPr>
      <dgm:t>
        <a:bodyPr/>
        <a:lstStyle/>
        <a:p>
          <a:r>
            <a:rPr lang="en-US" dirty="0"/>
            <a:t>Maturity</a:t>
          </a:r>
          <a:endParaRPr lang="en-SG" dirty="0"/>
        </a:p>
      </dgm:t>
    </dgm:pt>
    <dgm:pt modelId="{5D6F2E94-9DC9-4EB0-AE66-C2504BBC96BC}" type="parTrans" cxnId="{F1F14C09-7272-4AE9-8883-DECE481D37E1}">
      <dgm:prSet/>
      <dgm:spPr/>
      <dgm:t>
        <a:bodyPr/>
        <a:lstStyle/>
        <a:p>
          <a:endParaRPr lang="en-SG"/>
        </a:p>
      </dgm:t>
    </dgm:pt>
    <dgm:pt modelId="{69FDE019-7D57-493A-A843-339BD7D734A8}" type="sibTrans" cxnId="{F1F14C09-7272-4AE9-8883-DECE481D37E1}">
      <dgm:prSet/>
      <dgm:spPr/>
      <dgm:t>
        <a:bodyPr/>
        <a:lstStyle/>
        <a:p>
          <a:endParaRPr lang="en-SG"/>
        </a:p>
      </dgm:t>
    </dgm:pt>
    <dgm:pt modelId="{83002D8B-EA1A-472D-9D73-2317C7BFD05E}" type="pres">
      <dgm:prSet presAssocID="{CC647162-EA37-4D20-958F-A3D54F92ACCC}" presName="CompostProcess" presStyleCnt="0">
        <dgm:presLayoutVars>
          <dgm:dir/>
          <dgm:resizeHandles val="exact"/>
        </dgm:presLayoutVars>
      </dgm:prSet>
      <dgm:spPr/>
    </dgm:pt>
    <dgm:pt modelId="{756935B8-CAFA-41D7-81D5-5BFE313DF15D}" type="pres">
      <dgm:prSet presAssocID="{CC647162-EA37-4D20-958F-A3D54F92ACCC}" presName="arrow" presStyleLbl="bgShp" presStyleIdx="0" presStyleCnt="1"/>
      <dgm:spPr/>
    </dgm:pt>
    <dgm:pt modelId="{2424326C-9A28-4139-91D5-014C39A17E1A}" type="pres">
      <dgm:prSet presAssocID="{CC647162-EA37-4D20-958F-A3D54F92ACCC}" presName="linearProcess" presStyleCnt="0"/>
      <dgm:spPr/>
    </dgm:pt>
    <dgm:pt modelId="{F7A32D46-7488-4DDE-B0FC-C317A681C1D4}" type="pres">
      <dgm:prSet presAssocID="{D28C5A0A-A967-41A5-A9A9-0D87F3555FCF}" presName="textNode" presStyleLbl="node1" presStyleIdx="0" presStyleCnt="6">
        <dgm:presLayoutVars>
          <dgm:bulletEnabled val="1"/>
        </dgm:presLayoutVars>
      </dgm:prSet>
      <dgm:spPr/>
    </dgm:pt>
    <dgm:pt modelId="{07E77406-C6DD-41DB-81FC-642E8172FE3C}" type="pres">
      <dgm:prSet presAssocID="{E50644F0-5BC1-44C8-96B2-92FA22F0B620}" presName="sibTrans" presStyleCnt="0"/>
      <dgm:spPr/>
    </dgm:pt>
    <dgm:pt modelId="{57E3E93D-8570-4A0F-97DC-7B758CE4C184}" type="pres">
      <dgm:prSet presAssocID="{ECFF9DD8-E8AC-4900-AE6E-893BA2002C36}" presName="textNode" presStyleLbl="node1" presStyleIdx="1" presStyleCnt="6">
        <dgm:presLayoutVars>
          <dgm:bulletEnabled val="1"/>
        </dgm:presLayoutVars>
      </dgm:prSet>
      <dgm:spPr/>
    </dgm:pt>
    <dgm:pt modelId="{6CCB35F3-455C-4B83-A2B9-2F6F6D03C2F6}" type="pres">
      <dgm:prSet presAssocID="{01C3AD30-B767-4475-B531-3EE070D15431}" presName="sibTrans" presStyleCnt="0"/>
      <dgm:spPr/>
    </dgm:pt>
    <dgm:pt modelId="{2C0EC7C2-AC70-4069-9A2C-5D13D884D903}" type="pres">
      <dgm:prSet presAssocID="{A52A3354-8FBD-4005-AC29-9D64034F6A34}" presName="textNode" presStyleLbl="node1" presStyleIdx="2" presStyleCnt="6">
        <dgm:presLayoutVars>
          <dgm:bulletEnabled val="1"/>
        </dgm:presLayoutVars>
      </dgm:prSet>
      <dgm:spPr/>
    </dgm:pt>
    <dgm:pt modelId="{831B468A-5AA6-44A7-A0A5-0D038BB53C1E}" type="pres">
      <dgm:prSet presAssocID="{1488255D-B6A8-48B2-8094-22B7FD2F0AC5}" presName="sibTrans" presStyleCnt="0"/>
      <dgm:spPr/>
    </dgm:pt>
    <dgm:pt modelId="{0B9AA3FC-FB44-4BDA-AB93-CBB46B379263}" type="pres">
      <dgm:prSet presAssocID="{8362954B-20E0-4E1C-8B9C-C32651C46B46}" presName="textNode" presStyleLbl="node1" presStyleIdx="3" presStyleCnt="6">
        <dgm:presLayoutVars>
          <dgm:bulletEnabled val="1"/>
        </dgm:presLayoutVars>
      </dgm:prSet>
      <dgm:spPr/>
    </dgm:pt>
    <dgm:pt modelId="{FB652451-6631-479B-B029-B601276296E5}" type="pres">
      <dgm:prSet presAssocID="{DF7DB3DF-5B73-4F27-9904-57CF2F44A448}" presName="sibTrans" presStyleCnt="0"/>
      <dgm:spPr/>
    </dgm:pt>
    <dgm:pt modelId="{19F1EBEC-CDE6-440C-A76D-20C4C27CAF71}" type="pres">
      <dgm:prSet presAssocID="{98AAB222-2195-4D4B-B960-AB340443D142}" presName="textNode" presStyleLbl="node1" presStyleIdx="4" presStyleCnt="6">
        <dgm:presLayoutVars>
          <dgm:bulletEnabled val="1"/>
        </dgm:presLayoutVars>
      </dgm:prSet>
      <dgm:spPr/>
    </dgm:pt>
    <dgm:pt modelId="{3DF39143-186A-4403-9356-D94DAC6E8D42}" type="pres">
      <dgm:prSet presAssocID="{832280C1-C371-4D7B-901F-EBC7E9B19044}" presName="sibTrans" presStyleCnt="0"/>
      <dgm:spPr/>
    </dgm:pt>
    <dgm:pt modelId="{EF4488C7-F006-48DB-B58B-E2241A6085A6}" type="pres">
      <dgm:prSet presAssocID="{5BC15935-7DD9-49E3-B068-24599B8624FF}" presName="textNode" presStyleLbl="node1" presStyleIdx="5" presStyleCnt="6">
        <dgm:presLayoutVars>
          <dgm:bulletEnabled val="1"/>
        </dgm:presLayoutVars>
      </dgm:prSet>
      <dgm:spPr/>
    </dgm:pt>
  </dgm:ptLst>
  <dgm:cxnLst>
    <dgm:cxn modelId="{F1F14C09-7272-4AE9-8883-DECE481D37E1}" srcId="{CC647162-EA37-4D20-958F-A3D54F92ACCC}" destId="{5BC15935-7DD9-49E3-B068-24599B8624FF}" srcOrd="5" destOrd="0" parTransId="{5D6F2E94-9DC9-4EB0-AE66-C2504BBC96BC}" sibTransId="{69FDE019-7D57-493A-A843-339BD7D734A8}"/>
    <dgm:cxn modelId="{2D089912-A23B-4259-850F-540FBCC78F99}" type="presOf" srcId="{ECFF9DD8-E8AC-4900-AE6E-893BA2002C36}" destId="{57E3E93D-8570-4A0F-97DC-7B758CE4C184}" srcOrd="0" destOrd="0" presId="urn:microsoft.com/office/officeart/2005/8/layout/hProcess9"/>
    <dgm:cxn modelId="{872D1115-2390-48C3-B8DE-E2DED16C149C}" srcId="{CC647162-EA37-4D20-958F-A3D54F92ACCC}" destId="{8362954B-20E0-4E1C-8B9C-C32651C46B46}" srcOrd="3" destOrd="0" parTransId="{F1188C43-B38D-481E-9842-BF3297B051B7}" sibTransId="{DF7DB3DF-5B73-4F27-9904-57CF2F44A448}"/>
    <dgm:cxn modelId="{5F5FEE27-6F35-4104-AF6F-0B3E74B5ADF9}" srcId="{CC647162-EA37-4D20-958F-A3D54F92ACCC}" destId="{A52A3354-8FBD-4005-AC29-9D64034F6A34}" srcOrd="2" destOrd="0" parTransId="{2D532166-5CB5-4025-BC37-2BEFFA1BEF60}" sibTransId="{1488255D-B6A8-48B2-8094-22B7FD2F0AC5}"/>
    <dgm:cxn modelId="{B64F242C-032B-48E4-8C73-E6DECA349EB1}" srcId="{CC647162-EA37-4D20-958F-A3D54F92ACCC}" destId="{D28C5A0A-A967-41A5-A9A9-0D87F3555FCF}" srcOrd="0" destOrd="0" parTransId="{FE096E0B-EB13-4B37-B2F0-5F7A64D311F5}" sibTransId="{E50644F0-5BC1-44C8-96B2-92FA22F0B620}"/>
    <dgm:cxn modelId="{CE66E035-D2FB-435D-9CCE-450BD222CF7F}" type="presOf" srcId="{98AAB222-2195-4D4B-B960-AB340443D142}" destId="{19F1EBEC-CDE6-440C-A76D-20C4C27CAF71}" srcOrd="0" destOrd="0" presId="urn:microsoft.com/office/officeart/2005/8/layout/hProcess9"/>
    <dgm:cxn modelId="{49DA007A-76B8-428B-A898-DAB9157EFDED}" type="presOf" srcId="{D28C5A0A-A967-41A5-A9A9-0D87F3555FCF}" destId="{F7A32D46-7488-4DDE-B0FC-C317A681C1D4}" srcOrd="0" destOrd="0" presId="urn:microsoft.com/office/officeart/2005/8/layout/hProcess9"/>
    <dgm:cxn modelId="{EF96607B-4E68-4AE7-90CF-44CA49093C12}" srcId="{CC647162-EA37-4D20-958F-A3D54F92ACCC}" destId="{98AAB222-2195-4D4B-B960-AB340443D142}" srcOrd="4" destOrd="0" parTransId="{3BADC849-34BE-4C57-85E5-8E5037F3C4DA}" sibTransId="{832280C1-C371-4D7B-901F-EBC7E9B19044}"/>
    <dgm:cxn modelId="{17635089-AA47-466D-9013-EE65B2252924}" type="presOf" srcId="{8362954B-20E0-4E1C-8B9C-C32651C46B46}" destId="{0B9AA3FC-FB44-4BDA-AB93-CBB46B379263}" srcOrd="0" destOrd="0" presId="urn:microsoft.com/office/officeart/2005/8/layout/hProcess9"/>
    <dgm:cxn modelId="{8EF642B1-9D6A-46CF-A1CE-8CAF73C0C8AC}" type="presOf" srcId="{5BC15935-7DD9-49E3-B068-24599B8624FF}" destId="{EF4488C7-F006-48DB-B58B-E2241A6085A6}" srcOrd="0" destOrd="0" presId="urn:microsoft.com/office/officeart/2005/8/layout/hProcess9"/>
    <dgm:cxn modelId="{6A2CB4B1-4CBE-4C1C-80B8-6B8529F753F1}" srcId="{CC647162-EA37-4D20-958F-A3D54F92ACCC}" destId="{ECFF9DD8-E8AC-4900-AE6E-893BA2002C36}" srcOrd="1" destOrd="0" parTransId="{FC88E484-7D70-46CE-A5BB-CE29601A8E55}" sibTransId="{01C3AD30-B767-4475-B531-3EE070D15431}"/>
    <dgm:cxn modelId="{C3929DCF-B7C5-4D66-8A91-FA4DBB5DB286}" type="presOf" srcId="{CC647162-EA37-4D20-958F-A3D54F92ACCC}" destId="{83002D8B-EA1A-472D-9D73-2317C7BFD05E}" srcOrd="0" destOrd="0" presId="urn:microsoft.com/office/officeart/2005/8/layout/hProcess9"/>
    <dgm:cxn modelId="{555E89DD-5FBF-4F46-A8C9-6101BCBF73F6}" type="presOf" srcId="{A52A3354-8FBD-4005-AC29-9D64034F6A34}" destId="{2C0EC7C2-AC70-4069-9A2C-5D13D884D903}" srcOrd="0" destOrd="0" presId="urn:microsoft.com/office/officeart/2005/8/layout/hProcess9"/>
    <dgm:cxn modelId="{19EA0C9F-B4C5-47ED-AB89-B025BBD00CCA}" type="presParOf" srcId="{83002D8B-EA1A-472D-9D73-2317C7BFD05E}" destId="{756935B8-CAFA-41D7-81D5-5BFE313DF15D}" srcOrd="0" destOrd="0" presId="urn:microsoft.com/office/officeart/2005/8/layout/hProcess9"/>
    <dgm:cxn modelId="{0F8B7A57-82BC-4BA9-BE97-C4C57393BA5C}" type="presParOf" srcId="{83002D8B-EA1A-472D-9D73-2317C7BFD05E}" destId="{2424326C-9A28-4139-91D5-014C39A17E1A}" srcOrd="1" destOrd="0" presId="urn:microsoft.com/office/officeart/2005/8/layout/hProcess9"/>
    <dgm:cxn modelId="{68899100-19C7-47DF-9FB9-D756143CB52C}" type="presParOf" srcId="{2424326C-9A28-4139-91D5-014C39A17E1A}" destId="{F7A32D46-7488-4DDE-B0FC-C317A681C1D4}" srcOrd="0" destOrd="0" presId="urn:microsoft.com/office/officeart/2005/8/layout/hProcess9"/>
    <dgm:cxn modelId="{DC3D9712-846C-40EC-A56D-5CC707F1DCB4}" type="presParOf" srcId="{2424326C-9A28-4139-91D5-014C39A17E1A}" destId="{07E77406-C6DD-41DB-81FC-642E8172FE3C}" srcOrd="1" destOrd="0" presId="urn:microsoft.com/office/officeart/2005/8/layout/hProcess9"/>
    <dgm:cxn modelId="{8DA95A50-EE5E-4AF9-9268-72F228B48E37}" type="presParOf" srcId="{2424326C-9A28-4139-91D5-014C39A17E1A}" destId="{57E3E93D-8570-4A0F-97DC-7B758CE4C184}" srcOrd="2" destOrd="0" presId="urn:microsoft.com/office/officeart/2005/8/layout/hProcess9"/>
    <dgm:cxn modelId="{C7CB35FE-1F98-40B2-9C11-9162CC765AF4}" type="presParOf" srcId="{2424326C-9A28-4139-91D5-014C39A17E1A}" destId="{6CCB35F3-455C-4B83-A2B9-2F6F6D03C2F6}" srcOrd="3" destOrd="0" presId="urn:microsoft.com/office/officeart/2005/8/layout/hProcess9"/>
    <dgm:cxn modelId="{84266A91-416F-4BF3-B53E-4A25EC3651D2}" type="presParOf" srcId="{2424326C-9A28-4139-91D5-014C39A17E1A}" destId="{2C0EC7C2-AC70-4069-9A2C-5D13D884D903}" srcOrd="4" destOrd="0" presId="urn:microsoft.com/office/officeart/2005/8/layout/hProcess9"/>
    <dgm:cxn modelId="{0169A8A9-9C79-47E5-8798-9068CE723244}" type="presParOf" srcId="{2424326C-9A28-4139-91D5-014C39A17E1A}" destId="{831B468A-5AA6-44A7-A0A5-0D038BB53C1E}" srcOrd="5" destOrd="0" presId="urn:microsoft.com/office/officeart/2005/8/layout/hProcess9"/>
    <dgm:cxn modelId="{F931CDB9-3236-4B8A-AE23-1FB42D8B0CF8}" type="presParOf" srcId="{2424326C-9A28-4139-91D5-014C39A17E1A}" destId="{0B9AA3FC-FB44-4BDA-AB93-CBB46B379263}" srcOrd="6" destOrd="0" presId="urn:microsoft.com/office/officeart/2005/8/layout/hProcess9"/>
    <dgm:cxn modelId="{4C54456F-3A3E-4F66-8727-6775467DFF6C}" type="presParOf" srcId="{2424326C-9A28-4139-91D5-014C39A17E1A}" destId="{FB652451-6631-479B-B029-B601276296E5}" srcOrd="7" destOrd="0" presId="urn:microsoft.com/office/officeart/2005/8/layout/hProcess9"/>
    <dgm:cxn modelId="{FEBBBAB5-0CDA-4646-BAC7-0D38CF892F8C}" type="presParOf" srcId="{2424326C-9A28-4139-91D5-014C39A17E1A}" destId="{19F1EBEC-CDE6-440C-A76D-20C4C27CAF71}" srcOrd="8" destOrd="0" presId="urn:microsoft.com/office/officeart/2005/8/layout/hProcess9"/>
    <dgm:cxn modelId="{1C796F0F-0B86-4A6C-A8B7-38E6E65EBAB4}" type="presParOf" srcId="{2424326C-9A28-4139-91D5-014C39A17E1A}" destId="{3DF39143-186A-4403-9356-D94DAC6E8D42}" srcOrd="9" destOrd="0" presId="urn:microsoft.com/office/officeart/2005/8/layout/hProcess9"/>
    <dgm:cxn modelId="{E65F62D8-DC89-45CF-B7DD-EDE240120560}" type="presParOf" srcId="{2424326C-9A28-4139-91D5-014C39A17E1A}" destId="{EF4488C7-F006-48DB-B58B-E2241A6085A6}"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C647162-EA37-4D20-958F-A3D54F92ACCC}" type="doc">
      <dgm:prSet loTypeId="urn:microsoft.com/office/officeart/2005/8/layout/hProcess9" loCatId="process" qsTypeId="urn:microsoft.com/office/officeart/2005/8/quickstyle/simple1" qsCatId="simple" csTypeId="urn:microsoft.com/office/officeart/2005/8/colors/colorful5" csCatId="colorful" phldr="1"/>
      <dgm:spPr/>
    </dgm:pt>
    <dgm:pt modelId="{D28C5A0A-A967-41A5-A9A9-0D87F3555FCF}">
      <dgm:prSet phldrT="[Text]"/>
      <dgm:spPr>
        <a:solidFill>
          <a:schemeClr val="accent5">
            <a:lumMod val="50000"/>
          </a:schemeClr>
        </a:solidFill>
      </dgm:spPr>
      <dgm:t>
        <a:bodyPr/>
        <a:lstStyle/>
        <a:p>
          <a:r>
            <a:rPr lang="en-US" dirty="0"/>
            <a:t>Idea</a:t>
          </a:r>
          <a:endParaRPr lang="en-SG" dirty="0"/>
        </a:p>
      </dgm:t>
    </dgm:pt>
    <dgm:pt modelId="{FE096E0B-EB13-4B37-B2F0-5F7A64D311F5}" type="parTrans" cxnId="{B64F242C-032B-48E4-8C73-E6DECA349EB1}">
      <dgm:prSet/>
      <dgm:spPr/>
      <dgm:t>
        <a:bodyPr/>
        <a:lstStyle/>
        <a:p>
          <a:endParaRPr lang="en-SG"/>
        </a:p>
      </dgm:t>
    </dgm:pt>
    <dgm:pt modelId="{E50644F0-5BC1-44C8-96B2-92FA22F0B620}" type="sibTrans" cxnId="{B64F242C-032B-48E4-8C73-E6DECA349EB1}">
      <dgm:prSet/>
      <dgm:spPr/>
      <dgm:t>
        <a:bodyPr/>
        <a:lstStyle/>
        <a:p>
          <a:endParaRPr lang="en-SG"/>
        </a:p>
      </dgm:t>
    </dgm:pt>
    <dgm:pt modelId="{ECFF9DD8-E8AC-4900-AE6E-893BA2002C36}">
      <dgm:prSet phldrT="[Text]"/>
      <dgm:spPr>
        <a:solidFill>
          <a:schemeClr val="accent3">
            <a:lumMod val="50000"/>
          </a:schemeClr>
        </a:solidFill>
      </dgm:spPr>
      <dgm:t>
        <a:bodyPr/>
        <a:lstStyle/>
        <a:p>
          <a:r>
            <a:rPr lang="en-US" dirty="0"/>
            <a:t>Prototyping</a:t>
          </a:r>
          <a:endParaRPr lang="en-SG" dirty="0"/>
        </a:p>
      </dgm:t>
    </dgm:pt>
    <dgm:pt modelId="{FC88E484-7D70-46CE-A5BB-CE29601A8E55}" type="parTrans" cxnId="{6A2CB4B1-4CBE-4C1C-80B8-6B8529F753F1}">
      <dgm:prSet/>
      <dgm:spPr/>
      <dgm:t>
        <a:bodyPr/>
        <a:lstStyle/>
        <a:p>
          <a:endParaRPr lang="en-SG"/>
        </a:p>
      </dgm:t>
    </dgm:pt>
    <dgm:pt modelId="{01C3AD30-B767-4475-B531-3EE070D15431}" type="sibTrans" cxnId="{6A2CB4B1-4CBE-4C1C-80B8-6B8529F753F1}">
      <dgm:prSet/>
      <dgm:spPr/>
      <dgm:t>
        <a:bodyPr/>
        <a:lstStyle/>
        <a:p>
          <a:endParaRPr lang="en-SG"/>
        </a:p>
      </dgm:t>
    </dgm:pt>
    <dgm:pt modelId="{A52A3354-8FBD-4005-AC29-9D64034F6A34}">
      <dgm:prSet phldrT="[Text]"/>
      <dgm:spPr/>
      <dgm:t>
        <a:bodyPr/>
        <a:lstStyle/>
        <a:p>
          <a:r>
            <a:rPr lang="en-US" dirty="0"/>
            <a:t>Go-to-market</a:t>
          </a:r>
          <a:endParaRPr lang="en-SG" dirty="0"/>
        </a:p>
      </dgm:t>
    </dgm:pt>
    <dgm:pt modelId="{2D532166-5CB5-4025-BC37-2BEFFA1BEF60}" type="parTrans" cxnId="{5F5FEE27-6F35-4104-AF6F-0B3E74B5ADF9}">
      <dgm:prSet/>
      <dgm:spPr/>
      <dgm:t>
        <a:bodyPr/>
        <a:lstStyle/>
        <a:p>
          <a:endParaRPr lang="en-SG"/>
        </a:p>
      </dgm:t>
    </dgm:pt>
    <dgm:pt modelId="{1488255D-B6A8-48B2-8094-22B7FD2F0AC5}" type="sibTrans" cxnId="{5F5FEE27-6F35-4104-AF6F-0B3E74B5ADF9}">
      <dgm:prSet/>
      <dgm:spPr/>
      <dgm:t>
        <a:bodyPr/>
        <a:lstStyle/>
        <a:p>
          <a:endParaRPr lang="en-SG"/>
        </a:p>
      </dgm:t>
    </dgm:pt>
    <dgm:pt modelId="{8362954B-20E0-4E1C-8B9C-C32651C46B46}">
      <dgm:prSet phldrT="[Text]"/>
      <dgm:spPr/>
      <dgm:t>
        <a:bodyPr/>
        <a:lstStyle/>
        <a:p>
          <a:r>
            <a:rPr lang="en-US" dirty="0"/>
            <a:t>Early Growth</a:t>
          </a:r>
          <a:endParaRPr lang="en-SG" dirty="0"/>
        </a:p>
      </dgm:t>
    </dgm:pt>
    <dgm:pt modelId="{F1188C43-B38D-481E-9842-BF3297B051B7}" type="parTrans" cxnId="{872D1115-2390-48C3-B8DE-E2DED16C149C}">
      <dgm:prSet/>
      <dgm:spPr/>
      <dgm:t>
        <a:bodyPr/>
        <a:lstStyle/>
        <a:p>
          <a:endParaRPr lang="en-SG"/>
        </a:p>
      </dgm:t>
    </dgm:pt>
    <dgm:pt modelId="{DF7DB3DF-5B73-4F27-9904-57CF2F44A448}" type="sibTrans" cxnId="{872D1115-2390-48C3-B8DE-E2DED16C149C}">
      <dgm:prSet/>
      <dgm:spPr/>
      <dgm:t>
        <a:bodyPr/>
        <a:lstStyle/>
        <a:p>
          <a:endParaRPr lang="en-SG"/>
        </a:p>
      </dgm:t>
    </dgm:pt>
    <dgm:pt modelId="{98AAB222-2195-4D4B-B960-AB340443D142}">
      <dgm:prSet phldrT="[Text]"/>
      <dgm:spPr/>
      <dgm:t>
        <a:bodyPr/>
        <a:lstStyle/>
        <a:p>
          <a:r>
            <a:rPr lang="en-US" dirty="0"/>
            <a:t>Growth</a:t>
          </a:r>
          <a:endParaRPr lang="en-SG" dirty="0"/>
        </a:p>
      </dgm:t>
    </dgm:pt>
    <dgm:pt modelId="{3BADC849-34BE-4C57-85E5-8E5037F3C4DA}" type="parTrans" cxnId="{EF96607B-4E68-4AE7-90CF-44CA49093C12}">
      <dgm:prSet/>
      <dgm:spPr/>
      <dgm:t>
        <a:bodyPr/>
        <a:lstStyle/>
        <a:p>
          <a:endParaRPr lang="en-SG"/>
        </a:p>
      </dgm:t>
    </dgm:pt>
    <dgm:pt modelId="{832280C1-C371-4D7B-901F-EBC7E9B19044}" type="sibTrans" cxnId="{EF96607B-4E68-4AE7-90CF-44CA49093C12}">
      <dgm:prSet/>
      <dgm:spPr/>
      <dgm:t>
        <a:bodyPr/>
        <a:lstStyle/>
        <a:p>
          <a:endParaRPr lang="en-SG"/>
        </a:p>
      </dgm:t>
    </dgm:pt>
    <dgm:pt modelId="{5BC15935-7DD9-49E3-B068-24599B8624FF}">
      <dgm:prSet phldrT="[Text]"/>
      <dgm:spPr>
        <a:solidFill>
          <a:schemeClr val="accent6">
            <a:lumMod val="50000"/>
          </a:schemeClr>
        </a:solidFill>
      </dgm:spPr>
      <dgm:t>
        <a:bodyPr/>
        <a:lstStyle/>
        <a:p>
          <a:r>
            <a:rPr lang="en-US" dirty="0"/>
            <a:t>Maturity</a:t>
          </a:r>
          <a:endParaRPr lang="en-SG" dirty="0"/>
        </a:p>
      </dgm:t>
    </dgm:pt>
    <dgm:pt modelId="{5D6F2E94-9DC9-4EB0-AE66-C2504BBC96BC}" type="parTrans" cxnId="{F1F14C09-7272-4AE9-8883-DECE481D37E1}">
      <dgm:prSet/>
      <dgm:spPr/>
      <dgm:t>
        <a:bodyPr/>
        <a:lstStyle/>
        <a:p>
          <a:endParaRPr lang="en-SG"/>
        </a:p>
      </dgm:t>
    </dgm:pt>
    <dgm:pt modelId="{69FDE019-7D57-493A-A843-339BD7D734A8}" type="sibTrans" cxnId="{F1F14C09-7272-4AE9-8883-DECE481D37E1}">
      <dgm:prSet/>
      <dgm:spPr/>
      <dgm:t>
        <a:bodyPr/>
        <a:lstStyle/>
        <a:p>
          <a:endParaRPr lang="en-SG"/>
        </a:p>
      </dgm:t>
    </dgm:pt>
    <dgm:pt modelId="{83002D8B-EA1A-472D-9D73-2317C7BFD05E}" type="pres">
      <dgm:prSet presAssocID="{CC647162-EA37-4D20-958F-A3D54F92ACCC}" presName="CompostProcess" presStyleCnt="0">
        <dgm:presLayoutVars>
          <dgm:dir/>
          <dgm:resizeHandles val="exact"/>
        </dgm:presLayoutVars>
      </dgm:prSet>
      <dgm:spPr/>
    </dgm:pt>
    <dgm:pt modelId="{756935B8-CAFA-41D7-81D5-5BFE313DF15D}" type="pres">
      <dgm:prSet presAssocID="{CC647162-EA37-4D20-958F-A3D54F92ACCC}" presName="arrow" presStyleLbl="bgShp" presStyleIdx="0" presStyleCnt="1"/>
      <dgm:spPr/>
    </dgm:pt>
    <dgm:pt modelId="{2424326C-9A28-4139-91D5-014C39A17E1A}" type="pres">
      <dgm:prSet presAssocID="{CC647162-EA37-4D20-958F-A3D54F92ACCC}" presName="linearProcess" presStyleCnt="0"/>
      <dgm:spPr/>
    </dgm:pt>
    <dgm:pt modelId="{F7A32D46-7488-4DDE-B0FC-C317A681C1D4}" type="pres">
      <dgm:prSet presAssocID="{D28C5A0A-A967-41A5-A9A9-0D87F3555FCF}" presName="textNode" presStyleLbl="node1" presStyleIdx="0" presStyleCnt="6">
        <dgm:presLayoutVars>
          <dgm:bulletEnabled val="1"/>
        </dgm:presLayoutVars>
      </dgm:prSet>
      <dgm:spPr/>
    </dgm:pt>
    <dgm:pt modelId="{07E77406-C6DD-41DB-81FC-642E8172FE3C}" type="pres">
      <dgm:prSet presAssocID="{E50644F0-5BC1-44C8-96B2-92FA22F0B620}" presName="sibTrans" presStyleCnt="0"/>
      <dgm:spPr/>
    </dgm:pt>
    <dgm:pt modelId="{57E3E93D-8570-4A0F-97DC-7B758CE4C184}" type="pres">
      <dgm:prSet presAssocID="{ECFF9DD8-E8AC-4900-AE6E-893BA2002C36}" presName="textNode" presStyleLbl="node1" presStyleIdx="1" presStyleCnt="6">
        <dgm:presLayoutVars>
          <dgm:bulletEnabled val="1"/>
        </dgm:presLayoutVars>
      </dgm:prSet>
      <dgm:spPr/>
    </dgm:pt>
    <dgm:pt modelId="{6CCB35F3-455C-4B83-A2B9-2F6F6D03C2F6}" type="pres">
      <dgm:prSet presAssocID="{01C3AD30-B767-4475-B531-3EE070D15431}" presName="sibTrans" presStyleCnt="0"/>
      <dgm:spPr/>
    </dgm:pt>
    <dgm:pt modelId="{2C0EC7C2-AC70-4069-9A2C-5D13D884D903}" type="pres">
      <dgm:prSet presAssocID="{A52A3354-8FBD-4005-AC29-9D64034F6A34}" presName="textNode" presStyleLbl="node1" presStyleIdx="2" presStyleCnt="6">
        <dgm:presLayoutVars>
          <dgm:bulletEnabled val="1"/>
        </dgm:presLayoutVars>
      </dgm:prSet>
      <dgm:spPr/>
    </dgm:pt>
    <dgm:pt modelId="{831B468A-5AA6-44A7-A0A5-0D038BB53C1E}" type="pres">
      <dgm:prSet presAssocID="{1488255D-B6A8-48B2-8094-22B7FD2F0AC5}" presName="sibTrans" presStyleCnt="0"/>
      <dgm:spPr/>
    </dgm:pt>
    <dgm:pt modelId="{0B9AA3FC-FB44-4BDA-AB93-CBB46B379263}" type="pres">
      <dgm:prSet presAssocID="{8362954B-20E0-4E1C-8B9C-C32651C46B46}" presName="textNode" presStyleLbl="node1" presStyleIdx="3" presStyleCnt="6">
        <dgm:presLayoutVars>
          <dgm:bulletEnabled val="1"/>
        </dgm:presLayoutVars>
      </dgm:prSet>
      <dgm:spPr/>
    </dgm:pt>
    <dgm:pt modelId="{FB652451-6631-479B-B029-B601276296E5}" type="pres">
      <dgm:prSet presAssocID="{DF7DB3DF-5B73-4F27-9904-57CF2F44A448}" presName="sibTrans" presStyleCnt="0"/>
      <dgm:spPr/>
    </dgm:pt>
    <dgm:pt modelId="{19F1EBEC-CDE6-440C-A76D-20C4C27CAF71}" type="pres">
      <dgm:prSet presAssocID="{98AAB222-2195-4D4B-B960-AB340443D142}" presName="textNode" presStyleLbl="node1" presStyleIdx="4" presStyleCnt="6">
        <dgm:presLayoutVars>
          <dgm:bulletEnabled val="1"/>
        </dgm:presLayoutVars>
      </dgm:prSet>
      <dgm:spPr/>
    </dgm:pt>
    <dgm:pt modelId="{3DF39143-186A-4403-9356-D94DAC6E8D42}" type="pres">
      <dgm:prSet presAssocID="{832280C1-C371-4D7B-901F-EBC7E9B19044}" presName="sibTrans" presStyleCnt="0"/>
      <dgm:spPr/>
    </dgm:pt>
    <dgm:pt modelId="{EF4488C7-F006-48DB-B58B-E2241A6085A6}" type="pres">
      <dgm:prSet presAssocID="{5BC15935-7DD9-49E3-B068-24599B8624FF}" presName="textNode" presStyleLbl="node1" presStyleIdx="5" presStyleCnt="6">
        <dgm:presLayoutVars>
          <dgm:bulletEnabled val="1"/>
        </dgm:presLayoutVars>
      </dgm:prSet>
      <dgm:spPr/>
    </dgm:pt>
  </dgm:ptLst>
  <dgm:cxnLst>
    <dgm:cxn modelId="{F1F14C09-7272-4AE9-8883-DECE481D37E1}" srcId="{CC647162-EA37-4D20-958F-A3D54F92ACCC}" destId="{5BC15935-7DD9-49E3-B068-24599B8624FF}" srcOrd="5" destOrd="0" parTransId="{5D6F2E94-9DC9-4EB0-AE66-C2504BBC96BC}" sibTransId="{69FDE019-7D57-493A-A843-339BD7D734A8}"/>
    <dgm:cxn modelId="{2D089912-A23B-4259-850F-540FBCC78F99}" type="presOf" srcId="{ECFF9DD8-E8AC-4900-AE6E-893BA2002C36}" destId="{57E3E93D-8570-4A0F-97DC-7B758CE4C184}" srcOrd="0" destOrd="0" presId="urn:microsoft.com/office/officeart/2005/8/layout/hProcess9"/>
    <dgm:cxn modelId="{872D1115-2390-48C3-B8DE-E2DED16C149C}" srcId="{CC647162-EA37-4D20-958F-A3D54F92ACCC}" destId="{8362954B-20E0-4E1C-8B9C-C32651C46B46}" srcOrd="3" destOrd="0" parTransId="{F1188C43-B38D-481E-9842-BF3297B051B7}" sibTransId="{DF7DB3DF-5B73-4F27-9904-57CF2F44A448}"/>
    <dgm:cxn modelId="{5F5FEE27-6F35-4104-AF6F-0B3E74B5ADF9}" srcId="{CC647162-EA37-4D20-958F-A3D54F92ACCC}" destId="{A52A3354-8FBD-4005-AC29-9D64034F6A34}" srcOrd="2" destOrd="0" parTransId="{2D532166-5CB5-4025-BC37-2BEFFA1BEF60}" sibTransId="{1488255D-B6A8-48B2-8094-22B7FD2F0AC5}"/>
    <dgm:cxn modelId="{B64F242C-032B-48E4-8C73-E6DECA349EB1}" srcId="{CC647162-EA37-4D20-958F-A3D54F92ACCC}" destId="{D28C5A0A-A967-41A5-A9A9-0D87F3555FCF}" srcOrd="0" destOrd="0" parTransId="{FE096E0B-EB13-4B37-B2F0-5F7A64D311F5}" sibTransId="{E50644F0-5BC1-44C8-96B2-92FA22F0B620}"/>
    <dgm:cxn modelId="{CE66E035-D2FB-435D-9CCE-450BD222CF7F}" type="presOf" srcId="{98AAB222-2195-4D4B-B960-AB340443D142}" destId="{19F1EBEC-CDE6-440C-A76D-20C4C27CAF71}" srcOrd="0" destOrd="0" presId="urn:microsoft.com/office/officeart/2005/8/layout/hProcess9"/>
    <dgm:cxn modelId="{49DA007A-76B8-428B-A898-DAB9157EFDED}" type="presOf" srcId="{D28C5A0A-A967-41A5-A9A9-0D87F3555FCF}" destId="{F7A32D46-7488-4DDE-B0FC-C317A681C1D4}" srcOrd="0" destOrd="0" presId="urn:microsoft.com/office/officeart/2005/8/layout/hProcess9"/>
    <dgm:cxn modelId="{EF96607B-4E68-4AE7-90CF-44CA49093C12}" srcId="{CC647162-EA37-4D20-958F-A3D54F92ACCC}" destId="{98AAB222-2195-4D4B-B960-AB340443D142}" srcOrd="4" destOrd="0" parTransId="{3BADC849-34BE-4C57-85E5-8E5037F3C4DA}" sibTransId="{832280C1-C371-4D7B-901F-EBC7E9B19044}"/>
    <dgm:cxn modelId="{17635089-AA47-466D-9013-EE65B2252924}" type="presOf" srcId="{8362954B-20E0-4E1C-8B9C-C32651C46B46}" destId="{0B9AA3FC-FB44-4BDA-AB93-CBB46B379263}" srcOrd="0" destOrd="0" presId="urn:microsoft.com/office/officeart/2005/8/layout/hProcess9"/>
    <dgm:cxn modelId="{8EF642B1-9D6A-46CF-A1CE-8CAF73C0C8AC}" type="presOf" srcId="{5BC15935-7DD9-49E3-B068-24599B8624FF}" destId="{EF4488C7-F006-48DB-B58B-E2241A6085A6}" srcOrd="0" destOrd="0" presId="urn:microsoft.com/office/officeart/2005/8/layout/hProcess9"/>
    <dgm:cxn modelId="{6A2CB4B1-4CBE-4C1C-80B8-6B8529F753F1}" srcId="{CC647162-EA37-4D20-958F-A3D54F92ACCC}" destId="{ECFF9DD8-E8AC-4900-AE6E-893BA2002C36}" srcOrd="1" destOrd="0" parTransId="{FC88E484-7D70-46CE-A5BB-CE29601A8E55}" sibTransId="{01C3AD30-B767-4475-B531-3EE070D15431}"/>
    <dgm:cxn modelId="{C3929DCF-B7C5-4D66-8A91-FA4DBB5DB286}" type="presOf" srcId="{CC647162-EA37-4D20-958F-A3D54F92ACCC}" destId="{83002D8B-EA1A-472D-9D73-2317C7BFD05E}" srcOrd="0" destOrd="0" presId="urn:microsoft.com/office/officeart/2005/8/layout/hProcess9"/>
    <dgm:cxn modelId="{555E89DD-5FBF-4F46-A8C9-6101BCBF73F6}" type="presOf" srcId="{A52A3354-8FBD-4005-AC29-9D64034F6A34}" destId="{2C0EC7C2-AC70-4069-9A2C-5D13D884D903}" srcOrd="0" destOrd="0" presId="urn:microsoft.com/office/officeart/2005/8/layout/hProcess9"/>
    <dgm:cxn modelId="{19EA0C9F-B4C5-47ED-AB89-B025BBD00CCA}" type="presParOf" srcId="{83002D8B-EA1A-472D-9D73-2317C7BFD05E}" destId="{756935B8-CAFA-41D7-81D5-5BFE313DF15D}" srcOrd="0" destOrd="0" presId="urn:microsoft.com/office/officeart/2005/8/layout/hProcess9"/>
    <dgm:cxn modelId="{0F8B7A57-82BC-4BA9-BE97-C4C57393BA5C}" type="presParOf" srcId="{83002D8B-EA1A-472D-9D73-2317C7BFD05E}" destId="{2424326C-9A28-4139-91D5-014C39A17E1A}" srcOrd="1" destOrd="0" presId="urn:microsoft.com/office/officeart/2005/8/layout/hProcess9"/>
    <dgm:cxn modelId="{68899100-19C7-47DF-9FB9-D756143CB52C}" type="presParOf" srcId="{2424326C-9A28-4139-91D5-014C39A17E1A}" destId="{F7A32D46-7488-4DDE-B0FC-C317A681C1D4}" srcOrd="0" destOrd="0" presId="urn:microsoft.com/office/officeart/2005/8/layout/hProcess9"/>
    <dgm:cxn modelId="{DC3D9712-846C-40EC-A56D-5CC707F1DCB4}" type="presParOf" srcId="{2424326C-9A28-4139-91D5-014C39A17E1A}" destId="{07E77406-C6DD-41DB-81FC-642E8172FE3C}" srcOrd="1" destOrd="0" presId="urn:microsoft.com/office/officeart/2005/8/layout/hProcess9"/>
    <dgm:cxn modelId="{8DA95A50-EE5E-4AF9-9268-72F228B48E37}" type="presParOf" srcId="{2424326C-9A28-4139-91D5-014C39A17E1A}" destId="{57E3E93D-8570-4A0F-97DC-7B758CE4C184}" srcOrd="2" destOrd="0" presId="urn:microsoft.com/office/officeart/2005/8/layout/hProcess9"/>
    <dgm:cxn modelId="{C7CB35FE-1F98-40B2-9C11-9162CC765AF4}" type="presParOf" srcId="{2424326C-9A28-4139-91D5-014C39A17E1A}" destId="{6CCB35F3-455C-4B83-A2B9-2F6F6D03C2F6}" srcOrd="3" destOrd="0" presId="urn:microsoft.com/office/officeart/2005/8/layout/hProcess9"/>
    <dgm:cxn modelId="{84266A91-416F-4BF3-B53E-4A25EC3651D2}" type="presParOf" srcId="{2424326C-9A28-4139-91D5-014C39A17E1A}" destId="{2C0EC7C2-AC70-4069-9A2C-5D13D884D903}" srcOrd="4" destOrd="0" presId="urn:microsoft.com/office/officeart/2005/8/layout/hProcess9"/>
    <dgm:cxn modelId="{0169A8A9-9C79-47E5-8798-9068CE723244}" type="presParOf" srcId="{2424326C-9A28-4139-91D5-014C39A17E1A}" destId="{831B468A-5AA6-44A7-A0A5-0D038BB53C1E}" srcOrd="5" destOrd="0" presId="urn:microsoft.com/office/officeart/2005/8/layout/hProcess9"/>
    <dgm:cxn modelId="{F931CDB9-3236-4B8A-AE23-1FB42D8B0CF8}" type="presParOf" srcId="{2424326C-9A28-4139-91D5-014C39A17E1A}" destId="{0B9AA3FC-FB44-4BDA-AB93-CBB46B379263}" srcOrd="6" destOrd="0" presId="urn:microsoft.com/office/officeart/2005/8/layout/hProcess9"/>
    <dgm:cxn modelId="{4C54456F-3A3E-4F66-8727-6775467DFF6C}" type="presParOf" srcId="{2424326C-9A28-4139-91D5-014C39A17E1A}" destId="{FB652451-6631-479B-B029-B601276296E5}" srcOrd="7" destOrd="0" presId="urn:microsoft.com/office/officeart/2005/8/layout/hProcess9"/>
    <dgm:cxn modelId="{FEBBBAB5-0CDA-4646-BAC7-0D38CF892F8C}" type="presParOf" srcId="{2424326C-9A28-4139-91D5-014C39A17E1A}" destId="{19F1EBEC-CDE6-440C-A76D-20C4C27CAF71}" srcOrd="8" destOrd="0" presId="urn:microsoft.com/office/officeart/2005/8/layout/hProcess9"/>
    <dgm:cxn modelId="{1C796F0F-0B86-4A6C-A8B7-38E6E65EBAB4}" type="presParOf" srcId="{2424326C-9A28-4139-91D5-014C39A17E1A}" destId="{3DF39143-186A-4403-9356-D94DAC6E8D42}" srcOrd="9" destOrd="0" presId="urn:microsoft.com/office/officeart/2005/8/layout/hProcess9"/>
    <dgm:cxn modelId="{E65F62D8-DC89-45CF-B7DD-EDE240120560}" type="presParOf" srcId="{2424326C-9A28-4139-91D5-014C39A17E1A}" destId="{EF4488C7-F006-48DB-B58B-E2241A6085A6}"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935B8-CAFA-41D7-81D5-5BFE313DF15D}">
      <dsp:nvSpPr>
        <dsp:cNvPr id="0" name=""/>
        <dsp:cNvSpPr/>
      </dsp:nvSpPr>
      <dsp:spPr>
        <a:xfrm>
          <a:off x="756642" y="0"/>
          <a:ext cx="8575278" cy="4846638"/>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32D46-7488-4DDE-B0FC-C317A681C1D4}">
      <dsp:nvSpPr>
        <dsp:cNvPr id="0" name=""/>
        <dsp:cNvSpPr/>
      </dsp:nvSpPr>
      <dsp:spPr>
        <a:xfrm>
          <a:off x="7583" y="1453991"/>
          <a:ext cx="1567036" cy="1938655"/>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Idea</a:t>
          </a:r>
          <a:endParaRPr lang="en-SG" sz="1800" kern="1200" dirty="0"/>
        </a:p>
      </dsp:txBody>
      <dsp:txXfrm>
        <a:off x="84079" y="1530487"/>
        <a:ext cx="1414044" cy="1785663"/>
      </dsp:txXfrm>
    </dsp:sp>
    <dsp:sp modelId="{57E3E93D-8570-4A0F-97DC-7B758CE4C184}">
      <dsp:nvSpPr>
        <dsp:cNvPr id="0" name=""/>
        <dsp:cNvSpPr/>
      </dsp:nvSpPr>
      <dsp:spPr>
        <a:xfrm>
          <a:off x="1708855" y="1453991"/>
          <a:ext cx="1567036" cy="1938655"/>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Prototyping</a:t>
          </a:r>
          <a:endParaRPr lang="en-SG" sz="1800" kern="1200" dirty="0"/>
        </a:p>
      </dsp:txBody>
      <dsp:txXfrm>
        <a:off x="1785351" y="1530487"/>
        <a:ext cx="1414044" cy="1785663"/>
      </dsp:txXfrm>
    </dsp:sp>
    <dsp:sp modelId="{2C0EC7C2-AC70-4069-9A2C-5D13D884D903}">
      <dsp:nvSpPr>
        <dsp:cNvPr id="0" name=""/>
        <dsp:cNvSpPr/>
      </dsp:nvSpPr>
      <dsp:spPr>
        <a:xfrm>
          <a:off x="3410127" y="1453991"/>
          <a:ext cx="1567036" cy="1938655"/>
        </a:xfrm>
        <a:prstGeom prst="roundRect">
          <a:avLst/>
        </a:prstGeom>
        <a:solidFill>
          <a:schemeClr val="accent5">
            <a:hueOff val="-3016592"/>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Go-to-market</a:t>
          </a:r>
          <a:endParaRPr lang="en-SG" sz="1800" kern="1200" dirty="0"/>
        </a:p>
      </dsp:txBody>
      <dsp:txXfrm>
        <a:off x="3486623" y="1530487"/>
        <a:ext cx="1414044" cy="1785663"/>
      </dsp:txXfrm>
    </dsp:sp>
    <dsp:sp modelId="{0B9AA3FC-FB44-4BDA-AB93-CBB46B379263}">
      <dsp:nvSpPr>
        <dsp:cNvPr id="0" name=""/>
        <dsp:cNvSpPr/>
      </dsp:nvSpPr>
      <dsp:spPr>
        <a:xfrm>
          <a:off x="5111399" y="1453991"/>
          <a:ext cx="1567036" cy="1938655"/>
        </a:xfrm>
        <a:prstGeom prst="roundRect">
          <a:avLst/>
        </a:prstGeom>
        <a:solidFill>
          <a:schemeClr val="accent5">
            <a:hueOff val="-4524888"/>
            <a:satOff val="0"/>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Early Growth</a:t>
          </a:r>
          <a:endParaRPr lang="en-SG" sz="1800" kern="1200" dirty="0"/>
        </a:p>
      </dsp:txBody>
      <dsp:txXfrm>
        <a:off x="5187895" y="1530487"/>
        <a:ext cx="1414044" cy="1785663"/>
      </dsp:txXfrm>
    </dsp:sp>
    <dsp:sp modelId="{19F1EBEC-CDE6-440C-A76D-20C4C27CAF71}">
      <dsp:nvSpPr>
        <dsp:cNvPr id="0" name=""/>
        <dsp:cNvSpPr/>
      </dsp:nvSpPr>
      <dsp:spPr>
        <a:xfrm>
          <a:off x="6812670" y="1453991"/>
          <a:ext cx="1567036" cy="1938655"/>
        </a:xfrm>
        <a:prstGeom prst="roundRect">
          <a:avLst/>
        </a:prstGeom>
        <a:solidFill>
          <a:schemeClr val="accent5">
            <a:hueOff val="-6033184"/>
            <a:satOff val="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Growth</a:t>
          </a:r>
          <a:endParaRPr lang="en-SG" sz="1800" kern="1200" dirty="0"/>
        </a:p>
      </dsp:txBody>
      <dsp:txXfrm>
        <a:off x="6889166" y="1530487"/>
        <a:ext cx="1414044" cy="1785663"/>
      </dsp:txXfrm>
    </dsp:sp>
    <dsp:sp modelId="{EF4488C7-F006-48DB-B58B-E2241A6085A6}">
      <dsp:nvSpPr>
        <dsp:cNvPr id="0" name=""/>
        <dsp:cNvSpPr/>
      </dsp:nvSpPr>
      <dsp:spPr>
        <a:xfrm>
          <a:off x="8513942" y="1453991"/>
          <a:ext cx="1567036" cy="1938655"/>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Maturity</a:t>
          </a:r>
          <a:endParaRPr lang="en-SG" sz="1800" kern="1200" dirty="0"/>
        </a:p>
      </dsp:txBody>
      <dsp:txXfrm>
        <a:off x="8590438" y="1530487"/>
        <a:ext cx="1414044" cy="178566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935B8-CAFA-41D7-81D5-5BFE313DF15D}">
      <dsp:nvSpPr>
        <dsp:cNvPr id="0" name=""/>
        <dsp:cNvSpPr/>
      </dsp:nvSpPr>
      <dsp:spPr>
        <a:xfrm>
          <a:off x="756642" y="0"/>
          <a:ext cx="8575278" cy="167543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32D46-7488-4DDE-B0FC-C317A681C1D4}">
      <dsp:nvSpPr>
        <dsp:cNvPr id="0" name=""/>
        <dsp:cNvSpPr/>
      </dsp:nvSpPr>
      <dsp:spPr>
        <a:xfrm>
          <a:off x="123" y="502629"/>
          <a:ext cx="1476339" cy="670173"/>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Idea</a:t>
          </a:r>
          <a:endParaRPr lang="en-SG" sz="1600" kern="1200" dirty="0"/>
        </a:p>
      </dsp:txBody>
      <dsp:txXfrm>
        <a:off x="32838" y="535344"/>
        <a:ext cx="1410909" cy="604743"/>
      </dsp:txXfrm>
    </dsp:sp>
    <dsp:sp modelId="{57E3E93D-8570-4A0F-97DC-7B758CE4C184}">
      <dsp:nvSpPr>
        <dsp:cNvPr id="0" name=""/>
        <dsp:cNvSpPr/>
      </dsp:nvSpPr>
      <dsp:spPr>
        <a:xfrm>
          <a:off x="1722518" y="502629"/>
          <a:ext cx="1476339" cy="670173"/>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Prototyping</a:t>
          </a:r>
          <a:endParaRPr lang="en-SG" sz="1600" kern="1200" dirty="0"/>
        </a:p>
      </dsp:txBody>
      <dsp:txXfrm>
        <a:off x="1755233" y="535344"/>
        <a:ext cx="1410909" cy="604743"/>
      </dsp:txXfrm>
    </dsp:sp>
    <dsp:sp modelId="{2C0EC7C2-AC70-4069-9A2C-5D13D884D903}">
      <dsp:nvSpPr>
        <dsp:cNvPr id="0" name=""/>
        <dsp:cNvSpPr/>
      </dsp:nvSpPr>
      <dsp:spPr>
        <a:xfrm>
          <a:off x="3444914" y="502629"/>
          <a:ext cx="1476339" cy="670173"/>
        </a:xfrm>
        <a:prstGeom prst="roundRect">
          <a:avLst/>
        </a:prstGeom>
        <a:solidFill>
          <a:schemeClr val="accent5">
            <a:hueOff val="-3016592"/>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Go-to-market</a:t>
          </a:r>
          <a:endParaRPr lang="en-SG" sz="1600" kern="1200" dirty="0"/>
        </a:p>
      </dsp:txBody>
      <dsp:txXfrm>
        <a:off x="3477629" y="535344"/>
        <a:ext cx="1410909" cy="604743"/>
      </dsp:txXfrm>
    </dsp:sp>
    <dsp:sp modelId="{0B9AA3FC-FB44-4BDA-AB93-CBB46B379263}">
      <dsp:nvSpPr>
        <dsp:cNvPr id="0" name=""/>
        <dsp:cNvSpPr/>
      </dsp:nvSpPr>
      <dsp:spPr>
        <a:xfrm>
          <a:off x="5167309" y="502629"/>
          <a:ext cx="1476339" cy="670173"/>
        </a:xfrm>
        <a:prstGeom prst="roundRect">
          <a:avLst/>
        </a:prstGeom>
        <a:solidFill>
          <a:schemeClr val="accent5">
            <a:hueOff val="-4524888"/>
            <a:satOff val="0"/>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Early Growth</a:t>
          </a:r>
          <a:endParaRPr lang="en-SG" sz="1600" kern="1200" dirty="0"/>
        </a:p>
      </dsp:txBody>
      <dsp:txXfrm>
        <a:off x="5200024" y="535344"/>
        <a:ext cx="1410909" cy="604743"/>
      </dsp:txXfrm>
    </dsp:sp>
    <dsp:sp modelId="{19F1EBEC-CDE6-440C-A76D-20C4C27CAF71}">
      <dsp:nvSpPr>
        <dsp:cNvPr id="0" name=""/>
        <dsp:cNvSpPr/>
      </dsp:nvSpPr>
      <dsp:spPr>
        <a:xfrm>
          <a:off x="6889705" y="502629"/>
          <a:ext cx="1476339" cy="670173"/>
        </a:xfrm>
        <a:prstGeom prst="roundRect">
          <a:avLst/>
        </a:prstGeom>
        <a:solidFill>
          <a:schemeClr val="accent5">
            <a:hueOff val="-6033184"/>
            <a:satOff val="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Growth</a:t>
          </a:r>
          <a:endParaRPr lang="en-SG" sz="1600" kern="1200" dirty="0"/>
        </a:p>
      </dsp:txBody>
      <dsp:txXfrm>
        <a:off x="6922420" y="535344"/>
        <a:ext cx="1410909" cy="604743"/>
      </dsp:txXfrm>
    </dsp:sp>
    <dsp:sp modelId="{EF4488C7-F006-48DB-B58B-E2241A6085A6}">
      <dsp:nvSpPr>
        <dsp:cNvPr id="0" name=""/>
        <dsp:cNvSpPr/>
      </dsp:nvSpPr>
      <dsp:spPr>
        <a:xfrm>
          <a:off x="8612100" y="502629"/>
          <a:ext cx="1476339" cy="670173"/>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Maturity</a:t>
          </a:r>
          <a:endParaRPr lang="en-SG" sz="1600" kern="1200" dirty="0"/>
        </a:p>
      </dsp:txBody>
      <dsp:txXfrm>
        <a:off x="8644815" y="535344"/>
        <a:ext cx="1410909" cy="60474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935B8-CAFA-41D7-81D5-5BFE313DF15D}">
      <dsp:nvSpPr>
        <dsp:cNvPr id="0" name=""/>
        <dsp:cNvSpPr/>
      </dsp:nvSpPr>
      <dsp:spPr>
        <a:xfrm>
          <a:off x="756642" y="0"/>
          <a:ext cx="8575278" cy="167543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32D46-7488-4DDE-B0FC-C317A681C1D4}">
      <dsp:nvSpPr>
        <dsp:cNvPr id="0" name=""/>
        <dsp:cNvSpPr/>
      </dsp:nvSpPr>
      <dsp:spPr>
        <a:xfrm>
          <a:off x="123" y="502629"/>
          <a:ext cx="1476339" cy="670173"/>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Idea</a:t>
          </a:r>
          <a:endParaRPr lang="en-SG" sz="1600" kern="1200" dirty="0"/>
        </a:p>
      </dsp:txBody>
      <dsp:txXfrm>
        <a:off x="32838" y="535344"/>
        <a:ext cx="1410909" cy="604743"/>
      </dsp:txXfrm>
    </dsp:sp>
    <dsp:sp modelId="{57E3E93D-8570-4A0F-97DC-7B758CE4C184}">
      <dsp:nvSpPr>
        <dsp:cNvPr id="0" name=""/>
        <dsp:cNvSpPr/>
      </dsp:nvSpPr>
      <dsp:spPr>
        <a:xfrm>
          <a:off x="1722518" y="502629"/>
          <a:ext cx="1476339" cy="670173"/>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Prototyping</a:t>
          </a:r>
          <a:endParaRPr lang="en-SG" sz="1600" kern="1200" dirty="0"/>
        </a:p>
      </dsp:txBody>
      <dsp:txXfrm>
        <a:off x="1755233" y="535344"/>
        <a:ext cx="1410909" cy="604743"/>
      </dsp:txXfrm>
    </dsp:sp>
    <dsp:sp modelId="{2C0EC7C2-AC70-4069-9A2C-5D13D884D903}">
      <dsp:nvSpPr>
        <dsp:cNvPr id="0" name=""/>
        <dsp:cNvSpPr/>
      </dsp:nvSpPr>
      <dsp:spPr>
        <a:xfrm>
          <a:off x="3444914" y="502629"/>
          <a:ext cx="1476339" cy="670173"/>
        </a:xfrm>
        <a:prstGeom prst="roundRect">
          <a:avLst/>
        </a:prstGeom>
        <a:solidFill>
          <a:schemeClr val="accent5">
            <a:hueOff val="-3016592"/>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Go-to-market</a:t>
          </a:r>
          <a:endParaRPr lang="en-SG" sz="1600" kern="1200" dirty="0"/>
        </a:p>
      </dsp:txBody>
      <dsp:txXfrm>
        <a:off x="3477629" y="535344"/>
        <a:ext cx="1410909" cy="604743"/>
      </dsp:txXfrm>
    </dsp:sp>
    <dsp:sp modelId="{0B9AA3FC-FB44-4BDA-AB93-CBB46B379263}">
      <dsp:nvSpPr>
        <dsp:cNvPr id="0" name=""/>
        <dsp:cNvSpPr/>
      </dsp:nvSpPr>
      <dsp:spPr>
        <a:xfrm>
          <a:off x="5167309" y="502629"/>
          <a:ext cx="1476339" cy="670173"/>
        </a:xfrm>
        <a:prstGeom prst="roundRect">
          <a:avLst/>
        </a:prstGeom>
        <a:solidFill>
          <a:schemeClr val="accent5">
            <a:hueOff val="-4524888"/>
            <a:satOff val="0"/>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Early Growth</a:t>
          </a:r>
          <a:endParaRPr lang="en-SG" sz="1600" kern="1200" dirty="0"/>
        </a:p>
      </dsp:txBody>
      <dsp:txXfrm>
        <a:off x="5200024" y="535344"/>
        <a:ext cx="1410909" cy="604743"/>
      </dsp:txXfrm>
    </dsp:sp>
    <dsp:sp modelId="{19F1EBEC-CDE6-440C-A76D-20C4C27CAF71}">
      <dsp:nvSpPr>
        <dsp:cNvPr id="0" name=""/>
        <dsp:cNvSpPr/>
      </dsp:nvSpPr>
      <dsp:spPr>
        <a:xfrm>
          <a:off x="6889705" y="502629"/>
          <a:ext cx="1476339" cy="670173"/>
        </a:xfrm>
        <a:prstGeom prst="roundRect">
          <a:avLst/>
        </a:prstGeom>
        <a:solidFill>
          <a:schemeClr val="accent5">
            <a:hueOff val="-6033184"/>
            <a:satOff val="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Growth</a:t>
          </a:r>
          <a:endParaRPr lang="en-SG" sz="1600" kern="1200" dirty="0"/>
        </a:p>
      </dsp:txBody>
      <dsp:txXfrm>
        <a:off x="6922420" y="535344"/>
        <a:ext cx="1410909" cy="604743"/>
      </dsp:txXfrm>
    </dsp:sp>
    <dsp:sp modelId="{EF4488C7-F006-48DB-B58B-E2241A6085A6}">
      <dsp:nvSpPr>
        <dsp:cNvPr id="0" name=""/>
        <dsp:cNvSpPr/>
      </dsp:nvSpPr>
      <dsp:spPr>
        <a:xfrm>
          <a:off x="8612100" y="502629"/>
          <a:ext cx="1476339" cy="670173"/>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Maturity</a:t>
          </a:r>
          <a:endParaRPr lang="en-SG" sz="1600" kern="1200" dirty="0"/>
        </a:p>
      </dsp:txBody>
      <dsp:txXfrm>
        <a:off x="8644815" y="535344"/>
        <a:ext cx="1410909" cy="60474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935B8-CAFA-41D7-81D5-5BFE313DF15D}">
      <dsp:nvSpPr>
        <dsp:cNvPr id="0" name=""/>
        <dsp:cNvSpPr/>
      </dsp:nvSpPr>
      <dsp:spPr>
        <a:xfrm>
          <a:off x="756642" y="0"/>
          <a:ext cx="8575278" cy="167543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32D46-7488-4DDE-B0FC-C317A681C1D4}">
      <dsp:nvSpPr>
        <dsp:cNvPr id="0" name=""/>
        <dsp:cNvSpPr/>
      </dsp:nvSpPr>
      <dsp:spPr>
        <a:xfrm>
          <a:off x="123" y="502629"/>
          <a:ext cx="1476339" cy="670173"/>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Idea</a:t>
          </a:r>
          <a:endParaRPr lang="en-SG" sz="1600" kern="1200" dirty="0"/>
        </a:p>
      </dsp:txBody>
      <dsp:txXfrm>
        <a:off x="32838" y="535344"/>
        <a:ext cx="1410909" cy="604743"/>
      </dsp:txXfrm>
    </dsp:sp>
    <dsp:sp modelId="{57E3E93D-8570-4A0F-97DC-7B758CE4C184}">
      <dsp:nvSpPr>
        <dsp:cNvPr id="0" name=""/>
        <dsp:cNvSpPr/>
      </dsp:nvSpPr>
      <dsp:spPr>
        <a:xfrm>
          <a:off x="1722518" y="502629"/>
          <a:ext cx="1476339" cy="670173"/>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Prototyping</a:t>
          </a:r>
          <a:endParaRPr lang="en-SG" sz="1600" kern="1200" dirty="0"/>
        </a:p>
      </dsp:txBody>
      <dsp:txXfrm>
        <a:off x="1755233" y="535344"/>
        <a:ext cx="1410909" cy="604743"/>
      </dsp:txXfrm>
    </dsp:sp>
    <dsp:sp modelId="{2C0EC7C2-AC70-4069-9A2C-5D13D884D903}">
      <dsp:nvSpPr>
        <dsp:cNvPr id="0" name=""/>
        <dsp:cNvSpPr/>
      </dsp:nvSpPr>
      <dsp:spPr>
        <a:xfrm>
          <a:off x="3444914" y="502629"/>
          <a:ext cx="1476339" cy="670173"/>
        </a:xfrm>
        <a:prstGeom prst="roundRect">
          <a:avLst/>
        </a:prstGeom>
        <a:solidFill>
          <a:schemeClr val="accent5">
            <a:hueOff val="-3016592"/>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Go-to-market</a:t>
          </a:r>
          <a:endParaRPr lang="en-SG" sz="1600" kern="1200" dirty="0"/>
        </a:p>
      </dsp:txBody>
      <dsp:txXfrm>
        <a:off x="3477629" y="535344"/>
        <a:ext cx="1410909" cy="604743"/>
      </dsp:txXfrm>
    </dsp:sp>
    <dsp:sp modelId="{0B9AA3FC-FB44-4BDA-AB93-CBB46B379263}">
      <dsp:nvSpPr>
        <dsp:cNvPr id="0" name=""/>
        <dsp:cNvSpPr/>
      </dsp:nvSpPr>
      <dsp:spPr>
        <a:xfrm>
          <a:off x="5167309" y="502629"/>
          <a:ext cx="1476339" cy="670173"/>
        </a:xfrm>
        <a:prstGeom prst="roundRect">
          <a:avLst/>
        </a:prstGeom>
        <a:solidFill>
          <a:schemeClr val="accent5">
            <a:hueOff val="-4524888"/>
            <a:satOff val="0"/>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Early Growth</a:t>
          </a:r>
          <a:endParaRPr lang="en-SG" sz="1600" kern="1200" dirty="0"/>
        </a:p>
      </dsp:txBody>
      <dsp:txXfrm>
        <a:off x="5200024" y="535344"/>
        <a:ext cx="1410909" cy="604743"/>
      </dsp:txXfrm>
    </dsp:sp>
    <dsp:sp modelId="{19F1EBEC-CDE6-440C-A76D-20C4C27CAF71}">
      <dsp:nvSpPr>
        <dsp:cNvPr id="0" name=""/>
        <dsp:cNvSpPr/>
      </dsp:nvSpPr>
      <dsp:spPr>
        <a:xfrm>
          <a:off x="6889705" y="502629"/>
          <a:ext cx="1476339" cy="670173"/>
        </a:xfrm>
        <a:prstGeom prst="roundRect">
          <a:avLst/>
        </a:prstGeom>
        <a:solidFill>
          <a:schemeClr val="accent5">
            <a:hueOff val="-6033184"/>
            <a:satOff val="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Growth</a:t>
          </a:r>
          <a:endParaRPr lang="en-SG" sz="1600" kern="1200" dirty="0"/>
        </a:p>
      </dsp:txBody>
      <dsp:txXfrm>
        <a:off x="6922420" y="535344"/>
        <a:ext cx="1410909" cy="604743"/>
      </dsp:txXfrm>
    </dsp:sp>
    <dsp:sp modelId="{EF4488C7-F006-48DB-B58B-E2241A6085A6}">
      <dsp:nvSpPr>
        <dsp:cNvPr id="0" name=""/>
        <dsp:cNvSpPr/>
      </dsp:nvSpPr>
      <dsp:spPr>
        <a:xfrm>
          <a:off x="8612100" y="502629"/>
          <a:ext cx="1476339" cy="670173"/>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Maturity</a:t>
          </a:r>
          <a:endParaRPr lang="en-SG" sz="1600" kern="1200" dirty="0"/>
        </a:p>
      </dsp:txBody>
      <dsp:txXfrm>
        <a:off x="8644815" y="535344"/>
        <a:ext cx="1410909" cy="60474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935B8-CAFA-41D7-81D5-5BFE313DF15D}">
      <dsp:nvSpPr>
        <dsp:cNvPr id="0" name=""/>
        <dsp:cNvSpPr/>
      </dsp:nvSpPr>
      <dsp:spPr>
        <a:xfrm>
          <a:off x="756642" y="0"/>
          <a:ext cx="8575278" cy="167543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32D46-7488-4DDE-B0FC-C317A681C1D4}">
      <dsp:nvSpPr>
        <dsp:cNvPr id="0" name=""/>
        <dsp:cNvSpPr/>
      </dsp:nvSpPr>
      <dsp:spPr>
        <a:xfrm>
          <a:off x="123" y="502629"/>
          <a:ext cx="1476339" cy="670173"/>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Idea</a:t>
          </a:r>
          <a:endParaRPr lang="en-SG" sz="1600" kern="1200" dirty="0"/>
        </a:p>
      </dsp:txBody>
      <dsp:txXfrm>
        <a:off x="32838" y="535344"/>
        <a:ext cx="1410909" cy="604743"/>
      </dsp:txXfrm>
    </dsp:sp>
    <dsp:sp modelId="{57E3E93D-8570-4A0F-97DC-7B758CE4C184}">
      <dsp:nvSpPr>
        <dsp:cNvPr id="0" name=""/>
        <dsp:cNvSpPr/>
      </dsp:nvSpPr>
      <dsp:spPr>
        <a:xfrm>
          <a:off x="1722518" y="502629"/>
          <a:ext cx="1476339" cy="670173"/>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Prototyping</a:t>
          </a:r>
          <a:endParaRPr lang="en-SG" sz="1600" kern="1200" dirty="0"/>
        </a:p>
      </dsp:txBody>
      <dsp:txXfrm>
        <a:off x="1755233" y="535344"/>
        <a:ext cx="1410909" cy="604743"/>
      </dsp:txXfrm>
    </dsp:sp>
    <dsp:sp modelId="{2C0EC7C2-AC70-4069-9A2C-5D13D884D903}">
      <dsp:nvSpPr>
        <dsp:cNvPr id="0" name=""/>
        <dsp:cNvSpPr/>
      </dsp:nvSpPr>
      <dsp:spPr>
        <a:xfrm>
          <a:off x="3444914" y="502629"/>
          <a:ext cx="1476339" cy="670173"/>
        </a:xfrm>
        <a:prstGeom prst="roundRect">
          <a:avLst/>
        </a:prstGeom>
        <a:solidFill>
          <a:schemeClr val="accent5">
            <a:hueOff val="-3016592"/>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Go-to-market</a:t>
          </a:r>
          <a:endParaRPr lang="en-SG" sz="1600" kern="1200" dirty="0"/>
        </a:p>
      </dsp:txBody>
      <dsp:txXfrm>
        <a:off x="3477629" y="535344"/>
        <a:ext cx="1410909" cy="604743"/>
      </dsp:txXfrm>
    </dsp:sp>
    <dsp:sp modelId="{0B9AA3FC-FB44-4BDA-AB93-CBB46B379263}">
      <dsp:nvSpPr>
        <dsp:cNvPr id="0" name=""/>
        <dsp:cNvSpPr/>
      </dsp:nvSpPr>
      <dsp:spPr>
        <a:xfrm>
          <a:off x="5167309" y="502629"/>
          <a:ext cx="1476339" cy="670173"/>
        </a:xfrm>
        <a:prstGeom prst="roundRect">
          <a:avLst/>
        </a:prstGeom>
        <a:solidFill>
          <a:schemeClr val="accent5">
            <a:hueOff val="-4524888"/>
            <a:satOff val="0"/>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Early Growth</a:t>
          </a:r>
          <a:endParaRPr lang="en-SG" sz="1600" kern="1200" dirty="0"/>
        </a:p>
      </dsp:txBody>
      <dsp:txXfrm>
        <a:off x="5200024" y="535344"/>
        <a:ext cx="1410909" cy="604743"/>
      </dsp:txXfrm>
    </dsp:sp>
    <dsp:sp modelId="{19F1EBEC-CDE6-440C-A76D-20C4C27CAF71}">
      <dsp:nvSpPr>
        <dsp:cNvPr id="0" name=""/>
        <dsp:cNvSpPr/>
      </dsp:nvSpPr>
      <dsp:spPr>
        <a:xfrm>
          <a:off x="6889705" y="502629"/>
          <a:ext cx="1476339" cy="670173"/>
        </a:xfrm>
        <a:prstGeom prst="roundRect">
          <a:avLst/>
        </a:prstGeom>
        <a:solidFill>
          <a:schemeClr val="accent5">
            <a:hueOff val="-6033184"/>
            <a:satOff val="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Growth</a:t>
          </a:r>
          <a:endParaRPr lang="en-SG" sz="1600" kern="1200" dirty="0"/>
        </a:p>
      </dsp:txBody>
      <dsp:txXfrm>
        <a:off x="6922420" y="535344"/>
        <a:ext cx="1410909" cy="604743"/>
      </dsp:txXfrm>
    </dsp:sp>
    <dsp:sp modelId="{EF4488C7-F006-48DB-B58B-E2241A6085A6}">
      <dsp:nvSpPr>
        <dsp:cNvPr id="0" name=""/>
        <dsp:cNvSpPr/>
      </dsp:nvSpPr>
      <dsp:spPr>
        <a:xfrm>
          <a:off x="8612100" y="502629"/>
          <a:ext cx="1476339" cy="670173"/>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Maturity</a:t>
          </a:r>
          <a:endParaRPr lang="en-SG" sz="1600" kern="1200" dirty="0"/>
        </a:p>
      </dsp:txBody>
      <dsp:txXfrm>
        <a:off x="8644815" y="535344"/>
        <a:ext cx="1410909" cy="60474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935B8-CAFA-41D7-81D5-5BFE313DF15D}">
      <dsp:nvSpPr>
        <dsp:cNvPr id="0" name=""/>
        <dsp:cNvSpPr/>
      </dsp:nvSpPr>
      <dsp:spPr>
        <a:xfrm>
          <a:off x="756642" y="0"/>
          <a:ext cx="8575278" cy="167543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32D46-7488-4DDE-B0FC-C317A681C1D4}">
      <dsp:nvSpPr>
        <dsp:cNvPr id="0" name=""/>
        <dsp:cNvSpPr/>
      </dsp:nvSpPr>
      <dsp:spPr>
        <a:xfrm>
          <a:off x="123" y="502629"/>
          <a:ext cx="1476339" cy="670173"/>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Idea</a:t>
          </a:r>
          <a:endParaRPr lang="en-SG" sz="1600" kern="1200" dirty="0"/>
        </a:p>
      </dsp:txBody>
      <dsp:txXfrm>
        <a:off x="32838" y="535344"/>
        <a:ext cx="1410909" cy="604743"/>
      </dsp:txXfrm>
    </dsp:sp>
    <dsp:sp modelId="{57E3E93D-8570-4A0F-97DC-7B758CE4C184}">
      <dsp:nvSpPr>
        <dsp:cNvPr id="0" name=""/>
        <dsp:cNvSpPr/>
      </dsp:nvSpPr>
      <dsp:spPr>
        <a:xfrm>
          <a:off x="1722518" y="502629"/>
          <a:ext cx="1476339" cy="670173"/>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Prototyping</a:t>
          </a:r>
          <a:endParaRPr lang="en-SG" sz="1600" kern="1200" dirty="0"/>
        </a:p>
      </dsp:txBody>
      <dsp:txXfrm>
        <a:off x="1755233" y="535344"/>
        <a:ext cx="1410909" cy="604743"/>
      </dsp:txXfrm>
    </dsp:sp>
    <dsp:sp modelId="{2C0EC7C2-AC70-4069-9A2C-5D13D884D903}">
      <dsp:nvSpPr>
        <dsp:cNvPr id="0" name=""/>
        <dsp:cNvSpPr/>
      </dsp:nvSpPr>
      <dsp:spPr>
        <a:xfrm>
          <a:off x="3444914" y="502629"/>
          <a:ext cx="1476339" cy="670173"/>
        </a:xfrm>
        <a:prstGeom prst="roundRect">
          <a:avLst/>
        </a:prstGeom>
        <a:solidFill>
          <a:schemeClr val="accent5">
            <a:hueOff val="-3016592"/>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Go-to-market</a:t>
          </a:r>
          <a:endParaRPr lang="en-SG" sz="1600" kern="1200" dirty="0"/>
        </a:p>
      </dsp:txBody>
      <dsp:txXfrm>
        <a:off x="3477629" y="535344"/>
        <a:ext cx="1410909" cy="604743"/>
      </dsp:txXfrm>
    </dsp:sp>
    <dsp:sp modelId="{0B9AA3FC-FB44-4BDA-AB93-CBB46B379263}">
      <dsp:nvSpPr>
        <dsp:cNvPr id="0" name=""/>
        <dsp:cNvSpPr/>
      </dsp:nvSpPr>
      <dsp:spPr>
        <a:xfrm>
          <a:off x="5167309" y="502629"/>
          <a:ext cx="1476339" cy="670173"/>
        </a:xfrm>
        <a:prstGeom prst="roundRect">
          <a:avLst/>
        </a:prstGeom>
        <a:solidFill>
          <a:schemeClr val="accent5">
            <a:hueOff val="-4524888"/>
            <a:satOff val="0"/>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Early Growth</a:t>
          </a:r>
          <a:endParaRPr lang="en-SG" sz="1600" kern="1200" dirty="0"/>
        </a:p>
      </dsp:txBody>
      <dsp:txXfrm>
        <a:off x="5200024" y="535344"/>
        <a:ext cx="1410909" cy="604743"/>
      </dsp:txXfrm>
    </dsp:sp>
    <dsp:sp modelId="{19F1EBEC-CDE6-440C-A76D-20C4C27CAF71}">
      <dsp:nvSpPr>
        <dsp:cNvPr id="0" name=""/>
        <dsp:cNvSpPr/>
      </dsp:nvSpPr>
      <dsp:spPr>
        <a:xfrm>
          <a:off x="6889705" y="502629"/>
          <a:ext cx="1476339" cy="670173"/>
        </a:xfrm>
        <a:prstGeom prst="roundRect">
          <a:avLst/>
        </a:prstGeom>
        <a:solidFill>
          <a:schemeClr val="accent5">
            <a:hueOff val="-6033184"/>
            <a:satOff val="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Growth</a:t>
          </a:r>
          <a:endParaRPr lang="en-SG" sz="1600" kern="1200" dirty="0"/>
        </a:p>
      </dsp:txBody>
      <dsp:txXfrm>
        <a:off x="6922420" y="535344"/>
        <a:ext cx="1410909" cy="604743"/>
      </dsp:txXfrm>
    </dsp:sp>
    <dsp:sp modelId="{EF4488C7-F006-48DB-B58B-E2241A6085A6}">
      <dsp:nvSpPr>
        <dsp:cNvPr id="0" name=""/>
        <dsp:cNvSpPr/>
      </dsp:nvSpPr>
      <dsp:spPr>
        <a:xfrm>
          <a:off x="8612100" y="502629"/>
          <a:ext cx="1476339" cy="670173"/>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Maturity</a:t>
          </a:r>
          <a:endParaRPr lang="en-SG" sz="1600" kern="1200" dirty="0"/>
        </a:p>
      </dsp:txBody>
      <dsp:txXfrm>
        <a:off x="8644815" y="535344"/>
        <a:ext cx="1410909" cy="60474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935B8-CAFA-41D7-81D5-5BFE313DF15D}">
      <dsp:nvSpPr>
        <dsp:cNvPr id="0" name=""/>
        <dsp:cNvSpPr/>
      </dsp:nvSpPr>
      <dsp:spPr>
        <a:xfrm>
          <a:off x="756642" y="0"/>
          <a:ext cx="8575278" cy="167543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32D46-7488-4DDE-B0FC-C317A681C1D4}">
      <dsp:nvSpPr>
        <dsp:cNvPr id="0" name=""/>
        <dsp:cNvSpPr/>
      </dsp:nvSpPr>
      <dsp:spPr>
        <a:xfrm>
          <a:off x="123" y="502629"/>
          <a:ext cx="1476339" cy="670173"/>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Idea</a:t>
          </a:r>
          <a:endParaRPr lang="en-SG" sz="1600" kern="1200" dirty="0"/>
        </a:p>
      </dsp:txBody>
      <dsp:txXfrm>
        <a:off x="32838" y="535344"/>
        <a:ext cx="1410909" cy="604743"/>
      </dsp:txXfrm>
    </dsp:sp>
    <dsp:sp modelId="{57E3E93D-8570-4A0F-97DC-7B758CE4C184}">
      <dsp:nvSpPr>
        <dsp:cNvPr id="0" name=""/>
        <dsp:cNvSpPr/>
      </dsp:nvSpPr>
      <dsp:spPr>
        <a:xfrm>
          <a:off x="1722518" y="502629"/>
          <a:ext cx="1476339" cy="670173"/>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Prototyping</a:t>
          </a:r>
          <a:endParaRPr lang="en-SG" sz="1600" kern="1200" dirty="0"/>
        </a:p>
      </dsp:txBody>
      <dsp:txXfrm>
        <a:off x="1755233" y="535344"/>
        <a:ext cx="1410909" cy="604743"/>
      </dsp:txXfrm>
    </dsp:sp>
    <dsp:sp modelId="{2C0EC7C2-AC70-4069-9A2C-5D13D884D903}">
      <dsp:nvSpPr>
        <dsp:cNvPr id="0" name=""/>
        <dsp:cNvSpPr/>
      </dsp:nvSpPr>
      <dsp:spPr>
        <a:xfrm>
          <a:off x="3444914" y="502629"/>
          <a:ext cx="1476339" cy="670173"/>
        </a:xfrm>
        <a:prstGeom prst="roundRect">
          <a:avLst/>
        </a:prstGeom>
        <a:solidFill>
          <a:schemeClr val="accent5">
            <a:hueOff val="-3016592"/>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Go-to-market</a:t>
          </a:r>
          <a:endParaRPr lang="en-SG" sz="1600" kern="1200" dirty="0"/>
        </a:p>
      </dsp:txBody>
      <dsp:txXfrm>
        <a:off x="3477629" y="535344"/>
        <a:ext cx="1410909" cy="604743"/>
      </dsp:txXfrm>
    </dsp:sp>
    <dsp:sp modelId="{0B9AA3FC-FB44-4BDA-AB93-CBB46B379263}">
      <dsp:nvSpPr>
        <dsp:cNvPr id="0" name=""/>
        <dsp:cNvSpPr/>
      </dsp:nvSpPr>
      <dsp:spPr>
        <a:xfrm>
          <a:off x="5167309" y="502629"/>
          <a:ext cx="1476339" cy="670173"/>
        </a:xfrm>
        <a:prstGeom prst="roundRect">
          <a:avLst/>
        </a:prstGeom>
        <a:solidFill>
          <a:schemeClr val="accent5">
            <a:hueOff val="-4524888"/>
            <a:satOff val="0"/>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Early Growth</a:t>
          </a:r>
          <a:endParaRPr lang="en-SG" sz="1600" kern="1200" dirty="0"/>
        </a:p>
      </dsp:txBody>
      <dsp:txXfrm>
        <a:off x="5200024" y="535344"/>
        <a:ext cx="1410909" cy="604743"/>
      </dsp:txXfrm>
    </dsp:sp>
    <dsp:sp modelId="{19F1EBEC-CDE6-440C-A76D-20C4C27CAF71}">
      <dsp:nvSpPr>
        <dsp:cNvPr id="0" name=""/>
        <dsp:cNvSpPr/>
      </dsp:nvSpPr>
      <dsp:spPr>
        <a:xfrm>
          <a:off x="6889705" y="502629"/>
          <a:ext cx="1476339" cy="670173"/>
        </a:xfrm>
        <a:prstGeom prst="roundRect">
          <a:avLst/>
        </a:prstGeom>
        <a:solidFill>
          <a:schemeClr val="accent5">
            <a:hueOff val="-6033184"/>
            <a:satOff val="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Growth</a:t>
          </a:r>
          <a:endParaRPr lang="en-SG" sz="1600" kern="1200" dirty="0"/>
        </a:p>
      </dsp:txBody>
      <dsp:txXfrm>
        <a:off x="6922420" y="535344"/>
        <a:ext cx="1410909" cy="604743"/>
      </dsp:txXfrm>
    </dsp:sp>
    <dsp:sp modelId="{EF4488C7-F006-48DB-B58B-E2241A6085A6}">
      <dsp:nvSpPr>
        <dsp:cNvPr id="0" name=""/>
        <dsp:cNvSpPr/>
      </dsp:nvSpPr>
      <dsp:spPr>
        <a:xfrm>
          <a:off x="8612100" y="502629"/>
          <a:ext cx="1476339" cy="670173"/>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Maturity</a:t>
          </a:r>
          <a:endParaRPr lang="en-SG" sz="1600" kern="1200" dirty="0"/>
        </a:p>
      </dsp:txBody>
      <dsp:txXfrm>
        <a:off x="8644815" y="535344"/>
        <a:ext cx="1410909" cy="60474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935B8-CAFA-41D7-81D5-5BFE313DF15D}">
      <dsp:nvSpPr>
        <dsp:cNvPr id="0" name=""/>
        <dsp:cNvSpPr/>
      </dsp:nvSpPr>
      <dsp:spPr>
        <a:xfrm>
          <a:off x="756642" y="0"/>
          <a:ext cx="8575278" cy="167543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32D46-7488-4DDE-B0FC-C317A681C1D4}">
      <dsp:nvSpPr>
        <dsp:cNvPr id="0" name=""/>
        <dsp:cNvSpPr/>
      </dsp:nvSpPr>
      <dsp:spPr>
        <a:xfrm>
          <a:off x="123" y="502629"/>
          <a:ext cx="1476339" cy="670173"/>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Idea</a:t>
          </a:r>
          <a:endParaRPr lang="en-SG" sz="1600" kern="1200" dirty="0"/>
        </a:p>
      </dsp:txBody>
      <dsp:txXfrm>
        <a:off x="32838" y="535344"/>
        <a:ext cx="1410909" cy="604743"/>
      </dsp:txXfrm>
    </dsp:sp>
    <dsp:sp modelId="{57E3E93D-8570-4A0F-97DC-7B758CE4C184}">
      <dsp:nvSpPr>
        <dsp:cNvPr id="0" name=""/>
        <dsp:cNvSpPr/>
      </dsp:nvSpPr>
      <dsp:spPr>
        <a:xfrm>
          <a:off x="1722518" y="502629"/>
          <a:ext cx="1476339" cy="670173"/>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Prototyping</a:t>
          </a:r>
          <a:endParaRPr lang="en-SG" sz="1600" kern="1200" dirty="0"/>
        </a:p>
      </dsp:txBody>
      <dsp:txXfrm>
        <a:off x="1755233" y="535344"/>
        <a:ext cx="1410909" cy="604743"/>
      </dsp:txXfrm>
    </dsp:sp>
    <dsp:sp modelId="{2C0EC7C2-AC70-4069-9A2C-5D13D884D903}">
      <dsp:nvSpPr>
        <dsp:cNvPr id="0" name=""/>
        <dsp:cNvSpPr/>
      </dsp:nvSpPr>
      <dsp:spPr>
        <a:xfrm>
          <a:off x="3444914" y="502629"/>
          <a:ext cx="1476339" cy="670173"/>
        </a:xfrm>
        <a:prstGeom prst="roundRect">
          <a:avLst/>
        </a:prstGeom>
        <a:solidFill>
          <a:schemeClr val="accent5">
            <a:hueOff val="-3016592"/>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Go-to-market</a:t>
          </a:r>
          <a:endParaRPr lang="en-SG" sz="1600" kern="1200" dirty="0"/>
        </a:p>
      </dsp:txBody>
      <dsp:txXfrm>
        <a:off x="3477629" y="535344"/>
        <a:ext cx="1410909" cy="604743"/>
      </dsp:txXfrm>
    </dsp:sp>
    <dsp:sp modelId="{0B9AA3FC-FB44-4BDA-AB93-CBB46B379263}">
      <dsp:nvSpPr>
        <dsp:cNvPr id="0" name=""/>
        <dsp:cNvSpPr/>
      </dsp:nvSpPr>
      <dsp:spPr>
        <a:xfrm>
          <a:off x="5167309" y="502629"/>
          <a:ext cx="1476339" cy="670173"/>
        </a:xfrm>
        <a:prstGeom prst="roundRect">
          <a:avLst/>
        </a:prstGeom>
        <a:solidFill>
          <a:schemeClr val="accent5">
            <a:hueOff val="-4524888"/>
            <a:satOff val="0"/>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Early Growth</a:t>
          </a:r>
          <a:endParaRPr lang="en-SG" sz="1600" kern="1200" dirty="0"/>
        </a:p>
      </dsp:txBody>
      <dsp:txXfrm>
        <a:off x="5200024" y="535344"/>
        <a:ext cx="1410909" cy="604743"/>
      </dsp:txXfrm>
    </dsp:sp>
    <dsp:sp modelId="{19F1EBEC-CDE6-440C-A76D-20C4C27CAF71}">
      <dsp:nvSpPr>
        <dsp:cNvPr id="0" name=""/>
        <dsp:cNvSpPr/>
      </dsp:nvSpPr>
      <dsp:spPr>
        <a:xfrm>
          <a:off x="6889705" y="502629"/>
          <a:ext cx="1476339" cy="670173"/>
        </a:xfrm>
        <a:prstGeom prst="roundRect">
          <a:avLst/>
        </a:prstGeom>
        <a:solidFill>
          <a:schemeClr val="accent5">
            <a:hueOff val="-6033184"/>
            <a:satOff val="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Growth</a:t>
          </a:r>
          <a:endParaRPr lang="en-SG" sz="1600" kern="1200" dirty="0"/>
        </a:p>
      </dsp:txBody>
      <dsp:txXfrm>
        <a:off x="6922420" y="535344"/>
        <a:ext cx="1410909" cy="604743"/>
      </dsp:txXfrm>
    </dsp:sp>
    <dsp:sp modelId="{EF4488C7-F006-48DB-B58B-E2241A6085A6}">
      <dsp:nvSpPr>
        <dsp:cNvPr id="0" name=""/>
        <dsp:cNvSpPr/>
      </dsp:nvSpPr>
      <dsp:spPr>
        <a:xfrm>
          <a:off x="8612100" y="502629"/>
          <a:ext cx="1476339" cy="670173"/>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Maturity</a:t>
          </a:r>
          <a:endParaRPr lang="en-SG" sz="1600" kern="1200" dirty="0"/>
        </a:p>
      </dsp:txBody>
      <dsp:txXfrm>
        <a:off x="8644815" y="535344"/>
        <a:ext cx="1410909" cy="60474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935B8-CAFA-41D7-81D5-5BFE313DF15D}">
      <dsp:nvSpPr>
        <dsp:cNvPr id="0" name=""/>
        <dsp:cNvSpPr/>
      </dsp:nvSpPr>
      <dsp:spPr>
        <a:xfrm>
          <a:off x="756642" y="0"/>
          <a:ext cx="8575278" cy="167543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32D46-7488-4DDE-B0FC-C317A681C1D4}">
      <dsp:nvSpPr>
        <dsp:cNvPr id="0" name=""/>
        <dsp:cNvSpPr/>
      </dsp:nvSpPr>
      <dsp:spPr>
        <a:xfrm>
          <a:off x="123" y="502629"/>
          <a:ext cx="1476339" cy="670173"/>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Idea</a:t>
          </a:r>
          <a:endParaRPr lang="en-SG" sz="1600" kern="1200" dirty="0"/>
        </a:p>
      </dsp:txBody>
      <dsp:txXfrm>
        <a:off x="32838" y="535344"/>
        <a:ext cx="1410909" cy="604743"/>
      </dsp:txXfrm>
    </dsp:sp>
    <dsp:sp modelId="{57E3E93D-8570-4A0F-97DC-7B758CE4C184}">
      <dsp:nvSpPr>
        <dsp:cNvPr id="0" name=""/>
        <dsp:cNvSpPr/>
      </dsp:nvSpPr>
      <dsp:spPr>
        <a:xfrm>
          <a:off x="1722518" y="502629"/>
          <a:ext cx="1476339" cy="670173"/>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Prototyping</a:t>
          </a:r>
          <a:endParaRPr lang="en-SG" sz="1600" kern="1200" dirty="0"/>
        </a:p>
      </dsp:txBody>
      <dsp:txXfrm>
        <a:off x="1755233" y="535344"/>
        <a:ext cx="1410909" cy="604743"/>
      </dsp:txXfrm>
    </dsp:sp>
    <dsp:sp modelId="{2C0EC7C2-AC70-4069-9A2C-5D13D884D903}">
      <dsp:nvSpPr>
        <dsp:cNvPr id="0" name=""/>
        <dsp:cNvSpPr/>
      </dsp:nvSpPr>
      <dsp:spPr>
        <a:xfrm>
          <a:off x="3444914" y="502629"/>
          <a:ext cx="1476339" cy="670173"/>
        </a:xfrm>
        <a:prstGeom prst="roundRect">
          <a:avLst/>
        </a:prstGeom>
        <a:solidFill>
          <a:schemeClr val="accent5">
            <a:hueOff val="-3016592"/>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Go-to-market</a:t>
          </a:r>
          <a:endParaRPr lang="en-SG" sz="1600" kern="1200" dirty="0"/>
        </a:p>
      </dsp:txBody>
      <dsp:txXfrm>
        <a:off x="3477629" y="535344"/>
        <a:ext cx="1410909" cy="604743"/>
      </dsp:txXfrm>
    </dsp:sp>
    <dsp:sp modelId="{0B9AA3FC-FB44-4BDA-AB93-CBB46B379263}">
      <dsp:nvSpPr>
        <dsp:cNvPr id="0" name=""/>
        <dsp:cNvSpPr/>
      </dsp:nvSpPr>
      <dsp:spPr>
        <a:xfrm>
          <a:off x="5167309" y="502629"/>
          <a:ext cx="1476339" cy="670173"/>
        </a:xfrm>
        <a:prstGeom prst="roundRect">
          <a:avLst/>
        </a:prstGeom>
        <a:solidFill>
          <a:schemeClr val="accent5">
            <a:hueOff val="-4524888"/>
            <a:satOff val="0"/>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Early Growth</a:t>
          </a:r>
          <a:endParaRPr lang="en-SG" sz="1600" kern="1200" dirty="0"/>
        </a:p>
      </dsp:txBody>
      <dsp:txXfrm>
        <a:off x="5200024" y="535344"/>
        <a:ext cx="1410909" cy="604743"/>
      </dsp:txXfrm>
    </dsp:sp>
    <dsp:sp modelId="{19F1EBEC-CDE6-440C-A76D-20C4C27CAF71}">
      <dsp:nvSpPr>
        <dsp:cNvPr id="0" name=""/>
        <dsp:cNvSpPr/>
      </dsp:nvSpPr>
      <dsp:spPr>
        <a:xfrm>
          <a:off x="6889705" y="502629"/>
          <a:ext cx="1476339" cy="670173"/>
        </a:xfrm>
        <a:prstGeom prst="roundRect">
          <a:avLst/>
        </a:prstGeom>
        <a:solidFill>
          <a:schemeClr val="accent5">
            <a:hueOff val="-6033184"/>
            <a:satOff val="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Growth</a:t>
          </a:r>
          <a:endParaRPr lang="en-SG" sz="1600" kern="1200" dirty="0"/>
        </a:p>
      </dsp:txBody>
      <dsp:txXfrm>
        <a:off x="6922420" y="535344"/>
        <a:ext cx="1410909" cy="604743"/>
      </dsp:txXfrm>
    </dsp:sp>
    <dsp:sp modelId="{EF4488C7-F006-48DB-B58B-E2241A6085A6}">
      <dsp:nvSpPr>
        <dsp:cNvPr id="0" name=""/>
        <dsp:cNvSpPr/>
      </dsp:nvSpPr>
      <dsp:spPr>
        <a:xfrm>
          <a:off x="8612100" y="502629"/>
          <a:ext cx="1476339" cy="670173"/>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Maturity</a:t>
          </a:r>
          <a:endParaRPr lang="en-SG" sz="1600" kern="1200" dirty="0"/>
        </a:p>
      </dsp:txBody>
      <dsp:txXfrm>
        <a:off x="8644815" y="535344"/>
        <a:ext cx="1410909" cy="60474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935B8-CAFA-41D7-81D5-5BFE313DF15D}">
      <dsp:nvSpPr>
        <dsp:cNvPr id="0" name=""/>
        <dsp:cNvSpPr/>
      </dsp:nvSpPr>
      <dsp:spPr>
        <a:xfrm>
          <a:off x="756642" y="0"/>
          <a:ext cx="8575278" cy="167543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32D46-7488-4DDE-B0FC-C317A681C1D4}">
      <dsp:nvSpPr>
        <dsp:cNvPr id="0" name=""/>
        <dsp:cNvSpPr/>
      </dsp:nvSpPr>
      <dsp:spPr>
        <a:xfrm>
          <a:off x="123" y="502629"/>
          <a:ext cx="1476339" cy="670173"/>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Idea</a:t>
          </a:r>
          <a:endParaRPr lang="en-SG" sz="1600" kern="1200" dirty="0"/>
        </a:p>
      </dsp:txBody>
      <dsp:txXfrm>
        <a:off x="32838" y="535344"/>
        <a:ext cx="1410909" cy="604743"/>
      </dsp:txXfrm>
    </dsp:sp>
    <dsp:sp modelId="{57E3E93D-8570-4A0F-97DC-7B758CE4C184}">
      <dsp:nvSpPr>
        <dsp:cNvPr id="0" name=""/>
        <dsp:cNvSpPr/>
      </dsp:nvSpPr>
      <dsp:spPr>
        <a:xfrm>
          <a:off x="1722518" y="502629"/>
          <a:ext cx="1476339" cy="670173"/>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Prototyping</a:t>
          </a:r>
          <a:endParaRPr lang="en-SG" sz="1600" kern="1200" dirty="0"/>
        </a:p>
      </dsp:txBody>
      <dsp:txXfrm>
        <a:off x="1755233" y="535344"/>
        <a:ext cx="1410909" cy="604743"/>
      </dsp:txXfrm>
    </dsp:sp>
    <dsp:sp modelId="{2C0EC7C2-AC70-4069-9A2C-5D13D884D903}">
      <dsp:nvSpPr>
        <dsp:cNvPr id="0" name=""/>
        <dsp:cNvSpPr/>
      </dsp:nvSpPr>
      <dsp:spPr>
        <a:xfrm>
          <a:off x="3444914" y="502629"/>
          <a:ext cx="1476339" cy="670173"/>
        </a:xfrm>
        <a:prstGeom prst="roundRect">
          <a:avLst/>
        </a:prstGeom>
        <a:solidFill>
          <a:schemeClr val="accent5">
            <a:hueOff val="-3016592"/>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Go-to-market</a:t>
          </a:r>
          <a:endParaRPr lang="en-SG" sz="1600" kern="1200" dirty="0"/>
        </a:p>
      </dsp:txBody>
      <dsp:txXfrm>
        <a:off x="3477629" y="535344"/>
        <a:ext cx="1410909" cy="604743"/>
      </dsp:txXfrm>
    </dsp:sp>
    <dsp:sp modelId="{0B9AA3FC-FB44-4BDA-AB93-CBB46B379263}">
      <dsp:nvSpPr>
        <dsp:cNvPr id="0" name=""/>
        <dsp:cNvSpPr/>
      </dsp:nvSpPr>
      <dsp:spPr>
        <a:xfrm>
          <a:off x="5167309" y="502629"/>
          <a:ext cx="1476339" cy="670173"/>
        </a:xfrm>
        <a:prstGeom prst="roundRect">
          <a:avLst/>
        </a:prstGeom>
        <a:solidFill>
          <a:schemeClr val="accent5">
            <a:hueOff val="-4524888"/>
            <a:satOff val="0"/>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Early Growth</a:t>
          </a:r>
          <a:endParaRPr lang="en-SG" sz="1600" kern="1200" dirty="0"/>
        </a:p>
      </dsp:txBody>
      <dsp:txXfrm>
        <a:off x="5200024" y="535344"/>
        <a:ext cx="1410909" cy="604743"/>
      </dsp:txXfrm>
    </dsp:sp>
    <dsp:sp modelId="{19F1EBEC-CDE6-440C-A76D-20C4C27CAF71}">
      <dsp:nvSpPr>
        <dsp:cNvPr id="0" name=""/>
        <dsp:cNvSpPr/>
      </dsp:nvSpPr>
      <dsp:spPr>
        <a:xfrm>
          <a:off x="6889705" y="502629"/>
          <a:ext cx="1476339" cy="670173"/>
        </a:xfrm>
        <a:prstGeom prst="roundRect">
          <a:avLst/>
        </a:prstGeom>
        <a:solidFill>
          <a:schemeClr val="accent5">
            <a:hueOff val="-6033184"/>
            <a:satOff val="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Growth</a:t>
          </a:r>
          <a:endParaRPr lang="en-SG" sz="1600" kern="1200" dirty="0"/>
        </a:p>
      </dsp:txBody>
      <dsp:txXfrm>
        <a:off x="6922420" y="535344"/>
        <a:ext cx="1410909" cy="604743"/>
      </dsp:txXfrm>
    </dsp:sp>
    <dsp:sp modelId="{EF4488C7-F006-48DB-B58B-E2241A6085A6}">
      <dsp:nvSpPr>
        <dsp:cNvPr id="0" name=""/>
        <dsp:cNvSpPr/>
      </dsp:nvSpPr>
      <dsp:spPr>
        <a:xfrm>
          <a:off x="8612100" y="502629"/>
          <a:ext cx="1476339" cy="670173"/>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Maturity</a:t>
          </a:r>
          <a:endParaRPr lang="en-SG" sz="1600" kern="1200" dirty="0"/>
        </a:p>
      </dsp:txBody>
      <dsp:txXfrm>
        <a:off x="8644815" y="535344"/>
        <a:ext cx="1410909" cy="60474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935B8-CAFA-41D7-81D5-5BFE313DF15D}">
      <dsp:nvSpPr>
        <dsp:cNvPr id="0" name=""/>
        <dsp:cNvSpPr/>
      </dsp:nvSpPr>
      <dsp:spPr>
        <a:xfrm>
          <a:off x="756642" y="0"/>
          <a:ext cx="8575278" cy="167543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32D46-7488-4DDE-B0FC-C317A681C1D4}">
      <dsp:nvSpPr>
        <dsp:cNvPr id="0" name=""/>
        <dsp:cNvSpPr/>
      </dsp:nvSpPr>
      <dsp:spPr>
        <a:xfrm>
          <a:off x="123" y="502629"/>
          <a:ext cx="1476339" cy="670173"/>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Idea</a:t>
          </a:r>
          <a:endParaRPr lang="en-SG" sz="1600" kern="1200" dirty="0"/>
        </a:p>
      </dsp:txBody>
      <dsp:txXfrm>
        <a:off x="32838" y="535344"/>
        <a:ext cx="1410909" cy="604743"/>
      </dsp:txXfrm>
    </dsp:sp>
    <dsp:sp modelId="{57E3E93D-8570-4A0F-97DC-7B758CE4C184}">
      <dsp:nvSpPr>
        <dsp:cNvPr id="0" name=""/>
        <dsp:cNvSpPr/>
      </dsp:nvSpPr>
      <dsp:spPr>
        <a:xfrm>
          <a:off x="1722518" y="502629"/>
          <a:ext cx="1476339" cy="670173"/>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Prototyping</a:t>
          </a:r>
          <a:endParaRPr lang="en-SG" sz="1600" kern="1200" dirty="0"/>
        </a:p>
      </dsp:txBody>
      <dsp:txXfrm>
        <a:off x="1755233" y="535344"/>
        <a:ext cx="1410909" cy="604743"/>
      </dsp:txXfrm>
    </dsp:sp>
    <dsp:sp modelId="{2C0EC7C2-AC70-4069-9A2C-5D13D884D903}">
      <dsp:nvSpPr>
        <dsp:cNvPr id="0" name=""/>
        <dsp:cNvSpPr/>
      </dsp:nvSpPr>
      <dsp:spPr>
        <a:xfrm>
          <a:off x="3444914" y="502629"/>
          <a:ext cx="1476339" cy="670173"/>
        </a:xfrm>
        <a:prstGeom prst="roundRect">
          <a:avLst/>
        </a:prstGeom>
        <a:solidFill>
          <a:schemeClr val="accent5">
            <a:hueOff val="-3016592"/>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Go-to-market</a:t>
          </a:r>
          <a:endParaRPr lang="en-SG" sz="1600" kern="1200" dirty="0"/>
        </a:p>
      </dsp:txBody>
      <dsp:txXfrm>
        <a:off x="3477629" y="535344"/>
        <a:ext cx="1410909" cy="604743"/>
      </dsp:txXfrm>
    </dsp:sp>
    <dsp:sp modelId="{0B9AA3FC-FB44-4BDA-AB93-CBB46B379263}">
      <dsp:nvSpPr>
        <dsp:cNvPr id="0" name=""/>
        <dsp:cNvSpPr/>
      </dsp:nvSpPr>
      <dsp:spPr>
        <a:xfrm>
          <a:off x="5167309" y="502629"/>
          <a:ext cx="1476339" cy="670173"/>
        </a:xfrm>
        <a:prstGeom prst="roundRect">
          <a:avLst/>
        </a:prstGeom>
        <a:solidFill>
          <a:schemeClr val="accent5">
            <a:hueOff val="-4524888"/>
            <a:satOff val="0"/>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Early Growth</a:t>
          </a:r>
          <a:endParaRPr lang="en-SG" sz="1600" kern="1200" dirty="0"/>
        </a:p>
      </dsp:txBody>
      <dsp:txXfrm>
        <a:off x="5200024" y="535344"/>
        <a:ext cx="1410909" cy="604743"/>
      </dsp:txXfrm>
    </dsp:sp>
    <dsp:sp modelId="{19F1EBEC-CDE6-440C-A76D-20C4C27CAF71}">
      <dsp:nvSpPr>
        <dsp:cNvPr id="0" name=""/>
        <dsp:cNvSpPr/>
      </dsp:nvSpPr>
      <dsp:spPr>
        <a:xfrm>
          <a:off x="6889705" y="502629"/>
          <a:ext cx="1476339" cy="670173"/>
        </a:xfrm>
        <a:prstGeom prst="roundRect">
          <a:avLst/>
        </a:prstGeom>
        <a:solidFill>
          <a:schemeClr val="accent5">
            <a:hueOff val="-6033184"/>
            <a:satOff val="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Growth</a:t>
          </a:r>
          <a:endParaRPr lang="en-SG" sz="1600" kern="1200" dirty="0"/>
        </a:p>
      </dsp:txBody>
      <dsp:txXfrm>
        <a:off x="6922420" y="535344"/>
        <a:ext cx="1410909" cy="604743"/>
      </dsp:txXfrm>
    </dsp:sp>
    <dsp:sp modelId="{EF4488C7-F006-48DB-B58B-E2241A6085A6}">
      <dsp:nvSpPr>
        <dsp:cNvPr id="0" name=""/>
        <dsp:cNvSpPr/>
      </dsp:nvSpPr>
      <dsp:spPr>
        <a:xfrm>
          <a:off x="8612100" y="502629"/>
          <a:ext cx="1476339" cy="670173"/>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Maturity</a:t>
          </a:r>
          <a:endParaRPr lang="en-SG" sz="1600" kern="1200" dirty="0"/>
        </a:p>
      </dsp:txBody>
      <dsp:txXfrm>
        <a:off x="8644815" y="535344"/>
        <a:ext cx="1410909" cy="6047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935B8-CAFA-41D7-81D5-5BFE313DF15D}">
      <dsp:nvSpPr>
        <dsp:cNvPr id="0" name=""/>
        <dsp:cNvSpPr/>
      </dsp:nvSpPr>
      <dsp:spPr>
        <a:xfrm>
          <a:off x="756642" y="0"/>
          <a:ext cx="8575278" cy="167543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32D46-7488-4DDE-B0FC-C317A681C1D4}">
      <dsp:nvSpPr>
        <dsp:cNvPr id="0" name=""/>
        <dsp:cNvSpPr/>
      </dsp:nvSpPr>
      <dsp:spPr>
        <a:xfrm>
          <a:off x="123" y="502629"/>
          <a:ext cx="1476339" cy="670173"/>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Idea</a:t>
          </a:r>
          <a:endParaRPr lang="en-SG" sz="1600" kern="1200" dirty="0"/>
        </a:p>
      </dsp:txBody>
      <dsp:txXfrm>
        <a:off x="32838" y="535344"/>
        <a:ext cx="1410909" cy="604743"/>
      </dsp:txXfrm>
    </dsp:sp>
    <dsp:sp modelId="{57E3E93D-8570-4A0F-97DC-7B758CE4C184}">
      <dsp:nvSpPr>
        <dsp:cNvPr id="0" name=""/>
        <dsp:cNvSpPr/>
      </dsp:nvSpPr>
      <dsp:spPr>
        <a:xfrm>
          <a:off x="1722518" y="502629"/>
          <a:ext cx="1476339" cy="670173"/>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Prototyping</a:t>
          </a:r>
          <a:endParaRPr lang="en-SG" sz="1600" kern="1200" dirty="0"/>
        </a:p>
      </dsp:txBody>
      <dsp:txXfrm>
        <a:off x="1755233" y="535344"/>
        <a:ext cx="1410909" cy="604743"/>
      </dsp:txXfrm>
    </dsp:sp>
    <dsp:sp modelId="{2C0EC7C2-AC70-4069-9A2C-5D13D884D903}">
      <dsp:nvSpPr>
        <dsp:cNvPr id="0" name=""/>
        <dsp:cNvSpPr/>
      </dsp:nvSpPr>
      <dsp:spPr>
        <a:xfrm>
          <a:off x="3444914" y="502629"/>
          <a:ext cx="1476339" cy="670173"/>
        </a:xfrm>
        <a:prstGeom prst="roundRect">
          <a:avLst/>
        </a:prstGeom>
        <a:solidFill>
          <a:schemeClr val="accent5">
            <a:hueOff val="-3016592"/>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Go-to-market</a:t>
          </a:r>
          <a:endParaRPr lang="en-SG" sz="1600" kern="1200" dirty="0"/>
        </a:p>
      </dsp:txBody>
      <dsp:txXfrm>
        <a:off x="3477629" y="535344"/>
        <a:ext cx="1410909" cy="604743"/>
      </dsp:txXfrm>
    </dsp:sp>
    <dsp:sp modelId="{0B9AA3FC-FB44-4BDA-AB93-CBB46B379263}">
      <dsp:nvSpPr>
        <dsp:cNvPr id="0" name=""/>
        <dsp:cNvSpPr/>
      </dsp:nvSpPr>
      <dsp:spPr>
        <a:xfrm>
          <a:off x="5167309" y="502629"/>
          <a:ext cx="1476339" cy="670173"/>
        </a:xfrm>
        <a:prstGeom prst="roundRect">
          <a:avLst/>
        </a:prstGeom>
        <a:solidFill>
          <a:schemeClr val="accent5">
            <a:hueOff val="-4524888"/>
            <a:satOff val="0"/>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Early Growth</a:t>
          </a:r>
          <a:endParaRPr lang="en-SG" sz="1600" kern="1200" dirty="0"/>
        </a:p>
      </dsp:txBody>
      <dsp:txXfrm>
        <a:off x="5200024" y="535344"/>
        <a:ext cx="1410909" cy="604743"/>
      </dsp:txXfrm>
    </dsp:sp>
    <dsp:sp modelId="{19F1EBEC-CDE6-440C-A76D-20C4C27CAF71}">
      <dsp:nvSpPr>
        <dsp:cNvPr id="0" name=""/>
        <dsp:cNvSpPr/>
      </dsp:nvSpPr>
      <dsp:spPr>
        <a:xfrm>
          <a:off x="6889705" y="502629"/>
          <a:ext cx="1476339" cy="670173"/>
        </a:xfrm>
        <a:prstGeom prst="roundRect">
          <a:avLst/>
        </a:prstGeom>
        <a:solidFill>
          <a:schemeClr val="accent5">
            <a:hueOff val="-6033184"/>
            <a:satOff val="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Growth</a:t>
          </a:r>
          <a:endParaRPr lang="en-SG" sz="1600" kern="1200" dirty="0"/>
        </a:p>
      </dsp:txBody>
      <dsp:txXfrm>
        <a:off x="6922420" y="535344"/>
        <a:ext cx="1410909" cy="604743"/>
      </dsp:txXfrm>
    </dsp:sp>
    <dsp:sp modelId="{EF4488C7-F006-48DB-B58B-E2241A6085A6}">
      <dsp:nvSpPr>
        <dsp:cNvPr id="0" name=""/>
        <dsp:cNvSpPr/>
      </dsp:nvSpPr>
      <dsp:spPr>
        <a:xfrm>
          <a:off x="8612100" y="502629"/>
          <a:ext cx="1476339" cy="670173"/>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Maturity</a:t>
          </a:r>
          <a:endParaRPr lang="en-SG" sz="1600" kern="1200" dirty="0"/>
        </a:p>
      </dsp:txBody>
      <dsp:txXfrm>
        <a:off x="8644815" y="535344"/>
        <a:ext cx="1410909" cy="60474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935B8-CAFA-41D7-81D5-5BFE313DF15D}">
      <dsp:nvSpPr>
        <dsp:cNvPr id="0" name=""/>
        <dsp:cNvSpPr/>
      </dsp:nvSpPr>
      <dsp:spPr>
        <a:xfrm>
          <a:off x="756642" y="0"/>
          <a:ext cx="8575278" cy="167543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32D46-7488-4DDE-B0FC-C317A681C1D4}">
      <dsp:nvSpPr>
        <dsp:cNvPr id="0" name=""/>
        <dsp:cNvSpPr/>
      </dsp:nvSpPr>
      <dsp:spPr>
        <a:xfrm>
          <a:off x="123" y="502629"/>
          <a:ext cx="1476339" cy="670173"/>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Idea</a:t>
          </a:r>
          <a:endParaRPr lang="en-SG" sz="1600" kern="1200" dirty="0"/>
        </a:p>
      </dsp:txBody>
      <dsp:txXfrm>
        <a:off x="32838" y="535344"/>
        <a:ext cx="1410909" cy="604743"/>
      </dsp:txXfrm>
    </dsp:sp>
    <dsp:sp modelId="{57E3E93D-8570-4A0F-97DC-7B758CE4C184}">
      <dsp:nvSpPr>
        <dsp:cNvPr id="0" name=""/>
        <dsp:cNvSpPr/>
      </dsp:nvSpPr>
      <dsp:spPr>
        <a:xfrm>
          <a:off x="1722518" y="502629"/>
          <a:ext cx="1476339" cy="670173"/>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Prototyping</a:t>
          </a:r>
          <a:endParaRPr lang="en-SG" sz="1600" kern="1200" dirty="0"/>
        </a:p>
      </dsp:txBody>
      <dsp:txXfrm>
        <a:off x="1755233" y="535344"/>
        <a:ext cx="1410909" cy="604743"/>
      </dsp:txXfrm>
    </dsp:sp>
    <dsp:sp modelId="{2C0EC7C2-AC70-4069-9A2C-5D13D884D903}">
      <dsp:nvSpPr>
        <dsp:cNvPr id="0" name=""/>
        <dsp:cNvSpPr/>
      </dsp:nvSpPr>
      <dsp:spPr>
        <a:xfrm>
          <a:off x="3444914" y="502629"/>
          <a:ext cx="1476339" cy="670173"/>
        </a:xfrm>
        <a:prstGeom prst="roundRect">
          <a:avLst/>
        </a:prstGeom>
        <a:solidFill>
          <a:schemeClr val="accent5">
            <a:hueOff val="-3016592"/>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Go-to-market</a:t>
          </a:r>
          <a:endParaRPr lang="en-SG" sz="1600" kern="1200" dirty="0"/>
        </a:p>
      </dsp:txBody>
      <dsp:txXfrm>
        <a:off x="3477629" y="535344"/>
        <a:ext cx="1410909" cy="604743"/>
      </dsp:txXfrm>
    </dsp:sp>
    <dsp:sp modelId="{0B9AA3FC-FB44-4BDA-AB93-CBB46B379263}">
      <dsp:nvSpPr>
        <dsp:cNvPr id="0" name=""/>
        <dsp:cNvSpPr/>
      </dsp:nvSpPr>
      <dsp:spPr>
        <a:xfrm>
          <a:off x="5167309" y="502629"/>
          <a:ext cx="1476339" cy="670173"/>
        </a:xfrm>
        <a:prstGeom prst="roundRect">
          <a:avLst/>
        </a:prstGeom>
        <a:solidFill>
          <a:schemeClr val="accent5">
            <a:hueOff val="-4524888"/>
            <a:satOff val="0"/>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Early Growth</a:t>
          </a:r>
          <a:endParaRPr lang="en-SG" sz="1600" kern="1200" dirty="0"/>
        </a:p>
      </dsp:txBody>
      <dsp:txXfrm>
        <a:off x="5200024" y="535344"/>
        <a:ext cx="1410909" cy="604743"/>
      </dsp:txXfrm>
    </dsp:sp>
    <dsp:sp modelId="{19F1EBEC-CDE6-440C-A76D-20C4C27CAF71}">
      <dsp:nvSpPr>
        <dsp:cNvPr id="0" name=""/>
        <dsp:cNvSpPr/>
      </dsp:nvSpPr>
      <dsp:spPr>
        <a:xfrm>
          <a:off x="6889705" y="502629"/>
          <a:ext cx="1476339" cy="670173"/>
        </a:xfrm>
        <a:prstGeom prst="roundRect">
          <a:avLst/>
        </a:prstGeom>
        <a:solidFill>
          <a:schemeClr val="accent5">
            <a:hueOff val="-6033184"/>
            <a:satOff val="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Growth</a:t>
          </a:r>
          <a:endParaRPr lang="en-SG" sz="1600" kern="1200" dirty="0"/>
        </a:p>
      </dsp:txBody>
      <dsp:txXfrm>
        <a:off x="6922420" y="535344"/>
        <a:ext cx="1410909" cy="604743"/>
      </dsp:txXfrm>
    </dsp:sp>
    <dsp:sp modelId="{EF4488C7-F006-48DB-B58B-E2241A6085A6}">
      <dsp:nvSpPr>
        <dsp:cNvPr id="0" name=""/>
        <dsp:cNvSpPr/>
      </dsp:nvSpPr>
      <dsp:spPr>
        <a:xfrm>
          <a:off x="8612100" y="502629"/>
          <a:ext cx="1476339" cy="670173"/>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Maturity</a:t>
          </a:r>
          <a:endParaRPr lang="en-SG" sz="1600" kern="1200" dirty="0"/>
        </a:p>
      </dsp:txBody>
      <dsp:txXfrm>
        <a:off x="8644815" y="535344"/>
        <a:ext cx="1410909" cy="60474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935B8-CAFA-41D7-81D5-5BFE313DF15D}">
      <dsp:nvSpPr>
        <dsp:cNvPr id="0" name=""/>
        <dsp:cNvSpPr/>
      </dsp:nvSpPr>
      <dsp:spPr>
        <a:xfrm>
          <a:off x="756642" y="0"/>
          <a:ext cx="8575278" cy="167543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32D46-7488-4DDE-B0FC-C317A681C1D4}">
      <dsp:nvSpPr>
        <dsp:cNvPr id="0" name=""/>
        <dsp:cNvSpPr/>
      </dsp:nvSpPr>
      <dsp:spPr>
        <a:xfrm>
          <a:off x="123" y="502629"/>
          <a:ext cx="1476339" cy="670173"/>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Idea</a:t>
          </a:r>
          <a:endParaRPr lang="en-SG" sz="1600" kern="1200" dirty="0"/>
        </a:p>
      </dsp:txBody>
      <dsp:txXfrm>
        <a:off x="32838" y="535344"/>
        <a:ext cx="1410909" cy="604743"/>
      </dsp:txXfrm>
    </dsp:sp>
    <dsp:sp modelId="{57E3E93D-8570-4A0F-97DC-7B758CE4C184}">
      <dsp:nvSpPr>
        <dsp:cNvPr id="0" name=""/>
        <dsp:cNvSpPr/>
      </dsp:nvSpPr>
      <dsp:spPr>
        <a:xfrm>
          <a:off x="1722518" y="502629"/>
          <a:ext cx="1476339" cy="670173"/>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Prototyping</a:t>
          </a:r>
          <a:endParaRPr lang="en-SG" sz="1600" kern="1200" dirty="0"/>
        </a:p>
      </dsp:txBody>
      <dsp:txXfrm>
        <a:off x="1755233" y="535344"/>
        <a:ext cx="1410909" cy="604743"/>
      </dsp:txXfrm>
    </dsp:sp>
    <dsp:sp modelId="{2C0EC7C2-AC70-4069-9A2C-5D13D884D903}">
      <dsp:nvSpPr>
        <dsp:cNvPr id="0" name=""/>
        <dsp:cNvSpPr/>
      </dsp:nvSpPr>
      <dsp:spPr>
        <a:xfrm>
          <a:off x="3444914" y="502629"/>
          <a:ext cx="1476339" cy="670173"/>
        </a:xfrm>
        <a:prstGeom prst="roundRect">
          <a:avLst/>
        </a:prstGeom>
        <a:solidFill>
          <a:schemeClr val="accent5">
            <a:hueOff val="-3016592"/>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Go-to-market</a:t>
          </a:r>
          <a:endParaRPr lang="en-SG" sz="1600" kern="1200" dirty="0"/>
        </a:p>
      </dsp:txBody>
      <dsp:txXfrm>
        <a:off x="3477629" y="535344"/>
        <a:ext cx="1410909" cy="604743"/>
      </dsp:txXfrm>
    </dsp:sp>
    <dsp:sp modelId="{0B9AA3FC-FB44-4BDA-AB93-CBB46B379263}">
      <dsp:nvSpPr>
        <dsp:cNvPr id="0" name=""/>
        <dsp:cNvSpPr/>
      </dsp:nvSpPr>
      <dsp:spPr>
        <a:xfrm>
          <a:off x="5167309" y="502629"/>
          <a:ext cx="1476339" cy="670173"/>
        </a:xfrm>
        <a:prstGeom prst="roundRect">
          <a:avLst/>
        </a:prstGeom>
        <a:solidFill>
          <a:schemeClr val="accent5">
            <a:hueOff val="-4524888"/>
            <a:satOff val="0"/>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Early Growth</a:t>
          </a:r>
          <a:endParaRPr lang="en-SG" sz="1600" kern="1200" dirty="0"/>
        </a:p>
      </dsp:txBody>
      <dsp:txXfrm>
        <a:off x="5200024" y="535344"/>
        <a:ext cx="1410909" cy="604743"/>
      </dsp:txXfrm>
    </dsp:sp>
    <dsp:sp modelId="{19F1EBEC-CDE6-440C-A76D-20C4C27CAF71}">
      <dsp:nvSpPr>
        <dsp:cNvPr id="0" name=""/>
        <dsp:cNvSpPr/>
      </dsp:nvSpPr>
      <dsp:spPr>
        <a:xfrm>
          <a:off x="6889705" y="502629"/>
          <a:ext cx="1476339" cy="670173"/>
        </a:xfrm>
        <a:prstGeom prst="roundRect">
          <a:avLst/>
        </a:prstGeom>
        <a:solidFill>
          <a:schemeClr val="accent5">
            <a:hueOff val="-6033184"/>
            <a:satOff val="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Growth</a:t>
          </a:r>
          <a:endParaRPr lang="en-SG" sz="1600" kern="1200" dirty="0"/>
        </a:p>
      </dsp:txBody>
      <dsp:txXfrm>
        <a:off x="6922420" y="535344"/>
        <a:ext cx="1410909" cy="604743"/>
      </dsp:txXfrm>
    </dsp:sp>
    <dsp:sp modelId="{EF4488C7-F006-48DB-B58B-E2241A6085A6}">
      <dsp:nvSpPr>
        <dsp:cNvPr id="0" name=""/>
        <dsp:cNvSpPr/>
      </dsp:nvSpPr>
      <dsp:spPr>
        <a:xfrm>
          <a:off x="8612100" y="502629"/>
          <a:ext cx="1476339" cy="670173"/>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Maturity</a:t>
          </a:r>
          <a:endParaRPr lang="en-SG" sz="1600" kern="1200" dirty="0"/>
        </a:p>
      </dsp:txBody>
      <dsp:txXfrm>
        <a:off x="8644815" y="535344"/>
        <a:ext cx="1410909" cy="6047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935B8-CAFA-41D7-81D5-5BFE313DF15D}">
      <dsp:nvSpPr>
        <dsp:cNvPr id="0" name=""/>
        <dsp:cNvSpPr/>
      </dsp:nvSpPr>
      <dsp:spPr>
        <a:xfrm>
          <a:off x="756642" y="0"/>
          <a:ext cx="8575278" cy="167543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32D46-7488-4DDE-B0FC-C317A681C1D4}">
      <dsp:nvSpPr>
        <dsp:cNvPr id="0" name=""/>
        <dsp:cNvSpPr/>
      </dsp:nvSpPr>
      <dsp:spPr>
        <a:xfrm>
          <a:off x="123" y="502629"/>
          <a:ext cx="1476339" cy="670173"/>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Idea</a:t>
          </a:r>
          <a:endParaRPr lang="en-SG" sz="1600" kern="1200" dirty="0"/>
        </a:p>
      </dsp:txBody>
      <dsp:txXfrm>
        <a:off x="32838" y="535344"/>
        <a:ext cx="1410909" cy="604743"/>
      </dsp:txXfrm>
    </dsp:sp>
    <dsp:sp modelId="{57E3E93D-8570-4A0F-97DC-7B758CE4C184}">
      <dsp:nvSpPr>
        <dsp:cNvPr id="0" name=""/>
        <dsp:cNvSpPr/>
      </dsp:nvSpPr>
      <dsp:spPr>
        <a:xfrm>
          <a:off x="1722518" y="502629"/>
          <a:ext cx="1476339" cy="670173"/>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Prototyping</a:t>
          </a:r>
          <a:endParaRPr lang="en-SG" sz="1600" kern="1200" dirty="0"/>
        </a:p>
      </dsp:txBody>
      <dsp:txXfrm>
        <a:off x="1755233" y="535344"/>
        <a:ext cx="1410909" cy="604743"/>
      </dsp:txXfrm>
    </dsp:sp>
    <dsp:sp modelId="{2C0EC7C2-AC70-4069-9A2C-5D13D884D903}">
      <dsp:nvSpPr>
        <dsp:cNvPr id="0" name=""/>
        <dsp:cNvSpPr/>
      </dsp:nvSpPr>
      <dsp:spPr>
        <a:xfrm>
          <a:off x="3444914" y="502629"/>
          <a:ext cx="1476339" cy="670173"/>
        </a:xfrm>
        <a:prstGeom prst="roundRect">
          <a:avLst/>
        </a:prstGeom>
        <a:solidFill>
          <a:schemeClr val="accent5">
            <a:hueOff val="-3016592"/>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Go-to-market</a:t>
          </a:r>
          <a:endParaRPr lang="en-SG" sz="1600" kern="1200" dirty="0"/>
        </a:p>
      </dsp:txBody>
      <dsp:txXfrm>
        <a:off x="3477629" y="535344"/>
        <a:ext cx="1410909" cy="604743"/>
      </dsp:txXfrm>
    </dsp:sp>
    <dsp:sp modelId="{0B9AA3FC-FB44-4BDA-AB93-CBB46B379263}">
      <dsp:nvSpPr>
        <dsp:cNvPr id="0" name=""/>
        <dsp:cNvSpPr/>
      </dsp:nvSpPr>
      <dsp:spPr>
        <a:xfrm>
          <a:off x="5167309" y="502629"/>
          <a:ext cx="1476339" cy="670173"/>
        </a:xfrm>
        <a:prstGeom prst="roundRect">
          <a:avLst/>
        </a:prstGeom>
        <a:solidFill>
          <a:schemeClr val="accent5">
            <a:hueOff val="-4524888"/>
            <a:satOff val="0"/>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Early Growth</a:t>
          </a:r>
          <a:endParaRPr lang="en-SG" sz="1600" kern="1200" dirty="0"/>
        </a:p>
      </dsp:txBody>
      <dsp:txXfrm>
        <a:off x="5200024" y="535344"/>
        <a:ext cx="1410909" cy="604743"/>
      </dsp:txXfrm>
    </dsp:sp>
    <dsp:sp modelId="{19F1EBEC-CDE6-440C-A76D-20C4C27CAF71}">
      <dsp:nvSpPr>
        <dsp:cNvPr id="0" name=""/>
        <dsp:cNvSpPr/>
      </dsp:nvSpPr>
      <dsp:spPr>
        <a:xfrm>
          <a:off x="6889705" y="502629"/>
          <a:ext cx="1476339" cy="670173"/>
        </a:xfrm>
        <a:prstGeom prst="roundRect">
          <a:avLst/>
        </a:prstGeom>
        <a:solidFill>
          <a:schemeClr val="accent5">
            <a:hueOff val="-6033184"/>
            <a:satOff val="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Growth</a:t>
          </a:r>
          <a:endParaRPr lang="en-SG" sz="1600" kern="1200" dirty="0"/>
        </a:p>
      </dsp:txBody>
      <dsp:txXfrm>
        <a:off x="6922420" y="535344"/>
        <a:ext cx="1410909" cy="604743"/>
      </dsp:txXfrm>
    </dsp:sp>
    <dsp:sp modelId="{EF4488C7-F006-48DB-B58B-E2241A6085A6}">
      <dsp:nvSpPr>
        <dsp:cNvPr id="0" name=""/>
        <dsp:cNvSpPr/>
      </dsp:nvSpPr>
      <dsp:spPr>
        <a:xfrm>
          <a:off x="8612100" y="502629"/>
          <a:ext cx="1476339" cy="670173"/>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Maturity</a:t>
          </a:r>
          <a:endParaRPr lang="en-SG" sz="1600" kern="1200" dirty="0"/>
        </a:p>
      </dsp:txBody>
      <dsp:txXfrm>
        <a:off x="8644815" y="535344"/>
        <a:ext cx="1410909" cy="6047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935B8-CAFA-41D7-81D5-5BFE313DF15D}">
      <dsp:nvSpPr>
        <dsp:cNvPr id="0" name=""/>
        <dsp:cNvSpPr/>
      </dsp:nvSpPr>
      <dsp:spPr>
        <a:xfrm>
          <a:off x="756642" y="0"/>
          <a:ext cx="8575278" cy="167543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32D46-7488-4DDE-B0FC-C317A681C1D4}">
      <dsp:nvSpPr>
        <dsp:cNvPr id="0" name=""/>
        <dsp:cNvSpPr/>
      </dsp:nvSpPr>
      <dsp:spPr>
        <a:xfrm>
          <a:off x="123" y="502629"/>
          <a:ext cx="1476339" cy="670173"/>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Idea</a:t>
          </a:r>
          <a:endParaRPr lang="en-SG" sz="1600" kern="1200" dirty="0"/>
        </a:p>
      </dsp:txBody>
      <dsp:txXfrm>
        <a:off x="32838" y="535344"/>
        <a:ext cx="1410909" cy="604743"/>
      </dsp:txXfrm>
    </dsp:sp>
    <dsp:sp modelId="{57E3E93D-8570-4A0F-97DC-7B758CE4C184}">
      <dsp:nvSpPr>
        <dsp:cNvPr id="0" name=""/>
        <dsp:cNvSpPr/>
      </dsp:nvSpPr>
      <dsp:spPr>
        <a:xfrm>
          <a:off x="1722518" y="502629"/>
          <a:ext cx="1476339" cy="670173"/>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Prototyping</a:t>
          </a:r>
          <a:endParaRPr lang="en-SG" sz="1600" kern="1200" dirty="0"/>
        </a:p>
      </dsp:txBody>
      <dsp:txXfrm>
        <a:off x="1755233" y="535344"/>
        <a:ext cx="1410909" cy="604743"/>
      </dsp:txXfrm>
    </dsp:sp>
    <dsp:sp modelId="{2C0EC7C2-AC70-4069-9A2C-5D13D884D903}">
      <dsp:nvSpPr>
        <dsp:cNvPr id="0" name=""/>
        <dsp:cNvSpPr/>
      </dsp:nvSpPr>
      <dsp:spPr>
        <a:xfrm>
          <a:off x="3444914" y="502629"/>
          <a:ext cx="1476339" cy="670173"/>
        </a:xfrm>
        <a:prstGeom prst="roundRect">
          <a:avLst/>
        </a:prstGeom>
        <a:solidFill>
          <a:schemeClr val="accent5">
            <a:hueOff val="-3016592"/>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Go-to-market</a:t>
          </a:r>
          <a:endParaRPr lang="en-SG" sz="1600" kern="1200" dirty="0"/>
        </a:p>
      </dsp:txBody>
      <dsp:txXfrm>
        <a:off x="3477629" y="535344"/>
        <a:ext cx="1410909" cy="604743"/>
      </dsp:txXfrm>
    </dsp:sp>
    <dsp:sp modelId="{0B9AA3FC-FB44-4BDA-AB93-CBB46B379263}">
      <dsp:nvSpPr>
        <dsp:cNvPr id="0" name=""/>
        <dsp:cNvSpPr/>
      </dsp:nvSpPr>
      <dsp:spPr>
        <a:xfrm>
          <a:off x="5167309" y="502629"/>
          <a:ext cx="1476339" cy="670173"/>
        </a:xfrm>
        <a:prstGeom prst="roundRect">
          <a:avLst/>
        </a:prstGeom>
        <a:solidFill>
          <a:schemeClr val="accent5">
            <a:hueOff val="-4524888"/>
            <a:satOff val="0"/>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Early Growth</a:t>
          </a:r>
          <a:endParaRPr lang="en-SG" sz="1600" kern="1200" dirty="0"/>
        </a:p>
      </dsp:txBody>
      <dsp:txXfrm>
        <a:off x="5200024" y="535344"/>
        <a:ext cx="1410909" cy="604743"/>
      </dsp:txXfrm>
    </dsp:sp>
    <dsp:sp modelId="{19F1EBEC-CDE6-440C-A76D-20C4C27CAF71}">
      <dsp:nvSpPr>
        <dsp:cNvPr id="0" name=""/>
        <dsp:cNvSpPr/>
      </dsp:nvSpPr>
      <dsp:spPr>
        <a:xfrm>
          <a:off x="6889705" y="502629"/>
          <a:ext cx="1476339" cy="670173"/>
        </a:xfrm>
        <a:prstGeom prst="roundRect">
          <a:avLst/>
        </a:prstGeom>
        <a:solidFill>
          <a:schemeClr val="accent5">
            <a:hueOff val="-6033184"/>
            <a:satOff val="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Growth</a:t>
          </a:r>
          <a:endParaRPr lang="en-SG" sz="1600" kern="1200" dirty="0"/>
        </a:p>
      </dsp:txBody>
      <dsp:txXfrm>
        <a:off x="6922420" y="535344"/>
        <a:ext cx="1410909" cy="604743"/>
      </dsp:txXfrm>
    </dsp:sp>
    <dsp:sp modelId="{EF4488C7-F006-48DB-B58B-E2241A6085A6}">
      <dsp:nvSpPr>
        <dsp:cNvPr id="0" name=""/>
        <dsp:cNvSpPr/>
      </dsp:nvSpPr>
      <dsp:spPr>
        <a:xfrm>
          <a:off x="8612100" y="502629"/>
          <a:ext cx="1476339" cy="670173"/>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Maturity</a:t>
          </a:r>
          <a:endParaRPr lang="en-SG" sz="1600" kern="1200" dirty="0"/>
        </a:p>
      </dsp:txBody>
      <dsp:txXfrm>
        <a:off x="8644815" y="535344"/>
        <a:ext cx="1410909" cy="6047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935B8-CAFA-41D7-81D5-5BFE313DF15D}">
      <dsp:nvSpPr>
        <dsp:cNvPr id="0" name=""/>
        <dsp:cNvSpPr/>
      </dsp:nvSpPr>
      <dsp:spPr>
        <a:xfrm>
          <a:off x="756642" y="0"/>
          <a:ext cx="8575278" cy="167543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32D46-7488-4DDE-B0FC-C317A681C1D4}">
      <dsp:nvSpPr>
        <dsp:cNvPr id="0" name=""/>
        <dsp:cNvSpPr/>
      </dsp:nvSpPr>
      <dsp:spPr>
        <a:xfrm>
          <a:off x="123" y="502629"/>
          <a:ext cx="1476339" cy="670173"/>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Idea</a:t>
          </a:r>
          <a:endParaRPr lang="en-SG" sz="1600" kern="1200" dirty="0"/>
        </a:p>
      </dsp:txBody>
      <dsp:txXfrm>
        <a:off x="32838" y="535344"/>
        <a:ext cx="1410909" cy="604743"/>
      </dsp:txXfrm>
    </dsp:sp>
    <dsp:sp modelId="{57E3E93D-8570-4A0F-97DC-7B758CE4C184}">
      <dsp:nvSpPr>
        <dsp:cNvPr id="0" name=""/>
        <dsp:cNvSpPr/>
      </dsp:nvSpPr>
      <dsp:spPr>
        <a:xfrm>
          <a:off x="1722518" y="502629"/>
          <a:ext cx="1476339" cy="670173"/>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Prototyping</a:t>
          </a:r>
          <a:endParaRPr lang="en-SG" sz="1600" kern="1200" dirty="0"/>
        </a:p>
      </dsp:txBody>
      <dsp:txXfrm>
        <a:off x="1755233" y="535344"/>
        <a:ext cx="1410909" cy="604743"/>
      </dsp:txXfrm>
    </dsp:sp>
    <dsp:sp modelId="{2C0EC7C2-AC70-4069-9A2C-5D13D884D903}">
      <dsp:nvSpPr>
        <dsp:cNvPr id="0" name=""/>
        <dsp:cNvSpPr/>
      </dsp:nvSpPr>
      <dsp:spPr>
        <a:xfrm>
          <a:off x="3444914" y="502629"/>
          <a:ext cx="1476339" cy="670173"/>
        </a:xfrm>
        <a:prstGeom prst="roundRect">
          <a:avLst/>
        </a:prstGeom>
        <a:solidFill>
          <a:schemeClr val="accent5">
            <a:hueOff val="-3016592"/>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Go-to-market</a:t>
          </a:r>
          <a:endParaRPr lang="en-SG" sz="1600" kern="1200" dirty="0"/>
        </a:p>
      </dsp:txBody>
      <dsp:txXfrm>
        <a:off x="3477629" y="535344"/>
        <a:ext cx="1410909" cy="604743"/>
      </dsp:txXfrm>
    </dsp:sp>
    <dsp:sp modelId="{0B9AA3FC-FB44-4BDA-AB93-CBB46B379263}">
      <dsp:nvSpPr>
        <dsp:cNvPr id="0" name=""/>
        <dsp:cNvSpPr/>
      </dsp:nvSpPr>
      <dsp:spPr>
        <a:xfrm>
          <a:off x="5167309" y="502629"/>
          <a:ext cx="1476339" cy="670173"/>
        </a:xfrm>
        <a:prstGeom prst="roundRect">
          <a:avLst/>
        </a:prstGeom>
        <a:solidFill>
          <a:schemeClr val="accent5">
            <a:hueOff val="-4524888"/>
            <a:satOff val="0"/>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Early Growth</a:t>
          </a:r>
          <a:endParaRPr lang="en-SG" sz="1600" kern="1200" dirty="0"/>
        </a:p>
      </dsp:txBody>
      <dsp:txXfrm>
        <a:off x="5200024" y="535344"/>
        <a:ext cx="1410909" cy="604743"/>
      </dsp:txXfrm>
    </dsp:sp>
    <dsp:sp modelId="{19F1EBEC-CDE6-440C-A76D-20C4C27CAF71}">
      <dsp:nvSpPr>
        <dsp:cNvPr id="0" name=""/>
        <dsp:cNvSpPr/>
      </dsp:nvSpPr>
      <dsp:spPr>
        <a:xfrm>
          <a:off x="6889705" y="502629"/>
          <a:ext cx="1476339" cy="670173"/>
        </a:xfrm>
        <a:prstGeom prst="roundRect">
          <a:avLst/>
        </a:prstGeom>
        <a:solidFill>
          <a:schemeClr val="accent5">
            <a:hueOff val="-6033184"/>
            <a:satOff val="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Growth</a:t>
          </a:r>
          <a:endParaRPr lang="en-SG" sz="1600" kern="1200" dirty="0"/>
        </a:p>
      </dsp:txBody>
      <dsp:txXfrm>
        <a:off x="6922420" y="535344"/>
        <a:ext cx="1410909" cy="604743"/>
      </dsp:txXfrm>
    </dsp:sp>
    <dsp:sp modelId="{EF4488C7-F006-48DB-B58B-E2241A6085A6}">
      <dsp:nvSpPr>
        <dsp:cNvPr id="0" name=""/>
        <dsp:cNvSpPr/>
      </dsp:nvSpPr>
      <dsp:spPr>
        <a:xfrm>
          <a:off x="8612100" y="502629"/>
          <a:ext cx="1476339" cy="670173"/>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Maturity</a:t>
          </a:r>
          <a:endParaRPr lang="en-SG" sz="1600" kern="1200" dirty="0"/>
        </a:p>
      </dsp:txBody>
      <dsp:txXfrm>
        <a:off x="8644815" y="535344"/>
        <a:ext cx="1410909" cy="6047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935B8-CAFA-41D7-81D5-5BFE313DF15D}">
      <dsp:nvSpPr>
        <dsp:cNvPr id="0" name=""/>
        <dsp:cNvSpPr/>
      </dsp:nvSpPr>
      <dsp:spPr>
        <a:xfrm>
          <a:off x="756642" y="0"/>
          <a:ext cx="8575278" cy="167543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32D46-7488-4DDE-B0FC-C317A681C1D4}">
      <dsp:nvSpPr>
        <dsp:cNvPr id="0" name=""/>
        <dsp:cNvSpPr/>
      </dsp:nvSpPr>
      <dsp:spPr>
        <a:xfrm>
          <a:off x="123" y="502629"/>
          <a:ext cx="1476339" cy="670173"/>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Idea</a:t>
          </a:r>
          <a:endParaRPr lang="en-SG" sz="1600" kern="1200" dirty="0"/>
        </a:p>
      </dsp:txBody>
      <dsp:txXfrm>
        <a:off x="32838" y="535344"/>
        <a:ext cx="1410909" cy="604743"/>
      </dsp:txXfrm>
    </dsp:sp>
    <dsp:sp modelId="{57E3E93D-8570-4A0F-97DC-7B758CE4C184}">
      <dsp:nvSpPr>
        <dsp:cNvPr id="0" name=""/>
        <dsp:cNvSpPr/>
      </dsp:nvSpPr>
      <dsp:spPr>
        <a:xfrm>
          <a:off x="1722518" y="502629"/>
          <a:ext cx="1476339" cy="670173"/>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Prototyping</a:t>
          </a:r>
          <a:endParaRPr lang="en-SG" sz="1600" kern="1200" dirty="0"/>
        </a:p>
      </dsp:txBody>
      <dsp:txXfrm>
        <a:off x="1755233" y="535344"/>
        <a:ext cx="1410909" cy="604743"/>
      </dsp:txXfrm>
    </dsp:sp>
    <dsp:sp modelId="{2C0EC7C2-AC70-4069-9A2C-5D13D884D903}">
      <dsp:nvSpPr>
        <dsp:cNvPr id="0" name=""/>
        <dsp:cNvSpPr/>
      </dsp:nvSpPr>
      <dsp:spPr>
        <a:xfrm>
          <a:off x="3444914" y="502629"/>
          <a:ext cx="1476339" cy="670173"/>
        </a:xfrm>
        <a:prstGeom prst="roundRect">
          <a:avLst/>
        </a:prstGeom>
        <a:solidFill>
          <a:schemeClr val="accent5">
            <a:hueOff val="-3016592"/>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Go-to-market</a:t>
          </a:r>
          <a:endParaRPr lang="en-SG" sz="1600" kern="1200" dirty="0"/>
        </a:p>
      </dsp:txBody>
      <dsp:txXfrm>
        <a:off x="3477629" y="535344"/>
        <a:ext cx="1410909" cy="604743"/>
      </dsp:txXfrm>
    </dsp:sp>
    <dsp:sp modelId="{0B9AA3FC-FB44-4BDA-AB93-CBB46B379263}">
      <dsp:nvSpPr>
        <dsp:cNvPr id="0" name=""/>
        <dsp:cNvSpPr/>
      </dsp:nvSpPr>
      <dsp:spPr>
        <a:xfrm>
          <a:off x="5167309" y="502629"/>
          <a:ext cx="1476339" cy="670173"/>
        </a:xfrm>
        <a:prstGeom prst="roundRect">
          <a:avLst/>
        </a:prstGeom>
        <a:solidFill>
          <a:schemeClr val="accent5">
            <a:hueOff val="-4524888"/>
            <a:satOff val="0"/>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Early Growth</a:t>
          </a:r>
          <a:endParaRPr lang="en-SG" sz="1600" kern="1200" dirty="0"/>
        </a:p>
      </dsp:txBody>
      <dsp:txXfrm>
        <a:off x="5200024" y="535344"/>
        <a:ext cx="1410909" cy="604743"/>
      </dsp:txXfrm>
    </dsp:sp>
    <dsp:sp modelId="{19F1EBEC-CDE6-440C-A76D-20C4C27CAF71}">
      <dsp:nvSpPr>
        <dsp:cNvPr id="0" name=""/>
        <dsp:cNvSpPr/>
      </dsp:nvSpPr>
      <dsp:spPr>
        <a:xfrm>
          <a:off x="6889705" y="502629"/>
          <a:ext cx="1476339" cy="670173"/>
        </a:xfrm>
        <a:prstGeom prst="roundRect">
          <a:avLst/>
        </a:prstGeom>
        <a:solidFill>
          <a:schemeClr val="accent5">
            <a:hueOff val="-6033184"/>
            <a:satOff val="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Growth</a:t>
          </a:r>
          <a:endParaRPr lang="en-SG" sz="1600" kern="1200" dirty="0"/>
        </a:p>
      </dsp:txBody>
      <dsp:txXfrm>
        <a:off x="6922420" y="535344"/>
        <a:ext cx="1410909" cy="604743"/>
      </dsp:txXfrm>
    </dsp:sp>
    <dsp:sp modelId="{EF4488C7-F006-48DB-B58B-E2241A6085A6}">
      <dsp:nvSpPr>
        <dsp:cNvPr id="0" name=""/>
        <dsp:cNvSpPr/>
      </dsp:nvSpPr>
      <dsp:spPr>
        <a:xfrm>
          <a:off x="8612100" y="502629"/>
          <a:ext cx="1476339" cy="670173"/>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Maturity</a:t>
          </a:r>
          <a:endParaRPr lang="en-SG" sz="1600" kern="1200" dirty="0"/>
        </a:p>
      </dsp:txBody>
      <dsp:txXfrm>
        <a:off x="8644815" y="535344"/>
        <a:ext cx="1410909" cy="6047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935B8-CAFA-41D7-81D5-5BFE313DF15D}">
      <dsp:nvSpPr>
        <dsp:cNvPr id="0" name=""/>
        <dsp:cNvSpPr/>
      </dsp:nvSpPr>
      <dsp:spPr>
        <a:xfrm>
          <a:off x="756642" y="0"/>
          <a:ext cx="8575278" cy="167543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32D46-7488-4DDE-B0FC-C317A681C1D4}">
      <dsp:nvSpPr>
        <dsp:cNvPr id="0" name=""/>
        <dsp:cNvSpPr/>
      </dsp:nvSpPr>
      <dsp:spPr>
        <a:xfrm>
          <a:off x="123" y="502629"/>
          <a:ext cx="1476339" cy="670173"/>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Idea</a:t>
          </a:r>
          <a:endParaRPr lang="en-SG" sz="1600" kern="1200" dirty="0"/>
        </a:p>
      </dsp:txBody>
      <dsp:txXfrm>
        <a:off x="32838" y="535344"/>
        <a:ext cx="1410909" cy="604743"/>
      </dsp:txXfrm>
    </dsp:sp>
    <dsp:sp modelId="{57E3E93D-8570-4A0F-97DC-7B758CE4C184}">
      <dsp:nvSpPr>
        <dsp:cNvPr id="0" name=""/>
        <dsp:cNvSpPr/>
      </dsp:nvSpPr>
      <dsp:spPr>
        <a:xfrm>
          <a:off x="1722518" y="502629"/>
          <a:ext cx="1476339" cy="670173"/>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Prototyping</a:t>
          </a:r>
          <a:endParaRPr lang="en-SG" sz="1600" kern="1200" dirty="0"/>
        </a:p>
      </dsp:txBody>
      <dsp:txXfrm>
        <a:off x="1755233" y="535344"/>
        <a:ext cx="1410909" cy="604743"/>
      </dsp:txXfrm>
    </dsp:sp>
    <dsp:sp modelId="{2C0EC7C2-AC70-4069-9A2C-5D13D884D903}">
      <dsp:nvSpPr>
        <dsp:cNvPr id="0" name=""/>
        <dsp:cNvSpPr/>
      </dsp:nvSpPr>
      <dsp:spPr>
        <a:xfrm>
          <a:off x="3444914" y="502629"/>
          <a:ext cx="1476339" cy="670173"/>
        </a:xfrm>
        <a:prstGeom prst="roundRect">
          <a:avLst/>
        </a:prstGeom>
        <a:solidFill>
          <a:schemeClr val="accent5">
            <a:hueOff val="-3016592"/>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Go-to-market</a:t>
          </a:r>
          <a:endParaRPr lang="en-SG" sz="1600" kern="1200" dirty="0"/>
        </a:p>
      </dsp:txBody>
      <dsp:txXfrm>
        <a:off x="3477629" y="535344"/>
        <a:ext cx="1410909" cy="604743"/>
      </dsp:txXfrm>
    </dsp:sp>
    <dsp:sp modelId="{0B9AA3FC-FB44-4BDA-AB93-CBB46B379263}">
      <dsp:nvSpPr>
        <dsp:cNvPr id="0" name=""/>
        <dsp:cNvSpPr/>
      </dsp:nvSpPr>
      <dsp:spPr>
        <a:xfrm>
          <a:off x="5167309" y="502629"/>
          <a:ext cx="1476339" cy="670173"/>
        </a:xfrm>
        <a:prstGeom prst="roundRect">
          <a:avLst/>
        </a:prstGeom>
        <a:solidFill>
          <a:schemeClr val="accent5">
            <a:hueOff val="-4524888"/>
            <a:satOff val="0"/>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Early Growth</a:t>
          </a:r>
          <a:endParaRPr lang="en-SG" sz="1600" kern="1200" dirty="0"/>
        </a:p>
      </dsp:txBody>
      <dsp:txXfrm>
        <a:off x="5200024" y="535344"/>
        <a:ext cx="1410909" cy="604743"/>
      </dsp:txXfrm>
    </dsp:sp>
    <dsp:sp modelId="{19F1EBEC-CDE6-440C-A76D-20C4C27CAF71}">
      <dsp:nvSpPr>
        <dsp:cNvPr id="0" name=""/>
        <dsp:cNvSpPr/>
      </dsp:nvSpPr>
      <dsp:spPr>
        <a:xfrm>
          <a:off x="6889705" y="502629"/>
          <a:ext cx="1476339" cy="670173"/>
        </a:xfrm>
        <a:prstGeom prst="roundRect">
          <a:avLst/>
        </a:prstGeom>
        <a:solidFill>
          <a:schemeClr val="accent5">
            <a:hueOff val="-6033184"/>
            <a:satOff val="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Growth</a:t>
          </a:r>
          <a:endParaRPr lang="en-SG" sz="1600" kern="1200" dirty="0"/>
        </a:p>
      </dsp:txBody>
      <dsp:txXfrm>
        <a:off x="6922420" y="535344"/>
        <a:ext cx="1410909" cy="604743"/>
      </dsp:txXfrm>
    </dsp:sp>
    <dsp:sp modelId="{EF4488C7-F006-48DB-B58B-E2241A6085A6}">
      <dsp:nvSpPr>
        <dsp:cNvPr id="0" name=""/>
        <dsp:cNvSpPr/>
      </dsp:nvSpPr>
      <dsp:spPr>
        <a:xfrm>
          <a:off x="8612100" y="502629"/>
          <a:ext cx="1476339" cy="670173"/>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Maturity</a:t>
          </a:r>
          <a:endParaRPr lang="en-SG" sz="1600" kern="1200" dirty="0"/>
        </a:p>
      </dsp:txBody>
      <dsp:txXfrm>
        <a:off x="8644815" y="535344"/>
        <a:ext cx="1410909" cy="60474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935B8-CAFA-41D7-81D5-5BFE313DF15D}">
      <dsp:nvSpPr>
        <dsp:cNvPr id="0" name=""/>
        <dsp:cNvSpPr/>
      </dsp:nvSpPr>
      <dsp:spPr>
        <a:xfrm>
          <a:off x="756642" y="0"/>
          <a:ext cx="8575278" cy="167543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32D46-7488-4DDE-B0FC-C317A681C1D4}">
      <dsp:nvSpPr>
        <dsp:cNvPr id="0" name=""/>
        <dsp:cNvSpPr/>
      </dsp:nvSpPr>
      <dsp:spPr>
        <a:xfrm>
          <a:off x="123" y="502629"/>
          <a:ext cx="1476339" cy="670173"/>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Idea</a:t>
          </a:r>
          <a:endParaRPr lang="en-SG" sz="1600" kern="1200" dirty="0"/>
        </a:p>
      </dsp:txBody>
      <dsp:txXfrm>
        <a:off x="32838" y="535344"/>
        <a:ext cx="1410909" cy="604743"/>
      </dsp:txXfrm>
    </dsp:sp>
    <dsp:sp modelId="{57E3E93D-8570-4A0F-97DC-7B758CE4C184}">
      <dsp:nvSpPr>
        <dsp:cNvPr id="0" name=""/>
        <dsp:cNvSpPr/>
      </dsp:nvSpPr>
      <dsp:spPr>
        <a:xfrm>
          <a:off x="1722518" y="502629"/>
          <a:ext cx="1476339" cy="670173"/>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Prototyping</a:t>
          </a:r>
          <a:endParaRPr lang="en-SG" sz="1600" kern="1200" dirty="0"/>
        </a:p>
      </dsp:txBody>
      <dsp:txXfrm>
        <a:off x="1755233" y="535344"/>
        <a:ext cx="1410909" cy="604743"/>
      </dsp:txXfrm>
    </dsp:sp>
    <dsp:sp modelId="{2C0EC7C2-AC70-4069-9A2C-5D13D884D903}">
      <dsp:nvSpPr>
        <dsp:cNvPr id="0" name=""/>
        <dsp:cNvSpPr/>
      </dsp:nvSpPr>
      <dsp:spPr>
        <a:xfrm>
          <a:off x="3444914" y="502629"/>
          <a:ext cx="1476339" cy="670173"/>
        </a:xfrm>
        <a:prstGeom prst="roundRect">
          <a:avLst/>
        </a:prstGeom>
        <a:solidFill>
          <a:schemeClr val="accent5">
            <a:hueOff val="-3016592"/>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Go-to-market</a:t>
          </a:r>
          <a:endParaRPr lang="en-SG" sz="1600" kern="1200" dirty="0"/>
        </a:p>
      </dsp:txBody>
      <dsp:txXfrm>
        <a:off x="3477629" y="535344"/>
        <a:ext cx="1410909" cy="604743"/>
      </dsp:txXfrm>
    </dsp:sp>
    <dsp:sp modelId="{0B9AA3FC-FB44-4BDA-AB93-CBB46B379263}">
      <dsp:nvSpPr>
        <dsp:cNvPr id="0" name=""/>
        <dsp:cNvSpPr/>
      </dsp:nvSpPr>
      <dsp:spPr>
        <a:xfrm>
          <a:off x="5167309" y="502629"/>
          <a:ext cx="1476339" cy="670173"/>
        </a:xfrm>
        <a:prstGeom prst="roundRect">
          <a:avLst/>
        </a:prstGeom>
        <a:solidFill>
          <a:schemeClr val="accent5">
            <a:hueOff val="-4524888"/>
            <a:satOff val="0"/>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Early Growth</a:t>
          </a:r>
          <a:endParaRPr lang="en-SG" sz="1600" kern="1200" dirty="0"/>
        </a:p>
      </dsp:txBody>
      <dsp:txXfrm>
        <a:off x="5200024" y="535344"/>
        <a:ext cx="1410909" cy="604743"/>
      </dsp:txXfrm>
    </dsp:sp>
    <dsp:sp modelId="{19F1EBEC-CDE6-440C-A76D-20C4C27CAF71}">
      <dsp:nvSpPr>
        <dsp:cNvPr id="0" name=""/>
        <dsp:cNvSpPr/>
      </dsp:nvSpPr>
      <dsp:spPr>
        <a:xfrm>
          <a:off x="6889705" y="502629"/>
          <a:ext cx="1476339" cy="670173"/>
        </a:xfrm>
        <a:prstGeom prst="roundRect">
          <a:avLst/>
        </a:prstGeom>
        <a:solidFill>
          <a:schemeClr val="accent5">
            <a:hueOff val="-6033184"/>
            <a:satOff val="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Growth</a:t>
          </a:r>
          <a:endParaRPr lang="en-SG" sz="1600" kern="1200" dirty="0"/>
        </a:p>
      </dsp:txBody>
      <dsp:txXfrm>
        <a:off x="6922420" y="535344"/>
        <a:ext cx="1410909" cy="604743"/>
      </dsp:txXfrm>
    </dsp:sp>
    <dsp:sp modelId="{EF4488C7-F006-48DB-B58B-E2241A6085A6}">
      <dsp:nvSpPr>
        <dsp:cNvPr id="0" name=""/>
        <dsp:cNvSpPr/>
      </dsp:nvSpPr>
      <dsp:spPr>
        <a:xfrm>
          <a:off x="8612100" y="502629"/>
          <a:ext cx="1476339" cy="670173"/>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Maturity</a:t>
          </a:r>
          <a:endParaRPr lang="en-SG" sz="1600" kern="1200" dirty="0"/>
        </a:p>
      </dsp:txBody>
      <dsp:txXfrm>
        <a:off x="8644815" y="535344"/>
        <a:ext cx="1410909" cy="60474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935B8-CAFA-41D7-81D5-5BFE313DF15D}">
      <dsp:nvSpPr>
        <dsp:cNvPr id="0" name=""/>
        <dsp:cNvSpPr/>
      </dsp:nvSpPr>
      <dsp:spPr>
        <a:xfrm>
          <a:off x="756642" y="0"/>
          <a:ext cx="8575278" cy="167543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32D46-7488-4DDE-B0FC-C317A681C1D4}">
      <dsp:nvSpPr>
        <dsp:cNvPr id="0" name=""/>
        <dsp:cNvSpPr/>
      </dsp:nvSpPr>
      <dsp:spPr>
        <a:xfrm>
          <a:off x="123" y="502629"/>
          <a:ext cx="1476339" cy="670173"/>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Idea</a:t>
          </a:r>
          <a:endParaRPr lang="en-SG" sz="1600" kern="1200" dirty="0"/>
        </a:p>
      </dsp:txBody>
      <dsp:txXfrm>
        <a:off x="32838" y="535344"/>
        <a:ext cx="1410909" cy="604743"/>
      </dsp:txXfrm>
    </dsp:sp>
    <dsp:sp modelId="{57E3E93D-8570-4A0F-97DC-7B758CE4C184}">
      <dsp:nvSpPr>
        <dsp:cNvPr id="0" name=""/>
        <dsp:cNvSpPr/>
      </dsp:nvSpPr>
      <dsp:spPr>
        <a:xfrm>
          <a:off x="1722518" y="502629"/>
          <a:ext cx="1476339" cy="670173"/>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Prototyping</a:t>
          </a:r>
          <a:endParaRPr lang="en-SG" sz="1600" kern="1200" dirty="0"/>
        </a:p>
      </dsp:txBody>
      <dsp:txXfrm>
        <a:off x="1755233" y="535344"/>
        <a:ext cx="1410909" cy="604743"/>
      </dsp:txXfrm>
    </dsp:sp>
    <dsp:sp modelId="{2C0EC7C2-AC70-4069-9A2C-5D13D884D903}">
      <dsp:nvSpPr>
        <dsp:cNvPr id="0" name=""/>
        <dsp:cNvSpPr/>
      </dsp:nvSpPr>
      <dsp:spPr>
        <a:xfrm>
          <a:off x="3444914" y="502629"/>
          <a:ext cx="1476339" cy="670173"/>
        </a:xfrm>
        <a:prstGeom prst="roundRect">
          <a:avLst/>
        </a:prstGeom>
        <a:solidFill>
          <a:schemeClr val="accent5">
            <a:hueOff val="-3016592"/>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Go-to-market</a:t>
          </a:r>
          <a:endParaRPr lang="en-SG" sz="1600" kern="1200" dirty="0"/>
        </a:p>
      </dsp:txBody>
      <dsp:txXfrm>
        <a:off x="3477629" y="535344"/>
        <a:ext cx="1410909" cy="604743"/>
      </dsp:txXfrm>
    </dsp:sp>
    <dsp:sp modelId="{0B9AA3FC-FB44-4BDA-AB93-CBB46B379263}">
      <dsp:nvSpPr>
        <dsp:cNvPr id="0" name=""/>
        <dsp:cNvSpPr/>
      </dsp:nvSpPr>
      <dsp:spPr>
        <a:xfrm>
          <a:off x="5167309" y="502629"/>
          <a:ext cx="1476339" cy="670173"/>
        </a:xfrm>
        <a:prstGeom prst="roundRect">
          <a:avLst/>
        </a:prstGeom>
        <a:solidFill>
          <a:schemeClr val="accent5">
            <a:hueOff val="-4524888"/>
            <a:satOff val="0"/>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Early Growth</a:t>
          </a:r>
          <a:endParaRPr lang="en-SG" sz="1600" kern="1200" dirty="0"/>
        </a:p>
      </dsp:txBody>
      <dsp:txXfrm>
        <a:off x="5200024" y="535344"/>
        <a:ext cx="1410909" cy="604743"/>
      </dsp:txXfrm>
    </dsp:sp>
    <dsp:sp modelId="{19F1EBEC-CDE6-440C-A76D-20C4C27CAF71}">
      <dsp:nvSpPr>
        <dsp:cNvPr id="0" name=""/>
        <dsp:cNvSpPr/>
      </dsp:nvSpPr>
      <dsp:spPr>
        <a:xfrm>
          <a:off x="6889705" y="502629"/>
          <a:ext cx="1476339" cy="670173"/>
        </a:xfrm>
        <a:prstGeom prst="roundRect">
          <a:avLst/>
        </a:prstGeom>
        <a:solidFill>
          <a:schemeClr val="accent5">
            <a:hueOff val="-6033184"/>
            <a:satOff val="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Growth</a:t>
          </a:r>
          <a:endParaRPr lang="en-SG" sz="1600" kern="1200" dirty="0"/>
        </a:p>
      </dsp:txBody>
      <dsp:txXfrm>
        <a:off x="6922420" y="535344"/>
        <a:ext cx="1410909" cy="604743"/>
      </dsp:txXfrm>
    </dsp:sp>
    <dsp:sp modelId="{EF4488C7-F006-48DB-B58B-E2241A6085A6}">
      <dsp:nvSpPr>
        <dsp:cNvPr id="0" name=""/>
        <dsp:cNvSpPr/>
      </dsp:nvSpPr>
      <dsp:spPr>
        <a:xfrm>
          <a:off x="8612100" y="502629"/>
          <a:ext cx="1476339" cy="670173"/>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Maturity</a:t>
          </a:r>
          <a:endParaRPr lang="en-SG" sz="1600" kern="1200" dirty="0"/>
        </a:p>
      </dsp:txBody>
      <dsp:txXfrm>
        <a:off x="8644815" y="535344"/>
        <a:ext cx="1410909" cy="60474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70E761B-DD62-9DBE-616B-70BCAA802F7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BB317A5-FB4C-2ADE-E0E0-5F00B5564A2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3789D0-8937-4A01-A5A0-D6638AED9D6E}" type="datetimeFigureOut">
              <a:rPr lang="en-US" smtClean="0"/>
              <a:t>9/7/2025</a:t>
            </a:fld>
            <a:endParaRPr lang="en-US"/>
          </a:p>
        </p:txBody>
      </p:sp>
      <p:sp>
        <p:nvSpPr>
          <p:cNvPr id="4" name="Footer Placeholder 3">
            <a:extLst>
              <a:ext uri="{FF2B5EF4-FFF2-40B4-BE49-F238E27FC236}">
                <a16:creationId xmlns:a16="http://schemas.microsoft.com/office/drawing/2014/main" id="{9AFAD31F-072A-2CE7-B388-D59E9A4C1CE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EDC3070-CB97-4475-1046-C25B829106B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60AE06-58B9-4DD7-8B74-011BB11069F1}" type="slidenum">
              <a:rPr lang="en-US" smtClean="0"/>
              <a:t>‹#›</a:t>
            </a:fld>
            <a:endParaRPr lang="en-US"/>
          </a:p>
        </p:txBody>
      </p:sp>
    </p:spTree>
    <p:extLst>
      <p:ext uri="{BB962C8B-B14F-4D97-AF65-F5344CB8AC3E}">
        <p14:creationId xmlns:p14="http://schemas.microsoft.com/office/powerpoint/2010/main" val="40970092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3134D2-D112-41DF-96E0-C012660A91C4}" type="datetimeFigureOut">
              <a:rPr lang="en-SG" smtClean="0"/>
              <a:t>7/9/2025</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5C92E9-F244-4C2B-9212-DBAD0F438D90}" type="slidenum">
              <a:rPr lang="en-SG" smtClean="0"/>
              <a:t>‹#›</a:t>
            </a:fld>
            <a:endParaRPr lang="en-SG"/>
          </a:p>
        </p:txBody>
      </p:sp>
    </p:spTree>
    <p:extLst>
      <p:ext uri="{BB962C8B-B14F-4D97-AF65-F5344CB8AC3E}">
        <p14:creationId xmlns:p14="http://schemas.microsoft.com/office/powerpoint/2010/main" val="1532290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5C92E9-F244-4C2B-9212-DBAD0F438D90}" type="slidenum">
              <a:rPr lang="en-SG" smtClean="0"/>
              <a:t>1</a:t>
            </a:fld>
            <a:endParaRPr lang="en-SG"/>
          </a:p>
        </p:txBody>
      </p:sp>
    </p:spTree>
    <p:extLst>
      <p:ext uri="{BB962C8B-B14F-4D97-AF65-F5344CB8AC3E}">
        <p14:creationId xmlns:p14="http://schemas.microsoft.com/office/powerpoint/2010/main" val="582341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4C2A1-5DE0-EC9F-77EA-38F3D0F48C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A1E4E6-615A-D5C1-78F8-EA13DF4542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D5AF44-8415-F5F4-9909-CD52BC42CF21}"/>
              </a:ext>
            </a:extLst>
          </p:cNvPr>
          <p:cNvSpPr>
            <a:spLocks noGrp="1"/>
          </p:cNvSpPr>
          <p:nvPr>
            <p:ph type="body" idx="1"/>
          </p:nvPr>
        </p:nvSpPr>
        <p:spPr/>
        <p:txBody>
          <a:bodyPr/>
          <a:lstStyle/>
          <a:p>
            <a:endParaRPr lang="en-SG" dirty="0"/>
          </a:p>
        </p:txBody>
      </p:sp>
      <p:sp>
        <p:nvSpPr>
          <p:cNvPr id="4" name="Slide Number Placeholder 3">
            <a:extLst>
              <a:ext uri="{FF2B5EF4-FFF2-40B4-BE49-F238E27FC236}">
                <a16:creationId xmlns:a16="http://schemas.microsoft.com/office/drawing/2014/main" id="{99915573-6893-DC9D-20C1-B208597FE952}"/>
              </a:ext>
            </a:extLst>
          </p:cNvPr>
          <p:cNvSpPr>
            <a:spLocks noGrp="1"/>
          </p:cNvSpPr>
          <p:nvPr>
            <p:ph type="sldNum" sz="quarter" idx="5"/>
          </p:nvPr>
        </p:nvSpPr>
        <p:spPr/>
        <p:txBody>
          <a:bodyPr/>
          <a:lstStyle/>
          <a:p>
            <a:fld id="{8F5C92E9-F244-4C2B-9212-DBAD0F438D90}" type="slidenum">
              <a:rPr lang="en-SG" smtClean="0"/>
              <a:t>13</a:t>
            </a:fld>
            <a:endParaRPr lang="en-SG"/>
          </a:p>
        </p:txBody>
      </p:sp>
    </p:spTree>
    <p:extLst>
      <p:ext uri="{BB962C8B-B14F-4D97-AF65-F5344CB8AC3E}">
        <p14:creationId xmlns:p14="http://schemas.microsoft.com/office/powerpoint/2010/main" val="3546973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AF91B-FB3D-31DA-3AE6-FAA5858A71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B79B2A-708A-F3E3-C8B3-BCC5E5C3F5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31962B-CCE1-E1F2-9280-BAA0280AF068}"/>
              </a:ext>
            </a:extLst>
          </p:cNvPr>
          <p:cNvSpPr>
            <a:spLocks noGrp="1"/>
          </p:cNvSpPr>
          <p:nvPr>
            <p:ph type="body" idx="1"/>
          </p:nvPr>
        </p:nvSpPr>
        <p:spPr/>
        <p:txBody>
          <a:bodyPr/>
          <a:lstStyle/>
          <a:p>
            <a:endParaRPr lang="en-SG" dirty="0"/>
          </a:p>
        </p:txBody>
      </p:sp>
      <p:sp>
        <p:nvSpPr>
          <p:cNvPr id="4" name="Slide Number Placeholder 3">
            <a:extLst>
              <a:ext uri="{FF2B5EF4-FFF2-40B4-BE49-F238E27FC236}">
                <a16:creationId xmlns:a16="http://schemas.microsoft.com/office/drawing/2014/main" id="{C70BE984-8F32-4E8A-DD9A-DB089E820026}"/>
              </a:ext>
            </a:extLst>
          </p:cNvPr>
          <p:cNvSpPr>
            <a:spLocks noGrp="1"/>
          </p:cNvSpPr>
          <p:nvPr>
            <p:ph type="sldNum" sz="quarter" idx="5"/>
          </p:nvPr>
        </p:nvSpPr>
        <p:spPr/>
        <p:txBody>
          <a:bodyPr/>
          <a:lstStyle/>
          <a:p>
            <a:fld id="{8F5C92E9-F244-4C2B-9212-DBAD0F438D90}" type="slidenum">
              <a:rPr lang="en-SG" smtClean="0"/>
              <a:t>14</a:t>
            </a:fld>
            <a:endParaRPr lang="en-SG"/>
          </a:p>
        </p:txBody>
      </p:sp>
    </p:spTree>
    <p:extLst>
      <p:ext uri="{BB962C8B-B14F-4D97-AF65-F5344CB8AC3E}">
        <p14:creationId xmlns:p14="http://schemas.microsoft.com/office/powerpoint/2010/main" val="3450694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74FCF-813C-6760-FED8-1690D7FDA8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433B72-C20C-22EB-8A0F-8090F8A428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5C94F0-1722-30CF-1E39-EA2A739A7013}"/>
              </a:ext>
            </a:extLst>
          </p:cNvPr>
          <p:cNvSpPr>
            <a:spLocks noGrp="1"/>
          </p:cNvSpPr>
          <p:nvPr>
            <p:ph type="body" idx="1"/>
          </p:nvPr>
        </p:nvSpPr>
        <p:spPr/>
        <p:txBody>
          <a:bodyPr/>
          <a:lstStyle/>
          <a:p>
            <a:endParaRPr lang="en-SG" dirty="0"/>
          </a:p>
        </p:txBody>
      </p:sp>
      <p:sp>
        <p:nvSpPr>
          <p:cNvPr id="4" name="Slide Number Placeholder 3">
            <a:extLst>
              <a:ext uri="{FF2B5EF4-FFF2-40B4-BE49-F238E27FC236}">
                <a16:creationId xmlns:a16="http://schemas.microsoft.com/office/drawing/2014/main" id="{9C1C6068-6D89-3FF4-3805-CAB220EAD85B}"/>
              </a:ext>
            </a:extLst>
          </p:cNvPr>
          <p:cNvSpPr>
            <a:spLocks noGrp="1"/>
          </p:cNvSpPr>
          <p:nvPr>
            <p:ph type="sldNum" sz="quarter" idx="5"/>
          </p:nvPr>
        </p:nvSpPr>
        <p:spPr/>
        <p:txBody>
          <a:bodyPr/>
          <a:lstStyle/>
          <a:p>
            <a:fld id="{8F5C92E9-F244-4C2B-9212-DBAD0F438D90}" type="slidenum">
              <a:rPr lang="en-SG" smtClean="0"/>
              <a:t>15</a:t>
            </a:fld>
            <a:endParaRPr lang="en-SG"/>
          </a:p>
        </p:txBody>
      </p:sp>
    </p:spTree>
    <p:extLst>
      <p:ext uri="{BB962C8B-B14F-4D97-AF65-F5344CB8AC3E}">
        <p14:creationId xmlns:p14="http://schemas.microsoft.com/office/powerpoint/2010/main" val="1148848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367C8-25D0-A85C-BE5E-B521AC6DCE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50352B-B3F6-4BD3-2596-1CB76A2FE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93B453-25EF-ADAC-A040-463F36AF8A2A}"/>
              </a:ext>
            </a:extLst>
          </p:cNvPr>
          <p:cNvSpPr>
            <a:spLocks noGrp="1"/>
          </p:cNvSpPr>
          <p:nvPr>
            <p:ph type="body" idx="1"/>
          </p:nvPr>
        </p:nvSpPr>
        <p:spPr/>
        <p:txBody>
          <a:bodyPr/>
          <a:lstStyle/>
          <a:p>
            <a:endParaRPr lang="en-SG" dirty="0"/>
          </a:p>
        </p:txBody>
      </p:sp>
      <p:sp>
        <p:nvSpPr>
          <p:cNvPr id="4" name="Slide Number Placeholder 3">
            <a:extLst>
              <a:ext uri="{FF2B5EF4-FFF2-40B4-BE49-F238E27FC236}">
                <a16:creationId xmlns:a16="http://schemas.microsoft.com/office/drawing/2014/main" id="{D26DC5EF-65FE-E254-6FA8-782B9090D97F}"/>
              </a:ext>
            </a:extLst>
          </p:cNvPr>
          <p:cNvSpPr>
            <a:spLocks noGrp="1"/>
          </p:cNvSpPr>
          <p:nvPr>
            <p:ph type="sldNum" sz="quarter" idx="5"/>
          </p:nvPr>
        </p:nvSpPr>
        <p:spPr/>
        <p:txBody>
          <a:bodyPr/>
          <a:lstStyle/>
          <a:p>
            <a:fld id="{8F5C92E9-F244-4C2B-9212-DBAD0F438D90}" type="slidenum">
              <a:rPr lang="en-SG" smtClean="0"/>
              <a:t>16</a:t>
            </a:fld>
            <a:endParaRPr lang="en-SG"/>
          </a:p>
        </p:txBody>
      </p:sp>
    </p:spTree>
    <p:extLst>
      <p:ext uri="{BB962C8B-B14F-4D97-AF65-F5344CB8AC3E}">
        <p14:creationId xmlns:p14="http://schemas.microsoft.com/office/powerpoint/2010/main" val="699842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5C92E9-F244-4C2B-9212-DBAD0F438D90}" type="slidenum">
              <a:rPr lang="en-SG" smtClean="0"/>
              <a:t>17</a:t>
            </a:fld>
            <a:endParaRPr lang="en-SG"/>
          </a:p>
        </p:txBody>
      </p:sp>
    </p:spTree>
    <p:extLst>
      <p:ext uri="{BB962C8B-B14F-4D97-AF65-F5344CB8AC3E}">
        <p14:creationId xmlns:p14="http://schemas.microsoft.com/office/powerpoint/2010/main" val="500962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10A78-6A99-E8F6-7BE9-F264017BEB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BAE79F-ED01-AC4A-0BEC-373F9ECDFB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C7E633-AA37-F174-DCAF-338C456A35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AF8835-7CBD-0A2C-A849-D54A1CF64BBD}"/>
              </a:ext>
            </a:extLst>
          </p:cNvPr>
          <p:cNvSpPr>
            <a:spLocks noGrp="1"/>
          </p:cNvSpPr>
          <p:nvPr>
            <p:ph type="sldNum" sz="quarter" idx="5"/>
          </p:nvPr>
        </p:nvSpPr>
        <p:spPr/>
        <p:txBody>
          <a:bodyPr/>
          <a:lstStyle/>
          <a:p>
            <a:fld id="{8F5C92E9-F244-4C2B-9212-DBAD0F438D90}" type="slidenum">
              <a:rPr lang="en-SG" smtClean="0"/>
              <a:t>18</a:t>
            </a:fld>
            <a:endParaRPr lang="en-SG"/>
          </a:p>
        </p:txBody>
      </p:sp>
    </p:spTree>
    <p:extLst>
      <p:ext uri="{BB962C8B-B14F-4D97-AF65-F5344CB8AC3E}">
        <p14:creationId xmlns:p14="http://schemas.microsoft.com/office/powerpoint/2010/main" val="2777603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0997A-AABF-6556-EFB2-2858791767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BED708-3CEF-4B57-6C24-705286383A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726E95-D286-C1BE-5B14-9EF8186C779D}"/>
              </a:ext>
            </a:extLst>
          </p:cNvPr>
          <p:cNvSpPr>
            <a:spLocks noGrp="1"/>
          </p:cNvSpPr>
          <p:nvPr>
            <p:ph type="body" idx="1"/>
          </p:nvPr>
        </p:nvSpPr>
        <p:spPr/>
        <p:txBody>
          <a:bodyPr/>
          <a:lstStyle/>
          <a:p>
            <a:r>
              <a:rPr lang="en-US" dirty="0"/>
              <a:t>Hired by competitor is not as benign as you’d like: poaching of individuals, exploding offers, etc. are all common. Example: Meta hiring OpenAI talent for $200mn/yr, Sam Altman makes &lt;$80mn/yr.</a:t>
            </a:r>
          </a:p>
        </p:txBody>
      </p:sp>
      <p:sp>
        <p:nvSpPr>
          <p:cNvPr id="4" name="Slide Number Placeholder 3">
            <a:extLst>
              <a:ext uri="{FF2B5EF4-FFF2-40B4-BE49-F238E27FC236}">
                <a16:creationId xmlns:a16="http://schemas.microsoft.com/office/drawing/2014/main" id="{06182E3E-B828-52D7-8C20-A578B19429C4}"/>
              </a:ext>
            </a:extLst>
          </p:cNvPr>
          <p:cNvSpPr>
            <a:spLocks noGrp="1"/>
          </p:cNvSpPr>
          <p:nvPr>
            <p:ph type="sldNum" sz="quarter" idx="5"/>
          </p:nvPr>
        </p:nvSpPr>
        <p:spPr/>
        <p:txBody>
          <a:bodyPr/>
          <a:lstStyle/>
          <a:p>
            <a:fld id="{8F5C92E9-F244-4C2B-9212-DBAD0F438D90}" type="slidenum">
              <a:rPr lang="en-SG" smtClean="0"/>
              <a:t>19</a:t>
            </a:fld>
            <a:endParaRPr lang="en-SG"/>
          </a:p>
        </p:txBody>
      </p:sp>
    </p:spTree>
    <p:extLst>
      <p:ext uri="{BB962C8B-B14F-4D97-AF65-F5344CB8AC3E}">
        <p14:creationId xmlns:p14="http://schemas.microsoft.com/office/powerpoint/2010/main" val="3638808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F865D-44FF-8A10-EA32-DE489B1976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1BE1A1-9E5B-1279-2EEC-B89C8752D9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6214FE-F0D5-661B-3F38-0205C1B52885}"/>
              </a:ext>
            </a:extLst>
          </p:cNvPr>
          <p:cNvSpPr>
            <a:spLocks noGrp="1"/>
          </p:cNvSpPr>
          <p:nvPr>
            <p:ph type="body" idx="1"/>
          </p:nvPr>
        </p:nvSpPr>
        <p:spPr/>
        <p:txBody>
          <a:bodyPr/>
          <a:lstStyle/>
          <a:p>
            <a:r>
              <a:rPr lang="en-US" dirty="0"/>
              <a:t>Hired by competitor is not as benign as you’d like: poaching of individuals, exploding offers, etc. are all common. Example: Meta hiring OpenAI talent for $200mn/yr, Sam Altman makes &lt;$80mn/yr.</a:t>
            </a:r>
          </a:p>
          <a:p>
            <a:endParaRPr lang="en-US" dirty="0"/>
          </a:p>
          <a:p>
            <a:r>
              <a:rPr lang="en-US" dirty="0"/>
              <a:t>Bought out by majority shareholders: usually acrimonious. </a:t>
            </a:r>
            <a:r>
              <a:rPr lang="en-US" dirty="0" err="1"/>
              <a:t>Subnautica</a:t>
            </a:r>
            <a:r>
              <a:rPr lang="en-US" dirty="0"/>
              <a:t> 2?</a:t>
            </a:r>
          </a:p>
        </p:txBody>
      </p:sp>
      <p:sp>
        <p:nvSpPr>
          <p:cNvPr id="4" name="Slide Number Placeholder 3">
            <a:extLst>
              <a:ext uri="{FF2B5EF4-FFF2-40B4-BE49-F238E27FC236}">
                <a16:creationId xmlns:a16="http://schemas.microsoft.com/office/drawing/2014/main" id="{2F4FF49D-E986-6B9D-33E3-FDA7C727371E}"/>
              </a:ext>
            </a:extLst>
          </p:cNvPr>
          <p:cNvSpPr>
            <a:spLocks noGrp="1"/>
          </p:cNvSpPr>
          <p:nvPr>
            <p:ph type="sldNum" sz="quarter" idx="5"/>
          </p:nvPr>
        </p:nvSpPr>
        <p:spPr/>
        <p:txBody>
          <a:bodyPr/>
          <a:lstStyle/>
          <a:p>
            <a:fld id="{8F5C92E9-F244-4C2B-9212-DBAD0F438D90}" type="slidenum">
              <a:rPr lang="en-SG" smtClean="0"/>
              <a:t>20</a:t>
            </a:fld>
            <a:endParaRPr lang="en-SG"/>
          </a:p>
        </p:txBody>
      </p:sp>
    </p:spTree>
    <p:extLst>
      <p:ext uri="{BB962C8B-B14F-4D97-AF65-F5344CB8AC3E}">
        <p14:creationId xmlns:p14="http://schemas.microsoft.com/office/powerpoint/2010/main" val="2810239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D44F9-15A7-B85F-36F6-4AA7EA99AF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580B07-CEC7-2CFE-3639-2B8E03D932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D70DA1-AD99-A9AA-A88C-6DE364910B5F}"/>
              </a:ext>
            </a:extLst>
          </p:cNvPr>
          <p:cNvSpPr>
            <a:spLocks noGrp="1"/>
          </p:cNvSpPr>
          <p:nvPr>
            <p:ph type="body" idx="1"/>
          </p:nvPr>
        </p:nvSpPr>
        <p:spPr/>
        <p:txBody>
          <a:bodyPr/>
          <a:lstStyle/>
          <a:p>
            <a:r>
              <a:rPr lang="en-US" dirty="0"/>
              <a:t>Acquisition is rarely done for cash, almost always a “stock swap”.</a:t>
            </a:r>
          </a:p>
        </p:txBody>
      </p:sp>
      <p:sp>
        <p:nvSpPr>
          <p:cNvPr id="4" name="Slide Number Placeholder 3">
            <a:extLst>
              <a:ext uri="{FF2B5EF4-FFF2-40B4-BE49-F238E27FC236}">
                <a16:creationId xmlns:a16="http://schemas.microsoft.com/office/drawing/2014/main" id="{26626E45-9BF8-7073-073D-4A1B01F60F59}"/>
              </a:ext>
            </a:extLst>
          </p:cNvPr>
          <p:cNvSpPr>
            <a:spLocks noGrp="1"/>
          </p:cNvSpPr>
          <p:nvPr>
            <p:ph type="sldNum" sz="quarter" idx="5"/>
          </p:nvPr>
        </p:nvSpPr>
        <p:spPr/>
        <p:txBody>
          <a:bodyPr/>
          <a:lstStyle/>
          <a:p>
            <a:fld id="{8F5C92E9-F244-4C2B-9212-DBAD0F438D90}" type="slidenum">
              <a:rPr lang="en-SG" smtClean="0"/>
              <a:t>21</a:t>
            </a:fld>
            <a:endParaRPr lang="en-SG"/>
          </a:p>
        </p:txBody>
      </p:sp>
    </p:spTree>
    <p:extLst>
      <p:ext uri="{BB962C8B-B14F-4D97-AF65-F5344CB8AC3E}">
        <p14:creationId xmlns:p14="http://schemas.microsoft.com/office/powerpoint/2010/main" val="20594390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C751F-B5DB-D870-1302-87F2638B4E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3EA3C4-17AA-E50E-5A8C-EFC7F45DD8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826982-5AA1-699F-2D83-32543E5C9BD1}"/>
              </a:ext>
            </a:extLst>
          </p:cNvPr>
          <p:cNvSpPr>
            <a:spLocks noGrp="1"/>
          </p:cNvSpPr>
          <p:nvPr>
            <p:ph type="body" idx="1"/>
          </p:nvPr>
        </p:nvSpPr>
        <p:spPr/>
        <p:txBody>
          <a:bodyPr/>
          <a:lstStyle/>
          <a:p>
            <a:r>
              <a:rPr lang="en-US" dirty="0"/>
              <a:t>Take-along and drag-along clause in private equity purchase.</a:t>
            </a:r>
          </a:p>
        </p:txBody>
      </p:sp>
      <p:sp>
        <p:nvSpPr>
          <p:cNvPr id="4" name="Slide Number Placeholder 3">
            <a:extLst>
              <a:ext uri="{FF2B5EF4-FFF2-40B4-BE49-F238E27FC236}">
                <a16:creationId xmlns:a16="http://schemas.microsoft.com/office/drawing/2014/main" id="{1CC1228B-C6A4-A6E7-3344-907E894A9A44}"/>
              </a:ext>
            </a:extLst>
          </p:cNvPr>
          <p:cNvSpPr>
            <a:spLocks noGrp="1"/>
          </p:cNvSpPr>
          <p:nvPr>
            <p:ph type="sldNum" sz="quarter" idx="5"/>
          </p:nvPr>
        </p:nvSpPr>
        <p:spPr/>
        <p:txBody>
          <a:bodyPr/>
          <a:lstStyle/>
          <a:p>
            <a:fld id="{8F5C92E9-F244-4C2B-9212-DBAD0F438D90}" type="slidenum">
              <a:rPr lang="en-SG" smtClean="0"/>
              <a:t>22</a:t>
            </a:fld>
            <a:endParaRPr lang="en-SG"/>
          </a:p>
        </p:txBody>
      </p:sp>
    </p:spTree>
    <p:extLst>
      <p:ext uri="{BB962C8B-B14F-4D97-AF65-F5344CB8AC3E}">
        <p14:creationId xmlns:p14="http://schemas.microsoft.com/office/powerpoint/2010/main" val="1507049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F05ED-3377-E1EF-4CD4-91E46E9A2B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01DDEB-F460-FB74-6622-C8BBDFA4B7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040F09-9DED-B938-0049-A31014B895C9}"/>
              </a:ext>
            </a:extLst>
          </p:cNvPr>
          <p:cNvSpPr>
            <a:spLocks noGrp="1"/>
          </p:cNvSpPr>
          <p:nvPr>
            <p:ph type="body" idx="1"/>
          </p:nvPr>
        </p:nvSpPr>
        <p:spPr/>
        <p:txBody>
          <a:bodyPr/>
          <a:lstStyle/>
          <a:p>
            <a:endParaRPr lang="en-SG"/>
          </a:p>
        </p:txBody>
      </p:sp>
      <p:sp>
        <p:nvSpPr>
          <p:cNvPr id="4" name="Slide Number Placeholder 3">
            <a:extLst>
              <a:ext uri="{FF2B5EF4-FFF2-40B4-BE49-F238E27FC236}">
                <a16:creationId xmlns:a16="http://schemas.microsoft.com/office/drawing/2014/main" id="{908370C4-3855-D95C-0198-3F83033DBA4A}"/>
              </a:ext>
            </a:extLst>
          </p:cNvPr>
          <p:cNvSpPr>
            <a:spLocks noGrp="1"/>
          </p:cNvSpPr>
          <p:nvPr>
            <p:ph type="sldNum" sz="quarter" idx="5"/>
          </p:nvPr>
        </p:nvSpPr>
        <p:spPr/>
        <p:txBody>
          <a:bodyPr/>
          <a:lstStyle/>
          <a:p>
            <a:fld id="{8F5C92E9-F244-4C2B-9212-DBAD0F438D90}" type="slidenum">
              <a:rPr lang="en-SG" smtClean="0"/>
              <a:t>5</a:t>
            </a:fld>
            <a:endParaRPr lang="en-SG"/>
          </a:p>
        </p:txBody>
      </p:sp>
    </p:spTree>
    <p:extLst>
      <p:ext uri="{BB962C8B-B14F-4D97-AF65-F5344CB8AC3E}">
        <p14:creationId xmlns:p14="http://schemas.microsoft.com/office/powerpoint/2010/main" val="3784622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41E75-5D7E-1617-6B08-C432348C5F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B81C78-5F52-77B0-7307-F9CAB2546D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7998AC-16CA-6FF1-E03C-781A61F88F97}"/>
              </a:ext>
            </a:extLst>
          </p:cNvPr>
          <p:cNvSpPr>
            <a:spLocks noGrp="1"/>
          </p:cNvSpPr>
          <p:nvPr>
            <p:ph type="body" idx="1"/>
          </p:nvPr>
        </p:nvSpPr>
        <p:spPr/>
        <p:txBody>
          <a:bodyPr/>
          <a:lstStyle/>
          <a:p>
            <a:r>
              <a:rPr lang="en-US" dirty="0"/>
              <a:t>Hired by competitor is not as benign as you’d like: poaching of individuals, exploding offers, etc. are all common. Example: Meta hiring OpenAI talent for $200mn/yr, Sam Altman makes &lt;$80mn/yr.</a:t>
            </a:r>
          </a:p>
          <a:p>
            <a:endParaRPr lang="en-US" dirty="0"/>
          </a:p>
          <a:p>
            <a:r>
              <a:rPr lang="en-US" dirty="0"/>
              <a:t>Acquisition is rarely done for cash, almost always a “stock swap”.</a:t>
            </a:r>
          </a:p>
          <a:p>
            <a:endParaRPr lang="en-US" dirty="0"/>
          </a:p>
          <a:p>
            <a:r>
              <a:rPr lang="en-US" dirty="0"/>
              <a:t>Bought out by majority shareholders: usually acrimonious. </a:t>
            </a:r>
            <a:r>
              <a:rPr lang="en-US" dirty="0" err="1"/>
              <a:t>Subnautica</a:t>
            </a:r>
            <a:r>
              <a:rPr lang="en-US" dirty="0"/>
              <a:t> 2?</a:t>
            </a:r>
          </a:p>
          <a:p>
            <a:endParaRPr lang="en-US" dirty="0"/>
          </a:p>
          <a:p>
            <a:r>
              <a:rPr lang="en-US" dirty="0"/>
              <a:t>Take-along and drag-along clause in private equity purchase.</a:t>
            </a:r>
          </a:p>
        </p:txBody>
      </p:sp>
      <p:sp>
        <p:nvSpPr>
          <p:cNvPr id="4" name="Slide Number Placeholder 3">
            <a:extLst>
              <a:ext uri="{FF2B5EF4-FFF2-40B4-BE49-F238E27FC236}">
                <a16:creationId xmlns:a16="http://schemas.microsoft.com/office/drawing/2014/main" id="{FA60E29C-2592-29C9-AE48-299F9B008BD1}"/>
              </a:ext>
            </a:extLst>
          </p:cNvPr>
          <p:cNvSpPr>
            <a:spLocks noGrp="1"/>
          </p:cNvSpPr>
          <p:nvPr>
            <p:ph type="sldNum" sz="quarter" idx="5"/>
          </p:nvPr>
        </p:nvSpPr>
        <p:spPr/>
        <p:txBody>
          <a:bodyPr/>
          <a:lstStyle/>
          <a:p>
            <a:fld id="{8F5C92E9-F244-4C2B-9212-DBAD0F438D90}" type="slidenum">
              <a:rPr lang="en-SG" smtClean="0"/>
              <a:t>23</a:t>
            </a:fld>
            <a:endParaRPr lang="en-SG"/>
          </a:p>
        </p:txBody>
      </p:sp>
    </p:spTree>
    <p:extLst>
      <p:ext uri="{BB962C8B-B14F-4D97-AF65-F5344CB8AC3E}">
        <p14:creationId xmlns:p14="http://schemas.microsoft.com/office/powerpoint/2010/main" val="26876764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AC8A9-0D81-077C-AD7A-C697CBAE01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6CE272-E963-AE99-55D1-4DE1789180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E31775-7C95-581B-F492-9B7E3F1F72D8}"/>
              </a:ext>
            </a:extLst>
          </p:cNvPr>
          <p:cNvSpPr>
            <a:spLocks noGrp="1"/>
          </p:cNvSpPr>
          <p:nvPr>
            <p:ph type="body" idx="1"/>
          </p:nvPr>
        </p:nvSpPr>
        <p:spPr/>
        <p:txBody>
          <a:bodyPr/>
          <a:lstStyle/>
          <a:p>
            <a:r>
              <a:rPr lang="en-US" b="1"/>
              <a:t>Growth</a:t>
            </a:r>
          </a:p>
          <a:p>
            <a:r>
              <a:rPr lang="en-US"/>
              <a:t>Because if you have an opportunity to scale that produces better returns than the interest rate, that its almost always transient. So it is better to borrow the money and do it quickly than to do it slowly.</a:t>
            </a:r>
          </a:p>
          <a:p>
            <a:endParaRPr lang="en-US" b="1"/>
          </a:p>
          <a:p>
            <a:r>
              <a:rPr lang="en-US" b="1"/>
              <a:t>Mature</a:t>
            </a:r>
          </a:p>
          <a:p>
            <a:r>
              <a:rPr lang="en-US"/>
              <a:t>Why do mature companies borrow? What do they do with the money? Vertical integration, horizontal integration.</a:t>
            </a:r>
          </a:p>
          <a:p>
            <a:r>
              <a:rPr lang="en-US"/>
              <a:t>Common to buy suppliers of key factors of production: e.g. Apple buying Dialog </a:t>
            </a:r>
            <a:r>
              <a:rPr lang="en-US" err="1"/>
              <a:t>Semicon</a:t>
            </a:r>
            <a:r>
              <a:rPr lang="en-US"/>
              <a:t> (70% of sales to Apple) for power management. Common to buy to get access to key production Amazon acquiring Kiva Systems.</a:t>
            </a:r>
          </a:p>
          <a:p>
            <a:r>
              <a:rPr lang="en-US"/>
              <a:t>Sometimes, customer acquisition is expensive because of the business, the longevity of the product, or because of network effects. Ex: Facebook buying Instagram, Unilever buying Dollar Shave Club.</a:t>
            </a:r>
          </a:p>
        </p:txBody>
      </p:sp>
      <p:sp>
        <p:nvSpPr>
          <p:cNvPr id="4" name="Slide Number Placeholder 3">
            <a:extLst>
              <a:ext uri="{FF2B5EF4-FFF2-40B4-BE49-F238E27FC236}">
                <a16:creationId xmlns:a16="http://schemas.microsoft.com/office/drawing/2014/main" id="{14DCED34-FF62-543A-A9E3-70F8D89909D7}"/>
              </a:ext>
            </a:extLst>
          </p:cNvPr>
          <p:cNvSpPr>
            <a:spLocks noGrp="1"/>
          </p:cNvSpPr>
          <p:nvPr>
            <p:ph type="sldNum" sz="quarter" idx="5"/>
          </p:nvPr>
        </p:nvSpPr>
        <p:spPr/>
        <p:txBody>
          <a:bodyPr/>
          <a:lstStyle/>
          <a:p>
            <a:fld id="{8F5C92E9-F244-4C2B-9212-DBAD0F438D90}" type="slidenum">
              <a:rPr lang="en-SG" smtClean="0"/>
              <a:t>24</a:t>
            </a:fld>
            <a:endParaRPr lang="en-SG"/>
          </a:p>
        </p:txBody>
      </p:sp>
    </p:spTree>
    <p:extLst>
      <p:ext uri="{BB962C8B-B14F-4D97-AF65-F5344CB8AC3E}">
        <p14:creationId xmlns:p14="http://schemas.microsoft.com/office/powerpoint/2010/main" val="12212804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5"/>
          </p:nvPr>
        </p:nvSpPr>
        <p:spPr/>
        <p:txBody>
          <a:bodyPr/>
          <a:lstStyle/>
          <a:p>
            <a:fld id="{8F5C92E9-F244-4C2B-9212-DBAD0F438D90}" type="slidenum">
              <a:rPr lang="en-SG" smtClean="0"/>
              <a:t>25</a:t>
            </a:fld>
            <a:endParaRPr lang="en-SG"/>
          </a:p>
        </p:txBody>
      </p:sp>
    </p:spTree>
    <p:extLst>
      <p:ext uri="{BB962C8B-B14F-4D97-AF65-F5344CB8AC3E}">
        <p14:creationId xmlns:p14="http://schemas.microsoft.com/office/powerpoint/2010/main" val="32702802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5C92E9-F244-4C2B-9212-DBAD0F438D90}" type="slidenum">
              <a:rPr lang="en-SG" smtClean="0"/>
              <a:t>26</a:t>
            </a:fld>
            <a:endParaRPr lang="en-SG"/>
          </a:p>
        </p:txBody>
      </p:sp>
    </p:spTree>
    <p:extLst>
      <p:ext uri="{BB962C8B-B14F-4D97-AF65-F5344CB8AC3E}">
        <p14:creationId xmlns:p14="http://schemas.microsoft.com/office/powerpoint/2010/main" val="224628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97289-2C2E-F871-9400-2CF8FE3B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836D09-4FB5-D890-ACA3-862914C340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D55256-7952-9DE0-63EC-DDCBC5DEBC6E}"/>
              </a:ext>
            </a:extLst>
          </p:cNvPr>
          <p:cNvSpPr>
            <a:spLocks noGrp="1"/>
          </p:cNvSpPr>
          <p:nvPr>
            <p:ph type="body" idx="1"/>
          </p:nvPr>
        </p:nvSpPr>
        <p:spPr/>
        <p:txBody>
          <a:bodyPr/>
          <a:lstStyle/>
          <a:p>
            <a:endParaRPr lang="en-SG"/>
          </a:p>
        </p:txBody>
      </p:sp>
      <p:sp>
        <p:nvSpPr>
          <p:cNvPr id="4" name="Slide Number Placeholder 3">
            <a:extLst>
              <a:ext uri="{FF2B5EF4-FFF2-40B4-BE49-F238E27FC236}">
                <a16:creationId xmlns:a16="http://schemas.microsoft.com/office/drawing/2014/main" id="{40103A25-3238-5F38-4A67-F5DA3A01C4FC}"/>
              </a:ext>
            </a:extLst>
          </p:cNvPr>
          <p:cNvSpPr>
            <a:spLocks noGrp="1"/>
          </p:cNvSpPr>
          <p:nvPr>
            <p:ph type="sldNum" sz="quarter" idx="5"/>
          </p:nvPr>
        </p:nvSpPr>
        <p:spPr/>
        <p:txBody>
          <a:bodyPr/>
          <a:lstStyle/>
          <a:p>
            <a:fld id="{8F5C92E9-F244-4C2B-9212-DBAD0F438D90}" type="slidenum">
              <a:rPr lang="en-SG" smtClean="0"/>
              <a:t>27</a:t>
            </a:fld>
            <a:endParaRPr lang="en-SG"/>
          </a:p>
        </p:txBody>
      </p:sp>
    </p:spTree>
    <p:extLst>
      <p:ext uri="{BB962C8B-B14F-4D97-AF65-F5344CB8AC3E}">
        <p14:creationId xmlns:p14="http://schemas.microsoft.com/office/powerpoint/2010/main" val="38214818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Because of the investor cycle, investors will typically exit your company by selling to the next round of investors in their window. This is why investors raise money in rounds</a:t>
            </a:r>
          </a:p>
          <a:p>
            <a:endParaRPr lang="en-US"/>
          </a:p>
          <a:p>
            <a:r>
              <a:rPr lang="en-US"/>
              <a:t>Depending on the early stages of your company, you may be forced to look for an investor who has just closed a round and is looking for returns in seven years, not in a few years.</a:t>
            </a:r>
          </a:p>
          <a:p>
            <a:endParaRPr lang="en-US"/>
          </a:p>
          <a:p>
            <a:endParaRPr lang="en-US"/>
          </a:p>
        </p:txBody>
      </p:sp>
      <p:sp>
        <p:nvSpPr>
          <p:cNvPr id="4" name="Slide Number Placeholder 3"/>
          <p:cNvSpPr>
            <a:spLocks noGrp="1"/>
          </p:cNvSpPr>
          <p:nvPr>
            <p:ph type="sldNum" sz="quarter" idx="5"/>
          </p:nvPr>
        </p:nvSpPr>
        <p:spPr/>
        <p:txBody>
          <a:bodyPr/>
          <a:lstStyle/>
          <a:p>
            <a:fld id="{8F5C92E9-F244-4C2B-9212-DBAD0F438D90}" type="slidenum">
              <a:rPr lang="en-SG" smtClean="0"/>
              <a:t>29</a:t>
            </a:fld>
            <a:endParaRPr lang="en-SG"/>
          </a:p>
        </p:txBody>
      </p:sp>
    </p:spTree>
    <p:extLst>
      <p:ext uri="{BB962C8B-B14F-4D97-AF65-F5344CB8AC3E}">
        <p14:creationId xmlns:p14="http://schemas.microsoft.com/office/powerpoint/2010/main" val="41117789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69D5C-BE3C-5647-1C05-E27E53727C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00072F-70D0-F305-232F-36706860CB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C4FE11-0E89-6B8B-ABAF-29EE89D5E00F}"/>
              </a:ext>
            </a:extLst>
          </p:cNvPr>
          <p:cNvSpPr>
            <a:spLocks noGrp="1"/>
          </p:cNvSpPr>
          <p:nvPr>
            <p:ph type="body" idx="1"/>
          </p:nvPr>
        </p:nvSpPr>
        <p:spPr/>
        <p:txBody>
          <a:bodyPr/>
          <a:lstStyle/>
          <a:p>
            <a:r>
              <a:rPr lang="en-SG" dirty="0"/>
              <a:t>Poor customer discovery: people had a ritual of going to buy groceries, and no trust or culture for online ordering products.</a:t>
            </a:r>
          </a:p>
          <a:p>
            <a:endParaRPr lang="en-SG" dirty="0"/>
          </a:p>
          <a:p>
            <a:r>
              <a:rPr lang="en-SG" dirty="0"/>
              <a:t>Poor investment: they invested in a giant robotic warehouse to reduce costs, but the investment amount was too high and the cost savings too low.</a:t>
            </a:r>
          </a:p>
          <a:p>
            <a:endParaRPr lang="en-SG" dirty="0"/>
          </a:p>
          <a:p>
            <a:r>
              <a:rPr lang="en-SG" dirty="0"/>
              <a:t>Poor burn rate management: they were losing $2M/day at the peak of their expenses. Grocery is a very small-margin business, and you need that.</a:t>
            </a:r>
          </a:p>
        </p:txBody>
      </p:sp>
      <p:sp>
        <p:nvSpPr>
          <p:cNvPr id="4" name="Slide Number Placeholder 3">
            <a:extLst>
              <a:ext uri="{FF2B5EF4-FFF2-40B4-BE49-F238E27FC236}">
                <a16:creationId xmlns:a16="http://schemas.microsoft.com/office/drawing/2014/main" id="{D1E64B8E-DCF3-25E8-752F-DE38E290C042}"/>
              </a:ext>
            </a:extLst>
          </p:cNvPr>
          <p:cNvSpPr>
            <a:spLocks noGrp="1"/>
          </p:cNvSpPr>
          <p:nvPr>
            <p:ph type="sldNum" sz="quarter" idx="5"/>
          </p:nvPr>
        </p:nvSpPr>
        <p:spPr/>
        <p:txBody>
          <a:bodyPr/>
          <a:lstStyle/>
          <a:p>
            <a:fld id="{8F5C92E9-F244-4C2B-9212-DBAD0F438D90}" type="slidenum">
              <a:rPr lang="en-SG" smtClean="0"/>
              <a:t>30</a:t>
            </a:fld>
            <a:endParaRPr lang="en-SG"/>
          </a:p>
        </p:txBody>
      </p:sp>
    </p:spTree>
    <p:extLst>
      <p:ext uri="{BB962C8B-B14F-4D97-AF65-F5344CB8AC3E}">
        <p14:creationId xmlns:p14="http://schemas.microsoft.com/office/powerpoint/2010/main" val="10184245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5191E-8AA2-61F4-53D1-5126481AD7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B735B4-0CD6-C099-F7CF-7B473E430E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D5F799-6670-13D9-212E-CF0E37B7EF78}"/>
              </a:ext>
            </a:extLst>
          </p:cNvPr>
          <p:cNvSpPr>
            <a:spLocks noGrp="1"/>
          </p:cNvSpPr>
          <p:nvPr>
            <p:ph type="body" idx="1"/>
          </p:nvPr>
        </p:nvSpPr>
        <p:spPr/>
        <p:txBody>
          <a:bodyPr/>
          <a:lstStyle/>
          <a:p>
            <a:pPr marL="0" indent="0">
              <a:buNone/>
            </a:pPr>
            <a:r>
              <a:rPr lang="en-US" sz="2400" b="1" dirty="0"/>
              <a:t>MelaFind melanoma detection tool (MELA Sciences)</a:t>
            </a:r>
          </a:p>
          <a:p>
            <a:pPr lvl="1"/>
            <a:r>
              <a:rPr lang="en-US" sz="2000" dirty="0"/>
              <a:t>More accurate than dermatologists, BUT—</a:t>
            </a:r>
          </a:p>
          <a:p>
            <a:pPr lvl="1"/>
            <a:r>
              <a:rPr lang="en-US" sz="2000" dirty="0"/>
              <a:t>Tends to be correct when dermatologists are wrong, and wrong when dermatologists are correct. (Greater sensitivity, but lower specificity.)</a:t>
            </a:r>
          </a:p>
          <a:p>
            <a:pPr lvl="1"/>
            <a:r>
              <a:rPr lang="en-US" sz="2000" dirty="0"/>
              <a:t>Bred distrust in dermatologists.</a:t>
            </a:r>
          </a:p>
          <a:p>
            <a:pPr marL="0" indent="0">
              <a:buNone/>
            </a:pPr>
            <a:r>
              <a:rPr lang="en-US" sz="2400" b="1" dirty="0"/>
              <a:t>NC-stat automated diabetic neuropathy device (NeuroMetrix)</a:t>
            </a:r>
          </a:p>
          <a:p>
            <a:pPr lvl="1"/>
            <a:r>
              <a:rPr lang="en-US" sz="2000" dirty="0"/>
              <a:t>Less work for similar diagnosis accuracy, BUT—</a:t>
            </a:r>
          </a:p>
          <a:p>
            <a:pPr lvl="1"/>
            <a:r>
              <a:rPr lang="en-US" sz="2000" dirty="0"/>
              <a:t>Takes work and control away from neurologists and specialized technicians, and adds a delay between visit and diagnosis.</a:t>
            </a:r>
          </a:p>
          <a:p>
            <a:pPr lvl="1"/>
            <a:r>
              <a:rPr lang="en-US" sz="2000" dirty="0"/>
              <a:t>Resistance from neurologists and indifference from primary care doctors.</a:t>
            </a:r>
          </a:p>
          <a:p>
            <a:pPr marL="0" indent="0">
              <a:buNone/>
            </a:pPr>
            <a:r>
              <a:rPr lang="en-US" sz="2400" b="1" dirty="0"/>
              <a:t>Aethlon Hemopurifier viral clearance device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Univers"/>
                <a:ea typeface="+mn-ea"/>
                <a:cs typeface="+mn-cs"/>
              </a:rPr>
              <a:t>Effectively scrubs viruses from your blood during dialysis, BUT—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2000" dirty="0">
                <a:solidFill>
                  <a:prstClr val="black"/>
                </a:solidFill>
                <a:latin typeface="Univers"/>
              </a:rPr>
              <a:t>Doctors have no standards on how to use it, hospitals have no standards on billing for it, and dialysis adds a lot of labor (especially in the ICU)</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Univers"/>
                <a:ea typeface="+mn-ea"/>
                <a:cs typeface="+mn-cs"/>
              </a:rPr>
              <a:t>Currently looking for breakthrough in cancer treatment.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Univers"/>
              <a:ea typeface="+mn-ea"/>
              <a:cs typeface="+mn-cs"/>
            </a:endParaRPr>
          </a:p>
          <a:p>
            <a:pPr marL="0" indent="0">
              <a:buNone/>
            </a:pPr>
            <a:endParaRPr lang="en-US" sz="2400" dirty="0"/>
          </a:p>
          <a:p>
            <a:endParaRPr lang="en-SG" dirty="0"/>
          </a:p>
        </p:txBody>
      </p:sp>
      <p:sp>
        <p:nvSpPr>
          <p:cNvPr id="4" name="Slide Number Placeholder 3">
            <a:extLst>
              <a:ext uri="{FF2B5EF4-FFF2-40B4-BE49-F238E27FC236}">
                <a16:creationId xmlns:a16="http://schemas.microsoft.com/office/drawing/2014/main" id="{BA5399AE-EC77-2AE4-080A-C470CB5EBBF1}"/>
              </a:ext>
            </a:extLst>
          </p:cNvPr>
          <p:cNvSpPr>
            <a:spLocks noGrp="1"/>
          </p:cNvSpPr>
          <p:nvPr>
            <p:ph type="sldNum" sz="quarter" idx="5"/>
          </p:nvPr>
        </p:nvSpPr>
        <p:spPr/>
        <p:txBody>
          <a:bodyPr/>
          <a:lstStyle/>
          <a:p>
            <a:fld id="{8F5C92E9-F244-4C2B-9212-DBAD0F438D90}" type="slidenum">
              <a:rPr lang="en-SG" smtClean="0"/>
              <a:t>31</a:t>
            </a:fld>
            <a:endParaRPr lang="en-SG"/>
          </a:p>
        </p:txBody>
      </p:sp>
    </p:spTree>
    <p:extLst>
      <p:ext uri="{BB962C8B-B14F-4D97-AF65-F5344CB8AC3E}">
        <p14:creationId xmlns:p14="http://schemas.microsoft.com/office/powerpoint/2010/main" val="9084415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Very rare to meet someone who has more than two of MAN.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lets talk about selling a toy to a child. The child has the need, the parent has the money and authority. You sell it to the child as “fun”, and to the parent as “enriching”</a:t>
            </a:r>
          </a:p>
          <a:p>
            <a:endParaRPr lang="en-US" dirty="0"/>
          </a:p>
          <a:p>
            <a:r>
              <a:rPr lang="en-US" dirty="0"/>
              <a:t>Another example, lets talk about selling some database software to a company. The developer has the need, the tech lead or product manager has the authority, and the CFO has to sign off on the money. </a:t>
            </a:r>
          </a:p>
        </p:txBody>
      </p:sp>
      <p:sp>
        <p:nvSpPr>
          <p:cNvPr id="4" name="Slide Number Placeholder 3"/>
          <p:cNvSpPr>
            <a:spLocks noGrp="1"/>
          </p:cNvSpPr>
          <p:nvPr>
            <p:ph type="sldNum" sz="quarter" idx="5"/>
          </p:nvPr>
        </p:nvSpPr>
        <p:spPr/>
        <p:txBody>
          <a:bodyPr/>
          <a:lstStyle/>
          <a:p>
            <a:fld id="{8F5C92E9-F244-4C2B-9212-DBAD0F438D90}" type="slidenum">
              <a:rPr lang="en-SG" smtClean="0"/>
              <a:t>32</a:t>
            </a:fld>
            <a:endParaRPr lang="en-SG"/>
          </a:p>
        </p:txBody>
      </p:sp>
    </p:spTree>
    <p:extLst>
      <p:ext uri="{BB962C8B-B14F-4D97-AF65-F5344CB8AC3E}">
        <p14:creationId xmlns:p14="http://schemas.microsoft.com/office/powerpoint/2010/main" val="2165213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5C92E9-F244-4C2B-9212-DBAD0F438D90}" type="slidenum">
              <a:rPr lang="en-SG" smtClean="0"/>
              <a:t>33</a:t>
            </a:fld>
            <a:endParaRPr lang="en-SG"/>
          </a:p>
        </p:txBody>
      </p:sp>
    </p:spTree>
    <p:extLst>
      <p:ext uri="{BB962C8B-B14F-4D97-AF65-F5344CB8AC3E}">
        <p14:creationId xmlns:p14="http://schemas.microsoft.com/office/powerpoint/2010/main" val="3167869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Idea</a:t>
            </a:r>
          </a:p>
          <a:p>
            <a:r>
              <a:rPr lang="en-US" dirty="0"/>
              <a:t>You have an idea, and you’re convinced that it solves a problem for someone in a way that they will pay you for.</a:t>
            </a:r>
          </a:p>
          <a:p>
            <a:pPr rtl="0" eaLnBrk="1" fontAlgn="t" latinLnBrk="0" hangingPunct="1"/>
            <a:r>
              <a:rPr lang="en-US" sz="1200" b="1" i="0" u="none" strike="noStrike" kern="1200" dirty="0">
                <a:solidFill>
                  <a:schemeClr val="tx1"/>
                </a:solidFill>
                <a:effectLst/>
                <a:latin typeface="+mn-lt"/>
                <a:ea typeface="+mn-ea"/>
                <a:cs typeface="+mn-cs"/>
              </a:rPr>
              <a:t>Prototyping</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You build the coarsest possible version of your solution, held together with spit and duct tape.</a:t>
            </a:r>
          </a:p>
          <a:p>
            <a:pPr rtl="0" eaLnBrk="1" fontAlgn="t" latinLnBrk="0" hangingPunct="1"/>
            <a:r>
              <a:rPr lang="en-US" sz="1200" b="1" i="0" u="none" strike="noStrike" kern="1200" dirty="0">
                <a:solidFill>
                  <a:schemeClr val="tx1"/>
                </a:solidFill>
                <a:effectLst/>
                <a:latin typeface="+mn-lt"/>
                <a:ea typeface="+mn-ea"/>
                <a:cs typeface="+mn-cs"/>
              </a:rPr>
              <a:t>Go-to-market</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You receive money from a few people for your solution.</a:t>
            </a:r>
          </a:p>
          <a:p>
            <a:pPr rtl="0" eaLnBrk="1" fontAlgn="t" latinLnBrk="0" hangingPunct="1"/>
            <a:r>
              <a:rPr lang="en-US" sz="1200" b="1" i="0" u="none" strike="noStrike" kern="1200" dirty="0">
                <a:solidFill>
                  <a:schemeClr val="tx1"/>
                </a:solidFill>
                <a:effectLst/>
                <a:latin typeface="+mn-lt"/>
                <a:ea typeface="+mn-ea"/>
                <a:cs typeface="+mn-cs"/>
              </a:rPr>
              <a:t>Early Growth</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You start making predictable sales.</a:t>
            </a:r>
          </a:p>
          <a:p>
            <a:pPr rtl="0" eaLnBrk="1" fontAlgn="t" latinLnBrk="0" hangingPunct="1"/>
            <a:r>
              <a:rPr lang="en-US" sz="1200" b="1" i="0" u="none" strike="noStrike" kern="1200" dirty="0">
                <a:solidFill>
                  <a:schemeClr val="tx1"/>
                </a:solidFill>
                <a:effectLst/>
                <a:latin typeface="+mn-lt"/>
                <a:ea typeface="+mn-ea"/>
                <a:cs typeface="+mn-cs"/>
              </a:rPr>
              <a:t>Growth</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You make more and more sales, and expand across markets.</a:t>
            </a:r>
          </a:p>
          <a:p>
            <a:pPr rtl="0" eaLnBrk="1" fontAlgn="auto" latinLnBrk="0" hangingPunct="1"/>
            <a:r>
              <a:rPr lang="en-US" sz="1200" b="1" i="0" u="none" strike="noStrike" kern="1200" dirty="0">
                <a:solidFill>
                  <a:schemeClr val="tx1"/>
                </a:solidFill>
                <a:effectLst/>
                <a:latin typeface="+mn-lt"/>
                <a:ea typeface="+mn-ea"/>
                <a:cs typeface="+mn-cs"/>
              </a:rPr>
              <a:t>Maturity</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You attain stable, average, growth and now work to maintain market position.</a:t>
            </a:r>
          </a:p>
          <a:p>
            <a:endParaRPr lang="en-SG" dirty="0"/>
          </a:p>
          <a:p>
            <a:r>
              <a:rPr lang="en-SG" dirty="0"/>
              <a:t>We’re going to focus on the first half.</a:t>
            </a:r>
          </a:p>
        </p:txBody>
      </p:sp>
      <p:sp>
        <p:nvSpPr>
          <p:cNvPr id="4" name="Slide Number Placeholder 3"/>
          <p:cNvSpPr>
            <a:spLocks noGrp="1"/>
          </p:cNvSpPr>
          <p:nvPr>
            <p:ph type="sldNum" sz="quarter" idx="5"/>
          </p:nvPr>
        </p:nvSpPr>
        <p:spPr/>
        <p:txBody>
          <a:bodyPr/>
          <a:lstStyle/>
          <a:p>
            <a:fld id="{8F5C92E9-F244-4C2B-9212-DBAD0F438D90}" type="slidenum">
              <a:rPr lang="en-SG" smtClean="0"/>
              <a:t>6</a:t>
            </a:fld>
            <a:endParaRPr lang="en-SG"/>
          </a:p>
        </p:txBody>
      </p:sp>
    </p:spTree>
    <p:extLst>
      <p:ext uri="{BB962C8B-B14F-4D97-AF65-F5344CB8AC3E}">
        <p14:creationId xmlns:p14="http://schemas.microsoft.com/office/powerpoint/2010/main" val="35233042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Market segment: specific, identifiable group of people with a specific need.</a:t>
            </a:r>
          </a:p>
          <a:p>
            <a:endParaRPr lang="en-US" dirty="0"/>
          </a:p>
          <a:p>
            <a:r>
              <a:rPr lang="en-US" dirty="0"/>
              <a:t>Facebook: thefacebook.com, Harvard, to universities, to everyone.</a:t>
            </a:r>
          </a:p>
          <a:p>
            <a:endParaRPr lang="en-US" dirty="0"/>
          </a:p>
          <a:p>
            <a:r>
              <a:rPr lang="en-US" dirty="0"/>
              <a:t>Netflix: DVD rental, internet video, producing own content.</a:t>
            </a:r>
          </a:p>
          <a:p>
            <a:endParaRPr lang="en-US" dirty="0"/>
          </a:p>
        </p:txBody>
      </p:sp>
      <p:sp>
        <p:nvSpPr>
          <p:cNvPr id="4" name="Slide Number Placeholder 3"/>
          <p:cNvSpPr>
            <a:spLocks noGrp="1"/>
          </p:cNvSpPr>
          <p:nvPr>
            <p:ph type="sldNum" sz="quarter" idx="5"/>
          </p:nvPr>
        </p:nvSpPr>
        <p:spPr/>
        <p:txBody>
          <a:bodyPr/>
          <a:lstStyle/>
          <a:p>
            <a:fld id="{8F5C92E9-F244-4C2B-9212-DBAD0F438D90}" type="slidenum">
              <a:rPr lang="en-SG" smtClean="0"/>
              <a:t>37</a:t>
            </a:fld>
            <a:endParaRPr lang="en-SG"/>
          </a:p>
        </p:txBody>
      </p:sp>
    </p:spTree>
    <p:extLst>
      <p:ext uri="{BB962C8B-B14F-4D97-AF65-F5344CB8AC3E}">
        <p14:creationId xmlns:p14="http://schemas.microsoft.com/office/powerpoint/2010/main" val="5964042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3377F-B2A4-05A5-64F3-EBB7128D2E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31CA2-A767-AD5B-73B3-3059B3FC55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FF6F8F-603A-6A8E-C422-A2AEB4C884E0}"/>
              </a:ext>
            </a:extLst>
          </p:cNvPr>
          <p:cNvSpPr>
            <a:spLocks noGrp="1"/>
          </p:cNvSpPr>
          <p:nvPr>
            <p:ph type="body" idx="1"/>
          </p:nvPr>
        </p:nvSpPr>
        <p:spPr/>
        <p:txBody>
          <a:bodyPr/>
          <a:lstStyle/>
          <a:p>
            <a:r>
              <a:rPr lang="en-US" dirty="0"/>
              <a:t>Anecdote about how (friend from Biotech company) was making weekly visits to hospitals in China</a:t>
            </a:r>
          </a:p>
        </p:txBody>
      </p:sp>
      <p:sp>
        <p:nvSpPr>
          <p:cNvPr id="4" name="Slide Number Placeholder 3">
            <a:extLst>
              <a:ext uri="{FF2B5EF4-FFF2-40B4-BE49-F238E27FC236}">
                <a16:creationId xmlns:a16="http://schemas.microsoft.com/office/drawing/2014/main" id="{81D2ACBA-7746-0020-D904-CF71B29F5745}"/>
              </a:ext>
            </a:extLst>
          </p:cNvPr>
          <p:cNvSpPr>
            <a:spLocks noGrp="1"/>
          </p:cNvSpPr>
          <p:nvPr>
            <p:ph type="sldNum" sz="quarter" idx="5"/>
          </p:nvPr>
        </p:nvSpPr>
        <p:spPr/>
        <p:txBody>
          <a:bodyPr/>
          <a:lstStyle/>
          <a:p>
            <a:fld id="{8F5C92E9-F244-4C2B-9212-DBAD0F438D90}" type="slidenum">
              <a:rPr lang="en-SG" smtClean="0"/>
              <a:t>38</a:t>
            </a:fld>
            <a:endParaRPr lang="en-SG"/>
          </a:p>
        </p:txBody>
      </p:sp>
    </p:spTree>
    <p:extLst>
      <p:ext uri="{BB962C8B-B14F-4D97-AF65-F5344CB8AC3E}">
        <p14:creationId xmlns:p14="http://schemas.microsoft.com/office/powerpoint/2010/main" val="31669466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Anecdote about how (friend from Biotech company) was making weekly visits to hospitals in China</a:t>
            </a:r>
          </a:p>
        </p:txBody>
      </p:sp>
      <p:sp>
        <p:nvSpPr>
          <p:cNvPr id="4" name="Slide Number Placeholder 3"/>
          <p:cNvSpPr>
            <a:spLocks noGrp="1"/>
          </p:cNvSpPr>
          <p:nvPr>
            <p:ph type="sldNum" sz="quarter" idx="5"/>
          </p:nvPr>
        </p:nvSpPr>
        <p:spPr/>
        <p:txBody>
          <a:bodyPr/>
          <a:lstStyle/>
          <a:p>
            <a:fld id="{8F5C92E9-F244-4C2B-9212-DBAD0F438D90}" type="slidenum">
              <a:rPr lang="en-SG" smtClean="0"/>
              <a:t>39</a:t>
            </a:fld>
            <a:endParaRPr lang="en-SG"/>
          </a:p>
        </p:txBody>
      </p:sp>
    </p:spTree>
    <p:extLst>
      <p:ext uri="{BB962C8B-B14F-4D97-AF65-F5344CB8AC3E}">
        <p14:creationId xmlns:p14="http://schemas.microsoft.com/office/powerpoint/2010/main" val="15264309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big company you see was once a startup.</a:t>
            </a:r>
          </a:p>
          <a:p>
            <a:pPr lvl="1"/>
            <a:r>
              <a:rPr lang="en-US" dirty="0"/>
              <a:t>They had to navigate similar challenges in their time.</a:t>
            </a:r>
          </a:p>
          <a:p>
            <a:pPr lvl="1"/>
            <a:r>
              <a:rPr lang="en-US" dirty="0"/>
              <a:t>What seems obvious in retrospect never is in prospect.</a:t>
            </a:r>
          </a:p>
          <a:p>
            <a:r>
              <a:rPr lang="en-US" dirty="0"/>
              <a:t>Some decisions made as a startup remain with a company.</a:t>
            </a:r>
          </a:p>
          <a:p>
            <a:pPr lvl="1"/>
            <a:r>
              <a:rPr lang="en-US" dirty="0"/>
              <a:t>Software architecture, regulatory pathway, business model.</a:t>
            </a:r>
          </a:p>
          <a:p>
            <a:r>
              <a:rPr lang="en-US" dirty="0"/>
              <a:t>Business relationships are enduring.</a:t>
            </a:r>
          </a:p>
          <a:p>
            <a:pPr lvl="1"/>
            <a:r>
              <a:rPr lang="en-US" dirty="0"/>
              <a:t>Exclusive distributorship contracts.</a:t>
            </a:r>
          </a:p>
          <a:p>
            <a:pPr lvl="1"/>
            <a:r>
              <a:rPr lang="en-US" dirty="0"/>
              <a:t>Investments with right-of-first-refusal or other powers.</a:t>
            </a:r>
          </a:p>
          <a:p>
            <a:pPr lvl="1"/>
            <a:r>
              <a:rPr lang="en-US" dirty="0"/>
              <a:t>“Small” concession for a startup, outsize implication later.</a:t>
            </a:r>
          </a:p>
          <a:p>
            <a:r>
              <a:rPr lang="en-US" dirty="0"/>
              <a:t>Market Position is an interactive game with others.</a:t>
            </a:r>
          </a:p>
          <a:p>
            <a:endParaRPr lang="en-US" dirty="0"/>
          </a:p>
          <a:p>
            <a:endParaRPr lang="en-US" dirty="0"/>
          </a:p>
        </p:txBody>
      </p:sp>
      <p:sp>
        <p:nvSpPr>
          <p:cNvPr id="4" name="Slide Number Placeholder 3"/>
          <p:cNvSpPr>
            <a:spLocks noGrp="1"/>
          </p:cNvSpPr>
          <p:nvPr>
            <p:ph type="sldNum" sz="quarter" idx="5"/>
          </p:nvPr>
        </p:nvSpPr>
        <p:spPr/>
        <p:txBody>
          <a:bodyPr/>
          <a:lstStyle/>
          <a:p>
            <a:fld id="{8F5C92E9-F244-4C2B-9212-DBAD0F438D90}" type="slidenum">
              <a:rPr lang="en-SG" smtClean="0"/>
              <a:t>41</a:t>
            </a:fld>
            <a:endParaRPr lang="en-SG"/>
          </a:p>
        </p:txBody>
      </p:sp>
    </p:spTree>
    <p:extLst>
      <p:ext uri="{BB962C8B-B14F-4D97-AF65-F5344CB8AC3E}">
        <p14:creationId xmlns:p14="http://schemas.microsoft.com/office/powerpoint/2010/main" val="10667318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story of our product.</a:t>
            </a:r>
          </a:p>
        </p:txBody>
      </p:sp>
      <p:sp>
        <p:nvSpPr>
          <p:cNvPr id="4" name="Slide Number Placeholder 3"/>
          <p:cNvSpPr>
            <a:spLocks noGrp="1"/>
          </p:cNvSpPr>
          <p:nvPr>
            <p:ph type="sldNum" sz="quarter" idx="5"/>
          </p:nvPr>
        </p:nvSpPr>
        <p:spPr/>
        <p:txBody>
          <a:bodyPr/>
          <a:lstStyle/>
          <a:p>
            <a:fld id="{8F5C92E9-F244-4C2B-9212-DBAD0F438D90}" type="slidenum">
              <a:rPr lang="en-SG" smtClean="0"/>
              <a:t>42</a:t>
            </a:fld>
            <a:endParaRPr lang="en-SG"/>
          </a:p>
        </p:txBody>
      </p:sp>
    </p:spTree>
    <p:extLst>
      <p:ext uri="{BB962C8B-B14F-4D97-AF65-F5344CB8AC3E}">
        <p14:creationId xmlns:p14="http://schemas.microsoft.com/office/powerpoint/2010/main" val="37509603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04374-1CF9-01C3-B80C-6E33DD28CE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CF0D1D-AC70-522B-AB45-70E2DC9977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9E5BC8-D14B-49BF-F701-F3827C39B586}"/>
              </a:ext>
            </a:extLst>
          </p:cNvPr>
          <p:cNvSpPr>
            <a:spLocks noGrp="1"/>
          </p:cNvSpPr>
          <p:nvPr>
            <p:ph type="body" idx="1"/>
          </p:nvPr>
        </p:nvSpPr>
        <p:spPr/>
        <p:txBody>
          <a:bodyPr/>
          <a:lstStyle/>
          <a:p>
            <a:endParaRPr lang="en-SG" dirty="0"/>
          </a:p>
        </p:txBody>
      </p:sp>
      <p:sp>
        <p:nvSpPr>
          <p:cNvPr id="4" name="Slide Number Placeholder 3">
            <a:extLst>
              <a:ext uri="{FF2B5EF4-FFF2-40B4-BE49-F238E27FC236}">
                <a16:creationId xmlns:a16="http://schemas.microsoft.com/office/drawing/2014/main" id="{F96BFA15-8444-56A7-9F73-116AB309219B}"/>
              </a:ext>
            </a:extLst>
          </p:cNvPr>
          <p:cNvSpPr>
            <a:spLocks noGrp="1"/>
          </p:cNvSpPr>
          <p:nvPr>
            <p:ph type="sldNum" sz="quarter" idx="5"/>
          </p:nvPr>
        </p:nvSpPr>
        <p:spPr/>
        <p:txBody>
          <a:bodyPr/>
          <a:lstStyle/>
          <a:p>
            <a:fld id="{8F5C92E9-F244-4C2B-9212-DBAD0F438D90}" type="slidenum">
              <a:rPr lang="en-SG" smtClean="0"/>
              <a:t>43</a:t>
            </a:fld>
            <a:endParaRPr lang="en-SG"/>
          </a:p>
        </p:txBody>
      </p:sp>
    </p:spTree>
    <p:extLst>
      <p:ext uri="{BB962C8B-B14F-4D97-AF65-F5344CB8AC3E}">
        <p14:creationId xmlns:p14="http://schemas.microsoft.com/office/powerpoint/2010/main" val="2310776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VC has their own version of this. It seems to have come from some work by a serial entrepreneur and VC. The best reference for this is a book released last year.</a:t>
            </a:r>
          </a:p>
        </p:txBody>
      </p:sp>
      <p:sp>
        <p:nvSpPr>
          <p:cNvPr id="4" name="Slide Number Placeholder 3"/>
          <p:cNvSpPr>
            <a:spLocks noGrp="1"/>
          </p:cNvSpPr>
          <p:nvPr>
            <p:ph type="sldNum" sz="quarter" idx="5"/>
          </p:nvPr>
        </p:nvSpPr>
        <p:spPr/>
        <p:txBody>
          <a:bodyPr/>
          <a:lstStyle/>
          <a:p>
            <a:fld id="{8F5C92E9-F244-4C2B-9212-DBAD0F438D90}" type="slidenum">
              <a:rPr lang="en-SG" smtClean="0"/>
              <a:t>7</a:t>
            </a:fld>
            <a:endParaRPr lang="en-SG"/>
          </a:p>
        </p:txBody>
      </p:sp>
    </p:spTree>
    <p:extLst>
      <p:ext uri="{BB962C8B-B14F-4D97-AF65-F5344CB8AC3E}">
        <p14:creationId xmlns:p14="http://schemas.microsoft.com/office/powerpoint/2010/main" val="1672616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At what stage are you revenue generating?</a:t>
            </a:r>
            <a:endParaRPr lang="en-US" dirty="0"/>
          </a:p>
        </p:txBody>
      </p:sp>
      <p:sp>
        <p:nvSpPr>
          <p:cNvPr id="4" name="Slide Number Placeholder 3"/>
          <p:cNvSpPr>
            <a:spLocks noGrp="1"/>
          </p:cNvSpPr>
          <p:nvPr>
            <p:ph type="sldNum" sz="quarter" idx="5"/>
          </p:nvPr>
        </p:nvSpPr>
        <p:spPr/>
        <p:txBody>
          <a:bodyPr/>
          <a:lstStyle/>
          <a:p>
            <a:fld id="{8F5C92E9-F244-4C2B-9212-DBAD0F438D90}" type="slidenum">
              <a:rPr lang="en-SG" smtClean="0"/>
              <a:t>8</a:t>
            </a:fld>
            <a:endParaRPr lang="en-SG"/>
          </a:p>
        </p:txBody>
      </p:sp>
    </p:spTree>
    <p:extLst>
      <p:ext uri="{BB962C8B-B14F-4D97-AF65-F5344CB8AC3E}">
        <p14:creationId xmlns:p14="http://schemas.microsoft.com/office/powerpoint/2010/main" val="572673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4F236-7145-D6A9-4528-DD2A37FF23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807E77-12E7-8E2A-CB34-11541CAC83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FE8C24-56E0-83B4-BDA1-F1684C6A0741}"/>
              </a:ext>
            </a:extLst>
          </p:cNvPr>
          <p:cNvSpPr>
            <a:spLocks noGrp="1"/>
          </p:cNvSpPr>
          <p:nvPr>
            <p:ph type="body" idx="1"/>
          </p:nvPr>
        </p:nvSpPr>
        <p:spPr/>
        <p:txBody>
          <a:bodyPr/>
          <a:lstStyle/>
          <a:p>
            <a:endParaRPr lang="en-SG" dirty="0"/>
          </a:p>
        </p:txBody>
      </p:sp>
      <p:sp>
        <p:nvSpPr>
          <p:cNvPr id="4" name="Slide Number Placeholder 3">
            <a:extLst>
              <a:ext uri="{FF2B5EF4-FFF2-40B4-BE49-F238E27FC236}">
                <a16:creationId xmlns:a16="http://schemas.microsoft.com/office/drawing/2014/main" id="{B712DC5F-BCDE-C679-027B-324EBFC76F4A}"/>
              </a:ext>
            </a:extLst>
          </p:cNvPr>
          <p:cNvSpPr>
            <a:spLocks noGrp="1"/>
          </p:cNvSpPr>
          <p:nvPr>
            <p:ph type="sldNum" sz="quarter" idx="5"/>
          </p:nvPr>
        </p:nvSpPr>
        <p:spPr/>
        <p:txBody>
          <a:bodyPr/>
          <a:lstStyle/>
          <a:p>
            <a:fld id="{8F5C92E9-F244-4C2B-9212-DBAD0F438D90}" type="slidenum">
              <a:rPr lang="en-SG" smtClean="0"/>
              <a:t>9</a:t>
            </a:fld>
            <a:endParaRPr lang="en-SG"/>
          </a:p>
        </p:txBody>
      </p:sp>
    </p:spTree>
    <p:extLst>
      <p:ext uri="{BB962C8B-B14F-4D97-AF65-F5344CB8AC3E}">
        <p14:creationId xmlns:p14="http://schemas.microsoft.com/office/powerpoint/2010/main" val="3271146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8BDA7-AE86-4435-F62A-C6101777C4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DB58C5-27CA-4AE2-EAA0-B3275CBEC2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D90404-1FD3-197F-EF3E-DD92246E318B}"/>
              </a:ext>
            </a:extLst>
          </p:cNvPr>
          <p:cNvSpPr>
            <a:spLocks noGrp="1"/>
          </p:cNvSpPr>
          <p:nvPr>
            <p:ph type="body" idx="1"/>
          </p:nvPr>
        </p:nvSpPr>
        <p:spPr/>
        <p:txBody>
          <a:bodyPr/>
          <a:lstStyle/>
          <a:p>
            <a:r>
              <a:rPr lang="en-SG" dirty="0"/>
              <a:t>Innocuous terms: Convertible debt</a:t>
            </a:r>
          </a:p>
        </p:txBody>
      </p:sp>
      <p:sp>
        <p:nvSpPr>
          <p:cNvPr id="4" name="Slide Number Placeholder 3">
            <a:extLst>
              <a:ext uri="{FF2B5EF4-FFF2-40B4-BE49-F238E27FC236}">
                <a16:creationId xmlns:a16="http://schemas.microsoft.com/office/drawing/2014/main" id="{8B702C52-2CD2-2F15-CA76-78EF2D5950B0}"/>
              </a:ext>
            </a:extLst>
          </p:cNvPr>
          <p:cNvSpPr>
            <a:spLocks noGrp="1"/>
          </p:cNvSpPr>
          <p:nvPr>
            <p:ph type="sldNum" sz="quarter" idx="5"/>
          </p:nvPr>
        </p:nvSpPr>
        <p:spPr/>
        <p:txBody>
          <a:bodyPr/>
          <a:lstStyle/>
          <a:p>
            <a:fld id="{8F5C92E9-F244-4C2B-9212-DBAD0F438D90}" type="slidenum">
              <a:rPr lang="en-SG" smtClean="0"/>
              <a:t>10</a:t>
            </a:fld>
            <a:endParaRPr lang="en-SG"/>
          </a:p>
        </p:txBody>
      </p:sp>
    </p:spTree>
    <p:extLst>
      <p:ext uri="{BB962C8B-B14F-4D97-AF65-F5344CB8AC3E}">
        <p14:creationId xmlns:p14="http://schemas.microsoft.com/office/powerpoint/2010/main" val="253120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A6D48-0F43-FBD9-3A1D-5D9F3531EB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9DF418-51BE-BE8C-E649-1407DA8504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E4EECB-E400-4EC7-4DB8-FC8CA0F8AA31}"/>
              </a:ext>
            </a:extLst>
          </p:cNvPr>
          <p:cNvSpPr>
            <a:spLocks noGrp="1"/>
          </p:cNvSpPr>
          <p:nvPr>
            <p:ph type="body" idx="1"/>
          </p:nvPr>
        </p:nvSpPr>
        <p:spPr/>
        <p:txBody>
          <a:bodyPr/>
          <a:lstStyle/>
          <a:p>
            <a:endParaRPr lang="en-SG" dirty="0"/>
          </a:p>
        </p:txBody>
      </p:sp>
      <p:sp>
        <p:nvSpPr>
          <p:cNvPr id="4" name="Slide Number Placeholder 3">
            <a:extLst>
              <a:ext uri="{FF2B5EF4-FFF2-40B4-BE49-F238E27FC236}">
                <a16:creationId xmlns:a16="http://schemas.microsoft.com/office/drawing/2014/main" id="{303C77E5-B6E7-B348-D601-37E214DC523D}"/>
              </a:ext>
            </a:extLst>
          </p:cNvPr>
          <p:cNvSpPr>
            <a:spLocks noGrp="1"/>
          </p:cNvSpPr>
          <p:nvPr>
            <p:ph type="sldNum" sz="quarter" idx="5"/>
          </p:nvPr>
        </p:nvSpPr>
        <p:spPr/>
        <p:txBody>
          <a:bodyPr/>
          <a:lstStyle/>
          <a:p>
            <a:fld id="{8F5C92E9-F244-4C2B-9212-DBAD0F438D90}" type="slidenum">
              <a:rPr lang="en-SG" smtClean="0"/>
              <a:t>11</a:t>
            </a:fld>
            <a:endParaRPr lang="en-SG"/>
          </a:p>
        </p:txBody>
      </p:sp>
    </p:spTree>
    <p:extLst>
      <p:ext uri="{BB962C8B-B14F-4D97-AF65-F5344CB8AC3E}">
        <p14:creationId xmlns:p14="http://schemas.microsoft.com/office/powerpoint/2010/main" val="4163927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42C97-0F7F-2701-5AA2-85A8E25799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326A44-0642-D600-E776-22A509F4C1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8A2EDB-F3FD-E4FB-435A-73CE1DC9E349}"/>
              </a:ext>
            </a:extLst>
          </p:cNvPr>
          <p:cNvSpPr>
            <a:spLocks noGrp="1"/>
          </p:cNvSpPr>
          <p:nvPr>
            <p:ph type="body" idx="1"/>
          </p:nvPr>
        </p:nvSpPr>
        <p:spPr/>
        <p:txBody>
          <a:bodyPr/>
          <a:lstStyle/>
          <a:p>
            <a:endParaRPr lang="en-SG" dirty="0"/>
          </a:p>
        </p:txBody>
      </p:sp>
      <p:sp>
        <p:nvSpPr>
          <p:cNvPr id="4" name="Slide Number Placeholder 3">
            <a:extLst>
              <a:ext uri="{FF2B5EF4-FFF2-40B4-BE49-F238E27FC236}">
                <a16:creationId xmlns:a16="http://schemas.microsoft.com/office/drawing/2014/main" id="{E4F00DBF-8C62-FF8C-F9B9-74285CB84F20}"/>
              </a:ext>
            </a:extLst>
          </p:cNvPr>
          <p:cNvSpPr>
            <a:spLocks noGrp="1"/>
          </p:cNvSpPr>
          <p:nvPr>
            <p:ph type="sldNum" sz="quarter" idx="5"/>
          </p:nvPr>
        </p:nvSpPr>
        <p:spPr/>
        <p:txBody>
          <a:bodyPr/>
          <a:lstStyle/>
          <a:p>
            <a:fld id="{8F5C92E9-F244-4C2B-9212-DBAD0F438D90}" type="slidenum">
              <a:rPr lang="en-SG" smtClean="0"/>
              <a:t>12</a:t>
            </a:fld>
            <a:endParaRPr lang="en-SG"/>
          </a:p>
        </p:txBody>
      </p:sp>
    </p:spTree>
    <p:extLst>
      <p:ext uri="{BB962C8B-B14F-4D97-AF65-F5344CB8AC3E}">
        <p14:creationId xmlns:p14="http://schemas.microsoft.com/office/powerpoint/2010/main" val="575680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Only Slid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80159" y="357809"/>
            <a:ext cx="7983110" cy="3080335"/>
          </a:xfrm>
        </p:spPr>
        <p:txBody>
          <a:bodyPr lIns="0" tIns="0" rIns="0" bIns="0" anchor="b"/>
          <a:lstStyle>
            <a:lvl1pPr algn="l">
              <a:lnSpc>
                <a:spcPts val="5400"/>
              </a:lnSpc>
              <a:defRPr sz="5400" b="1" i="0" cap="all" spc="0" baseline="0">
                <a:solidFill>
                  <a:schemeClr val="bg1"/>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8E825845-66DD-4B77-A729-CD97D156FE6C}"/>
              </a:ext>
              <a:ext uri="{C183D7F6-B498-43B3-948B-1728B52AA6E4}">
                <adec:decorative xmlns:adec="http://schemas.microsoft.com/office/drawing/2017/decorative" val="1"/>
              </a:ext>
            </a:extLst>
          </p:cNvPr>
          <p:cNvCxnSpPr>
            <a:cxnSpLocks/>
          </p:cNvCxnSpPr>
          <p:nvPr/>
        </p:nvCxnSpPr>
        <p:spPr>
          <a:xfrm>
            <a:off x="1280160"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p:nvGrpSpPr>
        <p:grpSpPr>
          <a:xfrm>
            <a:off x="8161510" y="2744546"/>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665741448"/>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imag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1280159" y="640080"/>
            <a:ext cx="4815836" cy="2103120"/>
          </a:xfrm>
        </p:spPr>
        <p:txBody>
          <a:bodyPr lIns="0" tIns="0" rIns="0" bIns="0" anchor="ctr" anchorCtr="0"/>
          <a:lstStyle>
            <a:lvl1pPr algn="l">
              <a:defRPr sz="4000" b="1" cap="all" spc="0" baseline="0">
                <a:solidFill>
                  <a:schemeClr val="tx1"/>
                </a:solidFill>
              </a:defRPr>
            </a:lvl1pPr>
          </a:lstStyle>
          <a:p>
            <a:r>
              <a:rPr lang="en-US" dirty="0"/>
              <a:t>Click to add title</a:t>
            </a:r>
          </a:p>
        </p:txBody>
      </p:sp>
      <p:sp>
        <p:nvSpPr>
          <p:cNvPr id="16" name="Slide Number Placeholder 15">
            <a:extLst>
              <a:ext uri="{FF2B5EF4-FFF2-40B4-BE49-F238E27FC236}">
                <a16:creationId xmlns:a16="http://schemas.microsoft.com/office/drawing/2014/main" id="{6183E8BD-29F0-8F9F-FC7D-73F8067BCDDF}"/>
              </a:ext>
            </a:extLst>
          </p:cNvPr>
          <p:cNvSpPr>
            <a:spLocks noGrp="1"/>
          </p:cNvSpPr>
          <p:nvPr>
            <p:ph type="sldNum" sz="quarter" idx="20"/>
          </p:nvPr>
        </p:nvSpPr>
        <p:spPr/>
        <p:txBody>
          <a:bodyPr/>
          <a:lstStyle>
            <a:lvl1pPr>
              <a:defRPr>
                <a:solidFill>
                  <a:schemeClr val="accent2"/>
                </a:solidFill>
              </a:defRPr>
            </a:lvl1pPr>
          </a:lstStyle>
          <a:p>
            <a:fld id="{CC057153-B650-4DEB-B370-79DDCFDCE934}" type="slidenum">
              <a:rPr lang="en-US" smtClean="0"/>
              <a:t>‹#›</a:t>
            </a:fld>
            <a:endParaRPr lang="en-US"/>
          </a:p>
        </p:txBody>
      </p:sp>
      <p:sp>
        <p:nvSpPr>
          <p:cNvPr id="15" name="Content Placeholder 2">
            <a:extLst>
              <a:ext uri="{FF2B5EF4-FFF2-40B4-BE49-F238E27FC236}">
                <a16:creationId xmlns:a16="http://schemas.microsoft.com/office/drawing/2014/main" id="{5C983CA3-739C-6C20-AFE0-0997370354B4}"/>
              </a:ext>
            </a:extLst>
          </p:cNvPr>
          <p:cNvSpPr>
            <a:spLocks noGrp="1"/>
          </p:cNvSpPr>
          <p:nvPr>
            <p:ph idx="1" hasCustomPrompt="1"/>
          </p:nvPr>
        </p:nvSpPr>
        <p:spPr>
          <a:xfrm>
            <a:off x="6531427" y="640080"/>
            <a:ext cx="5122889" cy="2103120"/>
          </a:xfrm>
        </p:spPr>
        <p:txBody>
          <a:bodyPr lIns="0" tIns="0" rIns="0" bIns="0" anchor="ctr" anchorCtr="0">
            <a:normAutofit/>
          </a:bodyPr>
          <a:lstStyle>
            <a:lvl1pPr marL="0" indent="0">
              <a:lnSpc>
                <a:spcPct val="110000"/>
              </a:lnSpc>
              <a:buNone/>
              <a:defRPr sz="1800">
                <a:solidFill>
                  <a:schemeClr val="tx1"/>
                </a:solidFill>
              </a:defRPr>
            </a:lvl1pPr>
            <a:lvl2pPr marL="228600">
              <a:lnSpc>
                <a:spcPct val="100000"/>
              </a:lnSpc>
              <a:defRPr sz="1600">
                <a:solidFill>
                  <a:schemeClr val="tx1"/>
                </a:solidFill>
              </a:defRPr>
            </a:lvl2pPr>
            <a:lvl3pPr marL="457200">
              <a:lnSpc>
                <a:spcPct val="100000"/>
              </a:lnSpc>
              <a:defRPr sz="1400">
                <a:solidFill>
                  <a:schemeClr val="tx1"/>
                </a:solidFill>
              </a:defRPr>
            </a:lvl3pPr>
            <a:lvl4pPr marL="685800">
              <a:lnSpc>
                <a:spcPct val="100000"/>
              </a:lnSpc>
              <a:defRPr sz="1200">
                <a:solidFill>
                  <a:schemeClr val="tx1"/>
                </a:solidFill>
              </a:defRPr>
            </a:lvl4pPr>
            <a:lvl5pPr>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cxnSp>
        <p:nvCxnSpPr>
          <p:cNvPr id="4" name="Straight Connector 3">
            <a:extLst>
              <a:ext uri="{FF2B5EF4-FFF2-40B4-BE49-F238E27FC236}">
                <a16:creationId xmlns:a16="http://schemas.microsoft.com/office/drawing/2014/main" id="{4BC9F29C-BBE9-AFB4-AFC6-30BCA4EB2AFA}"/>
              </a:ext>
              <a:ext uri="{C183D7F6-B498-43B3-948B-1728B52AA6E4}">
                <adec:decorative xmlns:adec="http://schemas.microsoft.com/office/drawing/2017/decorative" val="1"/>
              </a:ext>
            </a:extLst>
          </p:cNvPr>
          <p:cNvCxnSpPr>
            <a:cxnSpLocks/>
          </p:cNvCxnSpPr>
          <p:nvPr/>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CBC4D286-C480-B4CF-4406-CACC323F9FAD}"/>
              </a:ext>
            </a:extLst>
          </p:cNvPr>
          <p:cNvSpPr>
            <a:spLocks noGrp="1"/>
          </p:cNvSpPr>
          <p:nvPr>
            <p:ph idx="21" hasCustomPrompt="1"/>
          </p:nvPr>
        </p:nvSpPr>
        <p:spPr>
          <a:xfrm>
            <a:off x="1280160" y="3017520"/>
            <a:ext cx="10374152" cy="3208866"/>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a:extLst>
              <a:ext uri="{FF2B5EF4-FFF2-40B4-BE49-F238E27FC236}">
                <a16:creationId xmlns:a16="http://schemas.microsoft.com/office/drawing/2014/main" id="{0BEE2817-4518-D59A-BD13-29A3D4FE64F0}"/>
              </a:ext>
            </a:extLst>
          </p:cNvPr>
          <p:cNvSpPr>
            <a:spLocks noGrp="1"/>
          </p:cNvSpPr>
          <p:nvPr>
            <p:ph type="ftr" sz="quarter" idx="19"/>
          </p:nvPr>
        </p:nvSpPr>
        <p:spPr>
          <a:xfrm>
            <a:off x="7539516" y="6356350"/>
            <a:ext cx="4114800" cy="365125"/>
          </a:xfrm>
        </p:spPr>
        <p:txBody>
          <a:bodyPr/>
          <a:lstStyle/>
          <a:p>
            <a:endParaRPr lang="en-US" dirty="0"/>
          </a:p>
        </p:txBody>
      </p:sp>
    </p:spTree>
    <p:extLst>
      <p:ext uri="{BB962C8B-B14F-4D97-AF65-F5344CB8AC3E}">
        <p14:creationId xmlns:p14="http://schemas.microsoft.com/office/powerpoint/2010/main" val="2650226974"/>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1280159" y="4970638"/>
            <a:ext cx="9144000" cy="1280160"/>
          </a:xfrm>
        </p:spPr>
        <p:txBody>
          <a:bodyPr lIns="0" tIns="0" rIns="0" bIns="0" anchor="b" anchorCtr="0"/>
          <a:lstStyle>
            <a:lvl1pPr algn="l">
              <a:defRPr sz="4000" b="1" cap="all" spc="0" baseline="0">
                <a:solidFill>
                  <a:schemeClr val="tx1"/>
                </a:solidFill>
              </a:defRPr>
            </a:lvl1pPr>
          </a:lstStyle>
          <a:p>
            <a:r>
              <a:rPr lang="en-US"/>
              <a:t>Click to edit Master title style</a:t>
            </a:r>
            <a:endParaRPr lang="en-US" dirty="0"/>
          </a:p>
        </p:txBody>
      </p:sp>
      <p:sp>
        <p:nvSpPr>
          <p:cNvPr id="22" name="Slide Number Placeholder 21">
            <a:extLst>
              <a:ext uri="{FF2B5EF4-FFF2-40B4-BE49-F238E27FC236}">
                <a16:creationId xmlns:a16="http://schemas.microsoft.com/office/drawing/2014/main" id="{F0626849-9D2D-3C95-8C10-FA8F325FE9AA}"/>
              </a:ext>
            </a:extLst>
          </p:cNvPr>
          <p:cNvSpPr>
            <a:spLocks noGrp="1"/>
          </p:cNvSpPr>
          <p:nvPr>
            <p:ph type="sldNum" sz="quarter" idx="12"/>
          </p:nvPr>
        </p:nvSpPr>
        <p:spPr/>
        <p:txBody>
          <a:bodyPr/>
          <a:lstStyle/>
          <a:p>
            <a:fld id="{CC057153-B650-4DEB-B370-79DDCFDCE934}" type="slidenum">
              <a:rPr lang="en-US" smtClean="0"/>
              <a:t>‹#›</a:t>
            </a:fld>
            <a:endParaRPr lang="en-US"/>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hasCustomPrompt="1"/>
          </p:nvPr>
        </p:nvSpPr>
        <p:spPr>
          <a:xfrm>
            <a:off x="1280160" y="685800"/>
            <a:ext cx="4937760" cy="4023360"/>
          </a:xfrm>
        </p:spPr>
        <p:txBody>
          <a:bodyPr lIns="0" tIns="0" rIns="0" bIns="0">
            <a:noAutofit/>
          </a:bodyPr>
          <a:lstStyle>
            <a:lvl1pPr marL="0" indent="0">
              <a:spcBef>
                <a:spcPts val="1200"/>
              </a:spcBef>
              <a:buNone/>
              <a:defRPr sz="1800"/>
            </a:lvl1pPr>
            <a:lvl2pPr marL="457200">
              <a:spcBef>
                <a:spcPts val="1200"/>
              </a:spcBef>
              <a:defRPr sz="1800"/>
            </a:lvl2pPr>
            <a:lvl3pPr marL="914400">
              <a:spcBef>
                <a:spcPts val="1200"/>
              </a:spcBef>
              <a:defRPr sz="1800"/>
            </a:lvl3pPr>
            <a:lvl4pPr marL="1371600">
              <a:spcBef>
                <a:spcPts val="1200"/>
              </a:spcBef>
              <a:defRPr sz="1800"/>
            </a:lvl4pPr>
            <a:lvl5pPr marL="1828800">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6704755" y="685800"/>
            <a:ext cx="4937760" cy="4023360"/>
          </a:xfrm>
        </p:spPr>
        <p:txBody>
          <a:bodyPr lIns="0" tIns="0" rIns="0" bIns="0">
            <a:noAutofit/>
          </a:bodyPr>
          <a:lstStyle>
            <a:lvl1pPr>
              <a:spcBef>
                <a:spcPts val="1200"/>
              </a:spcBef>
              <a:defRPr sz="1800"/>
            </a:lvl1pPr>
            <a:lvl2pPr>
              <a:spcBef>
                <a:spcPts val="1200"/>
              </a:spcBef>
              <a:defRPr sz="1800"/>
            </a:lvl2pPr>
            <a:lvl3pPr>
              <a:spcBef>
                <a:spcPts val="1200"/>
              </a:spcBef>
              <a:defRPr sz="1800"/>
            </a:lvl3pPr>
            <a:lvl4pPr>
              <a:spcBef>
                <a:spcPts val="1200"/>
              </a:spcBef>
              <a:defRPr sz="1800"/>
            </a:lvl4pPr>
            <a:lvl5pPr>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Group 12">
            <a:extLst>
              <a:ext uri="{FF2B5EF4-FFF2-40B4-BE49-F238E27FC236}">
                <a16:creationId xmlns:a16="http://schemas.microsoft.com/office/drawing/2014/main" id="{4717D91C-F78C-0E4C-FB27-7112AB840A1C}"/>
              </a:ext>
              <a:ext uri="{C183D7F6-B498-43B3-948B-1728B52AA6E4}">
                <adec:decorative xmlns:adec="http://schemas.microsoft.com/office/drawing/2017/decorative" val="1"/>
              </a:ext>
            </a:extLst>
          </p:cNvPr>
          <p:cNvGrpSpPr/>
          <p:nvPr/>
        </p:nvGrpSpPr>
        <p:grpSpPr>
          <a:xfrm>
            <a:off x="5322570" y="5680647"/>
            <a:ext cx="465456" cy="581432"/>
            <a:chOff x="7843462" y="2744546"/>
            <a:chExt cx="465456" cy="581432"/>
          </a:xfrm>
        </p:grpSpPr>
        <p:sp>
          <p:nvSpPr>
            <p:cNvPr id="15" name="Graphic 12">
              <a:extLst>
                <a:ext uri="{FF2B5EF4-FFF2-40B4-BE49-F238E27FC236}">
                  <a16:creationId xmlns:a16="http://schemas.microsoft.com/office/drawing/2014/main" id="{CC935CF3-75DF-0DC7-1B2A-E0E0205DF64B}"/>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7" name="Graphic 13">
              <a:extLst>
                <a:ext uri="{FF2B5EF4-FFF2-40B4-BE49-F238E27FC236}">
                  <a16:creationId xmlns:a16="http://schemas.microsoft.com/office/drawing/2014/main" id="{D5782BEB-6319-DEC1-F9ED-BA9201C6B9B7}"/>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18" name="Graphic 15">
              <a:extLst>
                <a:ext uri="{FF2B5EF4-FFF2-40B4-BE49-F238E27FC236}">
                  <a16:creationId xmlns:a16="http://schemas.microsoft.com/office/drawing/2014/main" id="{6E59DFAF-9794-BD12-D89A-422FFFFCE023}"/>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sp>
        <p:nvSpPr>
          <p:cNvPr id="21" name="Footer Placeholder 20">
            <a:extLst>
              <a:ext uri="{FF2B5EF4-FFF2-40B4-BE49-F238E27FC236}">
                <a16:creationId xmlns:a16="http://schemas.microsoft.com/office/drawing/2014/main" id="{36444A47-BCB3-5C86-F2B8-25092BE8D9FF}"/>
              </a:ext>
            </a:extLst>
          </p:cNvPr>
          <p:cNvSpPr>
            <a:spLocks noGrp="1"/>
          </p:cNvSpPr>
          <p:nvPr>
            <p:ph type="ftr" sz="quarter" idx="11"/>
          </p:nvPr>
        </p:nvSpPr>
        <p:spPr>
          <a:xfrm>
            <a:off x="1280160" y="6356350"/>
            <a:ext cx="4114800" cy="365125"/>
          </a:xfrm>
        </p:spPr>
        <p:txBody>
          <a:bodyPr lIns="0" rIns="91440"/>
          <a:lstStyle>
            <a:lvl1pPr algn="l">
              <a:defRPr/>
            </a:lvl1pPr>
          </a:lstStyle>
          <a:p>
            <a:endParaRPr lang="en-US" dirty="0"/>
          </a:p>
        </p:txBody>
      </p:sp>
      <p:cxnSp>
        <p:nvCxnSpPr>
          <p:cNvPr id="23" name="Straight Connector 22">
            <a:extLst>
              <a:ext uri="{FF2B5EF4-FFF2-40B4-BE49-F238E27FC236}">
                <a16:creationId xmlns:a16="http://schemas.microsoft.com/office/drawing/2014/main" id="{C648C53D-49AB-C003-70E8-5117AF079715}"/>
              </a:ext>
              <a:ext uri="{C183D7F6-B498-43B3-948B-1728B52AA6E4}">
                <adec:decorative xmlns:adec="http://schemas.microsoft.com/office/drawing/2017/decorative" val="1"/>
              </a:ext>
            </a:extLst>
          </p:cNvPr>
          <p:cNvCxnSpPr>
            <a:cxnSpLocks/>
          </p:cNvCxnSpPr>
          <p:nvPr/>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A96BC1DE-6696-3408-564E-2D73B1266326}"/>
              </a:ext>
              <a:ext uri="{C183D7F6-B498-43B3-948B-1728B52AA6E4}">
                <adec:decorative xmlns:adec="http://schemas.microsoft.com/office/drawing/2017/decorative" val="1"/>
              </a:ext>
            </a:extLst>
          </p:cNvPr>
          <p:cNvGrpSpPr/>
          <p:nvPr/>
        </p:nvGrpSpPr>
        <p:grpSpPr>
          <a:xfrm rot="5400000">
            <a:off x="10711518" y="5393214"/>
            <a:ext cx="1097341" cy="736658"/>
            <a:chOff x="10508317" y="446637"/>
            <a:chExt cx="1097341" cy="736658"/>
          </a:xfrm>
        </p:grpSpPr>
        <p:sp>
          <p:nvSpPr>
            <p:cNvPr id="25" name="Graphic 15">
              <a:extLst>
                <a:ext uri="{FF2B5EF4-FFF2-40B4-BE49-F238E27FC236}">
                  <a16:creationId xmlns:a16="http://schemas.microsoft.com/office/drawing/2014/main" id="{268EB1E4-29D6-C3F5-BCBB-FB7E7EE5C25C}"/>
                </a:ext>
                <a:ext uri="{C183D7F6-B498-43B3-948B-1728B52AA6E4}">
                  <adec:decorative xmlns:adec="http://schemas.microsoft.com/office/drawing/2017/decorative" val="1"/>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26" name="Graphic 16">
              <a:extLst>
                <a:ext uri="{FF2B5EF4-FFF2-40B4-BE49-F238E27FC236}">
                  <a16:creationId xmlns:a16="http://schemas.microsoft.com/office/drawing/2014/main" id="{09524D46-140F-2F4F-430B-F59815A07CF1}"/>
                </a:ext>
                <a:ext uri="{C183D7F6-B498-43B3-948B-1728B52AA6E4}">
                  <adec:decorative xmlns:adec="http://schemas.microsoft.com/office/drawing/2017/decorative" val="1"/>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27" name="Graphic 14">
              <a:extLst>
                <a:ext uri="{FF2B5EF4-FFF2-40B4-BE49-F238E27FC236}">
                  <a16:creationId xmlns:a16="http://schemas.microsoft.com/office/drawing/2014/main" id="{AC75143B-C717-8D04-743C-B40FB5EFB21C}"/>
                </a:ext>
                <a:ext uri="{C183D7F6-B498-43B3-948B-1728B52AA6E4}">
                  <adec:decorative xmlns:adec="http://schemas.microsoft.com/office/drawing/2017/decorative" val="1"/>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355622325"/>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1280160" y="-36151"/>
            <a:ext cx="10087699" cy="1280160"/>
          </a:xfrm>
        </p:spPr>
        <p:txBody>
          <a:bodyPr lIns="0" tIns="0" rIns="0" bIns="0" anchor="b" anchorCtr="0"/>
          <a:lstStyle>
            <a:lvl1pPr>
              <a:defRPr sz="4000" b="1" cap="all" baseline="0"/>
            </a:lvl1pPr>
          </a:lstStyle>
          <a:p>
            <a:r>
              <a:rPr lang="en-US" dirty="0"/>
              <a:t>Click to add title</a:t>
            </a:r>
          </a:p>
        </p:txBody>
      </p:sp>
      <p:sp>
        <p:nvSpPr>
          <p:cNvPr id="10" name="Slide Number Placeholder 9">
            <a:extLst>
              <a:ext uri="{FF2B5EF4-FFF2-40B4-BE49-F238E27FC236}">
                <a16:creationId xmlns:a16="http://schemas.microsoft.com/office/drawing/2014/main" id="{116B8DF0-B7E6-5032-C3C7-E457E793BE37}"/>
              </a:ext>
            </a:extLst>
          </p:cNvPr>
          <p:cNvSpPr>
            <a:spLocks noGrp="1"/>
          </p:cNvSpPr>
          <p:nvPr>
            <p:ph type="sldNum" sz="quarter" idx="12"/>
          </p:nvPr>
        </p:nvSpPr>
        <p:spPr/>
        <p:txBody>
          <a:bodyPr/>
          <a:lstStyle/>
          <a:p>
            <a:fld id="{CC057153-B650-4DEB-B370-79DDCFDCE934}" type="slidenum">
              <a:rPr lang="en-US" smtClean="0"/>
              <a:t>‹#›</a:t>
            </a:fld>
            <a:endParaRPr lang="en-US"/>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hasCustomPrompt="1"/>
          </p:nvPr>
        </p:nvSpPr>
        <p:spPr>
          <a:xfrm>
            <a:off x="1280160" y="1371600"/>
            <a:ext cx="10087699" cy="4846319"/>
          </a:xfrm>
        </p:spPr>
        <p:txBody>
          <a:bodyPr lIns="0" tIns="0" rIns="0" bIns="0"/>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5C05CAAB-DBA2-4548-AD5F-01BB97FBB207}"/>
              </a:ext>
              <a:ext uri="{C183D7F6-B498-43B3-948B-1728B52AA6E4}">
                <adec:decorative xmlns:adec="http://schemas.microsoft.com/office/drawing/2017/decorative" val="1"/>
              </a:ext>
            </a:extLst>
          </p:cNvPr>
          <p:cNvCxnSpPr>
            <a:cxnSpLocks/>
          </p:cNvCxnSpPr>
          <p:nvPr/>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DC5F4D40-ADE4-5EEB-436C-8563A49C55F8}"/>
              </a:ext>
            </a:extLst>
          </p:cNvPr>
          <p:cNvSpPr>
            <a:spLocks noGrp="1"/>
          </p:cNvSpPr>
          <p:nvPr>
            <p:ph type="ftr" sz="quarter" idx="11"/>
          </p:nvPr>
        </p:nvSpPr>
        <p:spPr>
          <a:xfrm>
            <a:off x="1280160" y="6356350"/>
            <a:ext cx="4114800" cy="365125"/>
          </a:xfrm>
        </p:spPr>
        <p:txBody>
          <a:bodyPr lIns="0"/>
          <a:lstStyle>
            <a:lvl1pPr algn="l">
              <a:defRPr/>
            </a:lvl1pPr>
          </a:lstStyle>
          <a:p>
            <a:endParaRPr lang="en-US" dirty="0"/>
          </a:p>
        </p:txBody>
      </p:sp>
    </p:spTree>
    <p:extLst>
      <p:ext uri="{BB962C8B-B14F-4D97-AF65-F5344CB8AC3E}">
        <p14:creationId xmlns:p14="http://schemas.microsoft.com/office/powerpoint/2010/main" val="859709779"/>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hasCustomPrompt="1"/>
          </p:nvPr>
        </p:nvSpPr>
        <p:spPr>
          <a:xfrm>
            <a:off x="6723402" y="726080"/>
            <a:ext cx="4846320" cy="1280160"/>
          </a:xfrm>
        </p:spPr>
        <p:txBody>
          <a:bodyPr lIns="0" tIns="0" rIns="0" bIns="0"/>
          <a:lstStyle>
            <a:lvl1pPr>
              <a:defRPr sz="4000" b="1" cap="all" spc="0" baseline="0"/>
            </a:lvl1pPr>
          </a:lstStyle>
          <a:p>
            <a:r>
              <a:rPr lang="en-US" dirty="0"/>
              <a:t>Click to add title</a:t>
            </a:r>
          </a:p>
        </p:txBody>
      </p:sp>
      <p:sp>
        <p:nvSpPr>
          <p:cNvPr id="15" name="Slide Number Placeholder 14">
            <a:extLst>
              <a:ext uri="{FF2B5EF4-FFF2-40B4-BE49-F238E27FC236}">
                <a16:creationId xmlns:a16="http://schemas.microsoft.com/office/drawing/2014/main" id="{0F91A5DB-A2CA-1D70-9A06-3869A288C924}"/>
              </a:ext>
            </a:extLst>
          </p:cNvPr>
          <p:cNvSpPr>
            <a:spLocks noGrp="1"/>
          </p:cNvSpPr>
          <p:nvPr>
            <p:ph type="sldNum" sz="quarter" idx="12"/>
          </p:nvPr>
        </p:nvSpPr>
        <p:spPr/>
        <p:txBody>
          <a:bodyPr/>
          <a:lstStyle/>
          <a:p>
            <a:fld id="{CC057153-B650-4DEB-B370-79DDCFDCE934}" type="slidenum">
              <a:rPr lang="en-US" smtClean="0"/>
              <a:t>‹#›</a:t>
            </a:fld>
            <a:endParaRPr lang="en-US"/>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hasCustomPrompt="1"/>
          </p:nvPr>
        </p:nvSpPr>
        <p:spPr>
          <a:xfrm>
            <a:off x="1280160" y="726630"/>
            <a:ext cx="4846320" cy="5641384"/>
          </a:xfrm>
        </p:spPr>
        <p:txBody>
          <a:bodyPr lIns="0" tIns="0" rIns="0" bIns="0">
            <a:normAutofit/>
          </a:bodyPr>
          <a:lstStyle>
            <a:lvl1pPr marL="0" indent="0">
              <a:spcAft>
                <a:spcPts val="0"/>
              </a:spcAft>
              <a:buNone/>
              <a:defRPr sz="1800"/>
            </a:lvl1pPr>
            <a:lvl2pPr marL="228600">
              <a:spcBef>
                <a:spcPts val="1200"/>
              </a:spcBef>
              <a:defRPr sz="1800"/>
            </a:lvl2pPr>
            <a:lvl3pPr marL="685800">
              <a:spcBef>
                <a:spcPts val="1200"/>
              </a:spcBef>
              <a:defRPr sz="1800"/>
            </a:lvl3pPr>
            <a:lvl4pPr marL="1143000">
              <a:spcBef>
                <a:spcPts val="1200"/>
              </a:spcBef>
              <a:defRPr sz="1800"/>
            </a:lvl4pPr>
            <a:lvl5pPr marL="1600200">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6723402" y="2101075"/>
            <a:ext cx="4846320" cy="4266940"/>
          </a:xfrm>
        </p:spPr>
        <p:txBody>
          <a:bodyPr lIns="0" tIns="0" rIns="0" bIns="0">
            <a:normAutofit/>
          </a:bodyPr>
          <a:lstStyle>
            <a:lvl1pPr marL="0" indent="0">
              <a:spcAft>
                <a:spcPts val="0"/>
              </a:spcAft>
              <a:buNone/>
              <a:defRPr sz="1800"/>
            </a:lvl1pPr>
            <a:lvl2pPr marL="228600">
              <a:spcBef>
                <a:spcPts val="1200"/>
              </a:spcBef>
              <a:defRPr sz="1800"/>
            </a:lvl2pPr>
            <a:lvl3pPr marL="685800">
              <a:spcBef>
                <a:spcPts val="1200"/>
              </a:spcBef>
              <a:defRPr sz="1800"/>
            </a:lvl3pPr>
            <a:lvl4pPr marL="1143000">
              <a:spcBef>
                <a:spcPts val="1200"/>
              </a:spcBef>
              <a:defRPr sz="1800"/>
            </a:lvl4pPr>
            <a:lvl5pPr marL="1600200">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160F34ED-DA60-4CC2-B735-B0EC5D9FEA35}"/>
              </a:ext>
              <a:ext uri="{C183D7F6-B498-43B3-948B-1728B52AA6E4}">
                <adec:decorative xmlns:adec="http://schemas.microsoft.com/office/drawing/2017/decorative" val="1"/>
              </a:ext>
            </a:extLst>
          </p:cNvPr>
          <p:cNvCxnSpPr>
            <a:cxnSpLocks/>
          </p:cNvCxnSpPr>
          <p:nvPr/>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 uri="{C183D7F6-B498-43B3-948B-1728B52AA6E4}">
                <adec:decorative xmlns:adec="http://schemas.microsoft.com/office/drawing/2017/decorative" val="1"/>
              </a:ext>
            </a:extLst>
          </p:cNvPr>
          <p:cNvSpPr/>
          <p:nvPr/>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 uri="{C183D7F6-B498-43B3-948B-1728B52AA6E4}">
                <adec:decorative xmlns:adec="http://schemas.microsoft.com/office/drawing/2017/decorative" val="1"/>
              </a:ext>
            </a:extLst>
          </p:cNvPr>
          <p:cNvSpPr/>
          <p:nvPr/>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 uri="{C183D7F6-B498-43B3-948B-1728B52AA6E4}">
                <adec:decorative xmlns:adec="http://schemas.microsoft.com/office/drawing/2017/decorative" val="1"/>
              </a:ext>
            </a:extLst>
          </p:cNvPr>
          <p:cNvSpPr/>
          <p:nvPr/>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3" name="Footer Placeholder 12">
            <a:extLst>
              <a:ext uri="{FF2B5EF4-FFF2-40B4-BE49-F238E27FC236}">
                <a16:creationId xmlns:a16="http://schemas.microsoft.com/office/drawing/2014/main" id="{6D6A69CF-70D6-AB12-CD8B-FD75B7EE1420}"/>
              </a:ext>
            </a:extLst>
          </p:cNvPr>
          <p:cNvSpPr>
            <a:spLocks noGrp="1"/>
          </p:cNvSpPr>
          <p:nvPr>
            <p:ph type="ftr" sz="quarter" idx="11"/>
          </p:nvPr>
        </p:nvSpPr>
        <p:spPr>
          <a:xfrm>
            <a:off x="1280160" y="6356350"/>
            <a:ext cx="4114800" cy="365125"/>
          </a:xfrm>
        </p:spPr>
        <p:txBody>
          <a:bodyPr/>
          <a:lstStyle>
            <a:lvl1pPr algn="l">
              <a:defRPr/>
            </a:lvl1pPr>
          </a:lstStyle>
          <a:p>
            <a:endParaRPr lang="en-US" dirty="0"/>
          </a:p>
        </p:txBody>
      </p:sp>
    </p:spTree>
    <p:extLst>
      <p:ext uri="{BB962C8B-B14F-4D97-AF65-F5344CB8AC3E}">
        <p14:creationId xmlns:p14="http://schemas.microsoft.com/office/powerpoint/2010/main" val="3165749841"/>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mage Bubbles and Title 1">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a:xfrm>
            <a:off x="2792897" y="585216"/>
            <a:ext cx="8965094" cy="2276856"/>
          </a:xfrm>
        </p:spPr>
        <p:txBody>
          <a:bodyPr lIns="0" tIns="0" rIns="0" anchor="b"/>
          <a:lstStyle>
            <a:lvl1pPr algn="r">
              <a:lnSpc>
                <a:spcPts val="4800"/>
              </a:lnSpc>
              <a:defRPr sz="4800" b="1" cap="all" spc="0" baseline="0">
                <a:solidFill>
                  <a:schemeClr val="bg1"/>
                </a:solidFill>
              </a:defRPr>
            </a:lvl1pPr>
          </a:lstStyle>
          <a:p>
            <a:r>
              <a:rPr lang="en-US"/>
              <a:t>Click to edit Master title style</a:t>
            </a:r>
            <a:endParaRPr lang="en-US" dirty="0"/>
          </a:p>
        </p:txBody>
      </p:sp>
      <p:sp>
        <p:nvSpPr>
          <p:cNvPr id="7" name="Picture Placeholder 14">
            <a:extLst>
              <a:ext uri="{FF2B5EF4-FFF2-40B4-BE49-F238E27FC236}">
                <a16:creationId xmlns:a16="http://schemas.microsoft.com/office/drawing/2014/main" id="{FC9B12A4-113B-B3F6-5926-5C2A6F504ABA}"/>
              </a:ext>
            </a:extLst>
          </p:cNvPr>
          <p:cNvSpPr>
            <a:spLocks noGrp="1"/>
          </p:cNvSpPr>
          <p:nvPr>
            <p:ph type="pic" sz="quarter" idx="14" hasCustomPrompt="1"/>
          </p:nvPr>
        </p:nvSpPr>
        <p:spPr>
          <a:xfrm>
            <a:off x="1371606" y="3205313"/>
            <a:ext cx="3043077" cy="3043083"/>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0" anchor="t" anchorCtr="0">
            <a:noAutofit/>
          </a:bodyPr>
          <a:lstStyle>
            <a:lvl1pPr algn="ctr">
              <a:buNone/>
              <a:defRPr sz="1800">
                <a:solidFill>
                  <a:schemeClr val="bg1"/>
                </a:solidFill>
              </a:defRPr>
            </a:lvl1pPr>
          </a:lstStyle>
          <a:p>
            <a:r>
              <a:rPr lang="en-US" dirty="0"/>
              <a:t>Click to add picture</a:t>
            </a:r>
          </a:p>
        </p:txBody>
      </p: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hasCustomPrompt="1"/>
          </p:nvPr>
        </p:nvSpPr>
        <p:spPr>
          <a:xfrm>
            <a:off x="5640609" y="3127248"/>
            <a:ext cx="6117381" cy="3017520"/>
          </a:xfrm>
        </p:spPr>
        <p:txBody>
          <a:bodyPr lIns="0" tIns="0" rIns="0" bIns="0">
            <a:normAutofit/>
          </a:bodyPr>
          <a:lstStyle>
            <a:lvl1pPr marL="0" indent="0" algn="r">
              <a:spcBef>
                <a:spcPts val="1200"/>
              </a:spcBef>
              <a:buNone/>
              <a:defRPr sz="2400">
                <a:solidFill>
                  <a:schemeClr val="bg1"/>
                </a:solidFill>
              </a:defRPr>
            </a:lvl1pPr>
          </a:lstStyle>
          <a:p>
            <a:pPr lvl="0"/>
            <a:r>
              <a:rPr lang="en-US" dirty="0"/>
              <a:t>Click to add text</a:t>
            </a:r>
          </a:p>
        </p:txBody>
      </p:sp>
      <p:grpSp>
        <p:nvGrpSpPr>
          <p:cNvPr id="3" name="Group 2">
            <a:extLst>
              <a:ext uri="{FF2B5EF4-FFF2-40B4-BE49-F238E27FC236}">
                <a16:creationId xmlns:a16="http://schemas.microsoft.com/office/drawing/2014/main" id="{8AF51D36-DB19-27CD-47E0-A4261648DA12}"/>
              </a:ext>
              <a:ext uri="{C183D7F6-B498-43B3-948B-1728B52AA6E4}">
                <adec:decorative xmlns:adec="http://schemas.microsoft.com/office/drawing/2017/decorative" val="1"/>
              </a:ext>
            </a:extLst>
          </p:cNvPr>
          <p:cNvGrpSpPr/>
          <p:nvPr/>
        </p:nvGrpSpPr>
        <p:grpSpPr>
          <a:xfrm rot="18614240">
            <a:off x="3975343" y="2819532"/>
            <a:ext cx="465456" cy="581432"/>
            <a:chOff x="7843462" y="2744546"/>
            <a:chExt cx="465456" cy="581432"/>
          </a:xfrm>
        </p:grpSpPr>
        <p:sp>
          <p:nvSpPr>
            <p:cNvPr id="4" name="Graphic 12">
              <a:extLst>
                <a:ext uri="{FF2B5EF4-FFF2-40B4-BE49-F238E27FC236}">
                  <a16:creationId xmlns:a16="http://schemas.microsoft.com/office/drawing/2014/main" id="{3EFED0E0-17D4-C5B0-09D0-B43338A856B3}"/>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5" name="Graphic 13">
              <a:extLst>
                <a:ext uri="{FF2B5EF4-FFF2-40B4-BE49-F238E27FC236}">
                  <a16:creationId xmlns:a16="http://schemas.microsoft.com/office/drawing/2014/main" id="{8F798BBE-9B6F-700D-08A1-09ABC5388CCE}"/>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6" name="Graphic 15">
              <a:extLst>
                <a:ext uri="{FF2B5EF4-FFF2-40B4-BE49-F238E27FC236}">
                  <a16:creationId xmlns:a16="http://schemas.microsoft.com/office/drawing/2014/main" id="{4AE2D1C5-9D85-9049-690C-3AFCE7E2DA56}"/>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cxnSp>
        <p:nvCxnSpPr>
          <p:cNvPr id="13" name="Straight Connector 12">
            <a:extLst>
              <a:ext uri="{FF2B5EF4-FFF2-40B4-BE49-F238E27FC236}">
                <a16:creationId xmlns:a16="http://schemas.microsoft.com/office/drawing/2014/main" id="{9D0FE75D-ACD3-655E-58A7-8F2C182760B4}"/>
              </a:ext>
              <a:ext uri="{C183D7F6-B498-43B3-948B-1728B52AA6E4}">
                <adec:decorative xmlns:adec="http://schemas.microsoft.com/office/drawing/2017/decorative" val="1"/>
              </a:ext>
            </a:extLst>
          </p:cNvPr>
          <p:cNvCxnSpPr>
            <a:cxnSpLocks/>
          </p:cNvCxnSpPr>
          <p:nvPr/>
        </p:nvCxnSpPr>
        <p:spPr>
          <a:xfrm>
            <a:off x="74066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6571647"/>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20EEA6CA-DE1E-18ED-E69E-54A1372FE216}"/>
              </a:ext>
              <a:ext uri="{C183D7F6-B498-43B3-948B-1728B52AA6E4}">
                <adec:decorative xmlns:adec="http://schemas.microsoft.com/office/drawing/2017/decorative" val="1"/>
              </a:ext>
            </a:extLst>
          </p:cNvPr>
          <p:cNvCxnSpPr>
            <a:cxnSpLocks/>
          </p:cNvCxnSpPr>
          <p:nvPr/>
        </p:nvCxnSpPr>
        <p:spPr>
          <a:xfrm>
            <a:off x="715890"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2F973C81-5E94-41F6-CE15-3B4763B3ABE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835B5C-F994-9D57-3118-919EE90F57E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371378691"/>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image">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116544" y="614202"/>
            <a:ext cx="5918072" cy="2276856"/>
          </a:xfrm>
        </p:spPr>
        <p:txBody>
          <a:bodyPr lIns="0" tIns="0" rIns="0" bIns="0" anchor="b"/>
          <a:lstStyle>
            <a:lvl1pPr algn="r">
              <a:lnSpc>
                <a:spcPts val="4000"/>
              </a:lnSpc>
              <a:defRPr sz="4000" b="1" cap="all" spc="0" baseline="0">
                <a:solidFill>
                  <a:schemeClr val="bg1"/>
                </a:solidFill>
              </a:defRPr>
            </a:lvl1pPr>
          </a:lstStyle>
          <a:p>
            <a:r>
              <a:rPr lang="en-US" dirty="0"/>
              <a:t>Click to add title</a:t>
            </a:r>
          </a:p>
        </p:txBody>
      </p:sp>
      <p:sp>
        <p:nvSpPr>
          <p:cNvPr id="8" name="Slide Number Placeholder 7">
            <a:extLst>
              <a:ext uri="{FF2B5EF4-FFF2-40B4-BE49-F238E27FC236}">
                <a16:creationId xmlns:a16="http://schemas.microsoft.com/office/drawing/2014/main" id="{1C738AB3-8054-6E21-C34C-36AF3A31AC4E}"/>
              </a:ext>
            </a:extLst>
          </p:cNvPr>
          <p:cNvSpPr>
            <a:spLocks noGrp="1"/>
          </p:cNvSpPr>
          <p:nvPr>
            <p:ph type="sldNum" sz="quarter" idx="20"/>
          </p:nvPr>
        </p:nvSpPr>
        <p:spPr/>
        <p:txBody>
          <a:bodyPr/>
          <a:lstStyle>
            <a:lvl1pPr>
              <a:defRPr>
                <a:solidFill>
                  <a:schemeClr val="bg1"/>
                </a:solidFill>
              </a:defRPr>
            </a:lvl1pPr>
          </a:lstStyle>
          <a:p>
            <a:fld id="{CC057153-B650-4DEB-B370-79DDCFDCE934}" type="slidenum">
              <a:rPr lang="en-US" smtClean="0"/>
              <a:t>‹#›</a:t>
            </a:fld>
            <a:endParaRPr lang="en-US"/>
          </a:p>
        </p:txBody>
      </p:sp>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hasCustomPrompt="1"/>
          </p:nvPr>
        </p:nvSpPr>
        <p:spPr>
          <a:xfrm>
            <a:off x="1280160"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tIns="914400" anchor="t">
            <a:noAutofit/>
          </a:bodyPr>
          <a:lstStyle>
            <a:lvl1pPr algn="ctr">
              <a:buNone/>
              <a:defRPr sz="1600" b="1">
                <a:solidFill>
                  <a:schemeClr val="bg1"/>
                </a:solidFill>
              </a:defRPr>
            </a:lvl1pPr>
          </a:lstStyle>
          <a:p>
            <a:r>
              <a:rPr lang="en-US" dirty="0"/>
              <a:t>Click to add picture</a:t>
            </a:r>
          </a:p>
        </p:txBody>
      </p:sp>
      <p:sp>
        <p:nvSpPr>
          <p:cNvPr id="4" name="Text Placeholder 3">
            <a:extLst>
              <a:ext uri="{FF2B5EF4-FFF2-40B4-BE49-F238E27FC236}">
                <a16:creationId xmlns:a16="http://schemas.microsoft.com/office/drawing/2014/main" id="{94FD1B85-4BEF-C1C1-5619-B82E9E44A9F8}"/>
              </a:ext>
            </a:extLst>
          </p:cNvPr>
          <p:cNvSpPr>
            <a:spLocks noGrp="1"/>
          </p:cNvSpPr>
          <p:nvPr>
            <p:ph type="body" sz="quarter" idx="17"/>
          </p:nvPr>
        </p:nvSpPr>
        <p:spPr>
          <a:xfrm>
            <a:off x="5116548" y="3161752"/>
            <a:ext cx="5918068" cy="3144965"/>
          </a:xfrm>
        </p:spPr>
        <p:txBody>
          <a:bodyPr lIns="0" tIns="0" rIns="0" bIns="0">
            <a:normAutofit/>
          </a:bodyPr>
          <a:lstStyle>
            <a:lvl1pPr marL="0" indent="0" algn="r">
              <a:spcBef>
                <a:spcPts val="1200"/>
              </a:spcBef>
              <a:buNone/>
              <a:defRPr sz="2400">
                <a:solidFill>
                  <a:schemeClr val="bg1"/>
                </a:solidFill>
              </a:defRPr>
            </a:lvl1pPr>
            <a:lvl2pPr marL="457200" indent="0" algn="r">
              <a:spcBef>
                <a:spcPts val="1200"/>
              </a:spcBef>
              <a:buNone/>
              <a:defRPr sz="2400">
                <a:solidFill>
                  <a:schemeClr val="bg1"/>
                </a:solidFill>
              </a:defRPr>
            </a:lvl2pPr>
            <a:lvl3pPr marL="914400" indent="0" algn="r">
              <a:spcBef>
                <a:spcPts val="1200"/>
              </a:spcBef>
              <a:buNone/>
              <a:defRPr sz="2400">
                <a:solidFill>
                  <a:schemeClr val="bg1"/>
                </a:solidFill>
              </a:defRPr>
            </a:lvl3pPr>
            <a:lvl4pPr marL="1371600" indent="0" algn="r">
              <a:spcBef>
                <a:spcPts val="1200"/>
              </a:spcBef>
              <a:buNone/>
              <a:defRPr sz="2400">
                <a:solidFill>
                  <a:schemeClr val="bg1"/>
                </a:solidFill>
              </a:defRPr>
            </a:lvl4pPr>
            <a:lvl5pPr marL="1828800" indent="0" algn="r">
              <a:buNone/>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4" name="Straight Connector 13">
            <a:extLst>
              <a:ext uri="{FF2B5EF4-FFF2-40B4-BE49-F238E27FC236}">
                <a16:creationId xmlns:a16="http://schemas.microsoft.com/office/drawing/2014/main" id="{13AE7F8D-AE68-4A83-BAB5-3A97D473CE3C}"/>
              </a:ext>
              <a:ext uri="{C183D7F6-B498-43B3-948B-1728B52AA6E4}">
                <adec:decorative xmlns:adec="http://schemas.microsoft.com/office/drawing/2017/decorative" val="1"/>
              </a:ext>
            </a:extLst>
          </p:cNvPr>
          <p:cNvCxnSpPr>
            <a:cxnSpLocks/>
          </p:cNvCxnSpPr>
          <p:nvPr/>
        </p:nvCxnSpPr>
        <p:spPr>
          <a:xfrm>
            <a:off x="740664" y="1371600"/>
            <a:ext cx="0" cy="54864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1" name="Graphic 12">
            <a:extLst>
              <a:ext uri="{FF2B5EF4-FFF2-40B4-BE49-F238E27FC236}">
                <a16:creationId xmlns:a16="http://schemas.microsoft.com/office/drawing/2014/main" id="{EA1B6985-3E5A-40F4-9268-D4AB3BBF8C91}"/>
              </a:ext>
              <a:ext uri="{C183D7F6-B498-43B3-948B-1728B52AA6E4}">
                <adec:decorative xmlns:adec="http://schemas.microsoft.com/office/drawing/2017/decorative" val="1"/>
              </a:ext>
            </a:extLst>
          </p:cNvPr>
          <p:cNvSpPr/>
          <p:nvPr/>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 uri="{C183D7F6-B498-43B3-948B-1728B52AA6E4}">
                <adec:decorative xmlns:adec="http://schemas.microsoft.com/office/drawing/2017/decorative" val="1"/>
              </a:ext>
            </a:extLst>
          </p:cNvPr>
          <p:cNvSpPr/>
          <p:nvPr/>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 uri="{C183D7F6-B498-43B3-948B-1728B52AA6E4}">
                <adec:decorative xmlns:adec="http://schemas.microsoft.com/office/drawing/2017/decorative" val="1"/>
              </a:ext>
            </a:extLst>
          </p:cNvPr>
          <p:cNvSpPr/>
          <p:nvPr/>
        </p:nvSpPr>
        <p:spPr>
          <a:xfrm>
            <a:off x="1652402"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7" name="Footer Placeholder 6">
            <a:extLst>
              <a:ext uri="{FF2B5EF4-FFF2-40B4-BE49-F238E27FC236}">
                <a16:creationId xmlns:a16="http://schemas.microsoft.com/office/drawing/2014/main" id="{CE9872E9-2F0D-2FEB-0974-F0BBBC5E0331}"/>
              </a:ext>
            </a:extLst>
          </p:cNvPr>
          <p:cNvSpPr>
            <a:spLocks noGrp="1"/>
          </p:cNvSpPr>
          <p:nvPr>
            <p:ph type="ftr" sz="quarter" idx="19"/>
          </p:nvPr>
        </p:nvSpPr>
        <p:spPr>
          <a:xfrm>
            <a:off x="7238999" y="6356350"/>
            <a:ext cx="3795615" cy="365125"/>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1198943408"/>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 Picture">
    <p:bg>
      <p:bgPr>
        <a:gradFill>
          <a:gsLst>
            <a:gs pos="100000">
              <a:schemeClr val="accent4"/>
            </a:gs>
            <a:gs pos="0">
              <a:schemeClr val="accent2"/>
            </a:gs>
          </a:gsLst>
          <a:lin ang="189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80159" y="3386775"/>
            <a:ext cx="8311102" cy="3080335"/>
          </a:xfrm>
        </p:spPr>
        <p:txBody>
          <a:bodyPr lIns="0" tIns="274320" rIns="0" bIns="0" anchor="t" anchorCtr="0"/>
          <a:lstStyle>
            <a:lvl1pPr algn="l">
              <a:lnSpc>
                <a:spcPts val="5400"/>
              </a:lnSpc>
              <a:defRPr sz="5400" b="1" i="0" cap="all" spc="0" baseline="0">
                <a:solidFill>
                  <a:schemeClr val="bg1"/>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8E825845-66DD-4B77-A729-CD97D156FE6C}"/>
              </a:ext>
              <a:ext uri="{C183D7F6-B498-43B3-948B-1728B52AA6E4}">
                <adec:decorative xmlns:adec="http://schemas.microsoft.com/office/drawing/2017/decorative" val="1"/>
              </a:ext>
            </a:extLst>
          </p:cNvPr>
          <p:cNvCxnSpPr>
            <a:cxnSpLocks/>
          </p:cNvCxnSpPr>
          <p:nvPr/>
        </p:nvCxnSpPr>
        <p:spPr>
          <a:xfrm>
            <a:off x="1280160" y="0"/>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p:nvGrpSpPr>
        <p:grpSpPr>
          <a:xfrm rot="19670435">
            <a:off x="7632743" y="794953"/>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sp>
        <p:nvSpPr>
          <p:cNvPr id="3" name="Picture Placeholder 14">
            <a:extLst>
              <a:ext uri="{FF2B5EF4-FFF2-40B4-BE49-F238E27FC236}">
                <a16:creationId xmlns:a16="http://schemas.microsoft.com/office/drawing/2014/main" id="{01D87F51-D69B-9038-0566-4FDC355AB6F0}"/>
              </a:ext>
            </a:extLst>
          </p:cNvPr>
          <p:cNvSpPr>
            <a:spLocks noGrp="1"/>
          </p:cNvSpPr>
          <p:nvPr>
            <p:ph type="pic" sz="quarter" idx="13" hasCustomPrompt="1"/>
          </p:nvPr>
        </p:nvSpPr>
        <p:spPr>
          <a:xfrm>
            <a:off x="8197587" y="411831"/>
            <a:ext cx="3521337" cy="3521344"/>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0" anchor="t" anchorCtr="0">
            <a:noAutofit/>
          </a:bodyPr>
          <a:lstStyle>
            <a:lvl1pPr algn="ctr">
              <a:buNone/>
              <a:defRPr sz="1800">
                <a:solidFill>
                  <a:schemeClr val="bg1"/>
                </a:solidFill>
              </a:defRPr>
            </a:lvl1pPr>
          </a:lstStyle>
          <a:p>
            <a:r>
              <a:rPr lang="en-US" dirty="0"/>
              <a:t>Click to add picture</a:t>
            </a:r>
          </a:p>
        </p:txBody>
      </p:sp>
    </p:spTree>
    <p:extLst>
      <p:ext uri="{BB962C8B-B14F-4D97-AF65-F5344CB8AC3E}">
        <p14:creationId xmlns:p14="http://schemas.microsoft.com/office/powerpoint/2010/main" val="1737866635"/>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 Subtitle + Pictur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80159" y="640080"/>
            <a:ext cx="10302240" cy="1852046"/>
          </a:xfrm>
        </p:spPr>
        <p:txBody>
          <a:bodyPr lIns="0" tIns="0" rIns="0" bIns="0" anchor="b"/>
          <a:lstStyle>
            <a:lvl1pPr algn="l">
              <a:lnSpc>
                <a:spcPts val="5400"/>
              </a:lnSpc>
              <a:defRPr sz="5400" b="1" i="0" cap="all" spc="0" baseline="0">
                <a:solidFill>
                  <a:schemeClr val="bg1"/>
                </a:solidFill>
              </a:defRPr>
            </a:lvl1pPr>
          </a:lstStyle>
          <a:p>
            <a:r>
              <a:rPr lang="en-US" dirty="0"/>
              <a:t>Click to add 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280158" y="2588447"/>
            <a:ext cx="7853678" cy="726645"/>
          </a:xfrm>
        </p:spPr>
        <p:txBody>
          <a:bodyPr lIns="0" tIns="0" rIns="0" bIns="0" anchor="t" anchorCtr="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text</a:t>
            </a:r>
          </a:p>
        </p:txBody>
      </p:sp>
      <p:cxnSp>
        <p:nvCxnSpPr>
          <p:cNvPr id="9" name="Straight Connector 8">
            <a:extLst>
              <a:ext uri="{FF2B5EF4-FFF2-40B4-BE49-F238E27FC236}">
                <a16:creationId xmlns:a16="http://schemas.microsoft.com/office/drawing/2014/main" id="{8E825845-66DD-4B77-A729-CD97D156FE6C}"/>
              </a:ext>
              <a:ext uri="{C183D7F6-B498-43B3-948B-1728B52AA6E4}">
                <adec:decorative xmlns:adec="http://schemas.microsoft.com/office/drawing/2017/decorative" val="1"/>
              </a:ext>
            </a:extLst>
          </p:cNvPr>
          <p:cNvCxnSpPr>
            <a:cxnSpLocks/>
          </p:cNvCxnSpPr>
          <p:nvPr/>
        </p:nvCxnSpPr>
        <p:spPr>
          <a:xfrm>
            <a:off x="1280160"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p:nvGrpSpPr>
        <p:grpSpPr>
          <a:xfrm flipH="1">
            <a:off x="7659974" y="4456458"/>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sp>
        <p:nvSpPr>
          <p:cNvPr id="5" name="Picture Placeholder 14">
            <a:extLst>
              <a:ext uri="{FF2B5EF4-FFF2-40B4-BE49-F238E27FC236}">
                <a16:creationId xmlns:a16="http://schemas.microsoft.com/office/drawing/2014/main" id="{5DDB7824-50BA-B12F-AD49-CA8953CA3A0E}"/>
              </a:ext>
            </a:extLst>
          </p:cNvPr>
          <p:cNvSpPr>
            <a:spLocks noGrp="1"/>
          </p:cNvSpPr>
          <p:nvPr>
            <p:ph type="pic" sz="quarter" idx="13" hasCustomPrompt="1"/>
          </p:nvPr>
        </p:nvSpPr>
        <p:spPr>
          <a:xfrm>
            <a:off x="8536252" y="3205313"/>
            <a:ext cx="3043077" cy="3043083"/>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0" anchor="t" anchorCtr="0">
            <a:noAutofit/>
          </a:bodyPr>
          <a:lstStyle>
            <a:lvl1pPr algn="ctr">
              <a:buNone/>
              <a:defRPr sz="1800">
                <a:solidFill>
                  <a:schemeClr val="bg1"/>
                </a:solidFill>
              </a:defRPr>
            </a:lvl1pPr>
          </a:lstStyle>
          <a:p>
            <a:r>
              <a:rPr lang="en-US" dirty="0"/>
              <a:t>Click to add picture</a:t>
            </a:r>
          </a:p>
        </p:txBody>
      </p:sp>
    </p:spTree>
    <p:extLst>
      <p:ext uri="{BB962C8B-B14F-4D97-AF65-F5344CB8AC3E}">
        <p14:creationId xmlns:p14="http://schemas.microsoft.com/office/powerpoint/2010/main" val="3988043121"/>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imag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4114800" y="640080"/>
            <a:ext cx="7498080" cy="1280160"/>
          </a:xfrm>
        </p:spPr>
        <p:txBody>
          <a:bodyPr lIns="0" tIns="0" rIns="0" bIns="0" anchor="b" anchorCtr="0"/>
          <a:lstStyle>
            <a:lvl1pPr>
              <a:defRPr sz="4000" b="1" cap="all" spc="0" baseline="0"/>
            </a:lvl1pPr>
          </a:lstStyle>
          <a:p>
            <a:r>
              <a:rPr lang="en-US" dirty="0"/>
              <a:t>Click to add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a:xfrm>
            <a:off x="484632" y="722376"/>
            <a:ext cx="520991" cy="517379"/>
          </a:xfrm>
        </p:spPr>
        <p:txBody>
          <a:bodyPr anchor="t" anchorCtr="0"/>
          <a:lstStyle>
            <a:lvl1pPr>
              <a:defRPr>
                <a:solidFill>
                  <a:schemeClr val="accent2"/>
                </a:solidFill>
              </a:defRPr>
            </a:lvl1pPr>
          </a:lstStyle>
          <a:p>
            <a:fld id="{CC057153-B650-4DEB-B370-79DDCFDCE934}" type="slidenum">
              <a:rPr lang="en-US" smtClean="0"/>
              <a:t>‹#›</a:t>
            </a:fld>
            <a:endParaRPr lang="en-US"/>
          </a:p>
        </p:txBody>
      </p:sp>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hasCustomPrompt="1"/>
          </p:nvPr>
        </p:nvSpPr>
        <p:spPr>
          <a:xfrm>
            <a:off x="1317615" y="895646"/>
            <a:ext cx="1956925" cy="195692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 anchor="t" anchorCtr="0">
            <a:noAutofit/>
          </a:bodyPr>
          <a:lstStyle>
            <a:lvl1pPr algn="ctr">
              <a:buNone/>
              <a:defRPr sz="1800"/>
            </a:lvl1pPr>
          </a:lstStyle>
          <a:p>
            <a:r>
              <a:rPr lang="en-US" dirty="0"/>
              <a:t>Click to add picture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hasCustomPrompt="1"/>
          </p:nvPr>
        </p:nvSpPr>
        <p:spPr>
          <a:xfrm>
            <a:off x="4114800" y="2194560"/>
            <a:ext cx="7498080" cy="4023360"/>
          </a:xfrm>
        </p:spPr>
        <p:txBody>
          <a:bodyPr lIns="0" tIns="0" rIns="0" bIns="0">
            <a:noAutofit/>
          </a:bodyPr>
          <a:lstStyle>
            <a:lvl1pPr marL="0" indent="0">
              <a:lnSpc>
                <a:spcPct val="110000"/>
              </a:lnSpc>
              <a:buNone/>
              <a:defRPr sz="1800"/>
            </a:lvl1pPr>
            <a:lvl2pPr marL="228600">
              <a:defRPr sz="1600"/>
            </a:lvl2pPr>
            <a:lvl3pPr marL="457200">
              <a:defRPr sz="1400"/>
            </a:lvl3pPr>
            <a:lvl4pPr marL="685800">
              <a:defRPr sz="1200"/>
            </a:lvl4pPr>
            <a:lvl5pPr>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grpSp>
        <p:nvGrpSpPr>
          <p:cNvPr id="7" name="Group 6">
            <a:extLst>
              <a:ext uri="{FF2B5EF4-FFF2-40B4-BE49-F238E27FC236}">
                <a16:creationId xmlns:a16="http://schemas.microsoft.com/office/drawing/2014/main" id="{758B5E78-A531-681D-1312-F21B52D066B8}"/>
              </a:ext>
              <a:ext uri="{C183D7F6-B498-43B3-948B-1728B52AA6E4}">
                <adec:decorative xmlns:adec="http://schemas.microsoft.com/office/drawing/2017/decorative" val="1"/>
              </a:ext>
            </a:extLst>
          </p:cNvPr>
          <p:cNvGrpSpPr/>
          <p:nvPr/>
        </p:nvGrpSpPr>
        <p:grpSpPr>
          <a:xfrm>
            <a:off x="2970685" y="620661"/>
            <a:ext cx="403448" cy="381782"/>
            <a:chOff x="10969280" y="1780012"/>
            <a:chExt cx="403448" cy="381782"/>
          </a:xfrm>
        </p:grpSpPr>
        <p:sp>
          <p:nvSpPr>
            <p:cNvPr id="17" name="Graphic 10">
              <a:extLst>
                <a:ext uri="{FF2B5EF4-FFF2-40B4-BE49-F238E27FC236}">
                  <a16:creationId xmlns:a16="http://schemas.microsoft.com/office/drawing/2014/main" id="{AAD06B87-D9B2-4F94-B734-A8F039A2033F}"/>
                </a:ext>
                <a:ext uri="{C183D7F6-B498-43B3-948B-1728B52AA6E4}">
                  <adec:decorative xmlns:adec="http://schemas.microsoft.com/office/drawing/2017/decorative" val="1"/>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 uri="{C183D7F6-B498-43B3-948B-1728B52AA6E4}">
                  <adec:decorative xmlns:adec="http://schemas.microsoft.com/office/drawing/2017/decorative" val="1"/>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grpSp>
      <p:sp>
        <p:nvSpPr>
          <p:cNvPr id="4" name="Footer Placeholder 8">
            <a:extLst>
              <a:ext uri="{FF2B5EF4-FFF2-40B4-BE49-F238E27FC236}">
                <a16:creationId xmlns:a16="http://schemas.microsoft.com/office/drawing/2014/main" id="{5189CAD3-7011-6481-11F8-05B5CB106F01}"/>
              </a:ext>
            </a:extLst>
          </p:cNvPr>
          <p:cNvSpPr>
            <a:spLocks noGrp="1"/>
          </p:cNvSpPr>
          <p:nvPr>
            <p:ph type="ftr" sz="quarter" idx="17"/>
          </p:nvPr>
        </p:nvSpPr>
        <p:spPr>
          <a:xfrm>
            <a:off x="1280160" y="6356350"/>
            <a:ext cx="4114800" cy="365125"/>
          </a:xfrm>
        </p:spPr>
        <p:txBody>
          <a:bodyPr lIns="0" rIns="91440"/>
          <a:lstStyle>
            <a:lvl1pPr algn="l">
              <a:defRPr/>
            </a:lvl1pPr>
          </a:lstStyle>
          <a:p>
            <a:endParaRPr lang="en-US" dirty="0"/>
          </a:p>
        </p:txBody>
      </p:sp>
      <p:cxnSp>
        <p:nvCxnSpPr>
          <p:cNvPr id="10" name="Straight Connector 9">
            <a:extLst>
              <a:ext uri="{FF2B5EF4-FFF2-40B4-BE49-F238E27FC236}">
                <a16:creationId xmlns:a16="http://schemas.microsoft.com/office/drawing/2014/main" id="{CB7CB27F-7A56-A747-A4D6-5627C24638D9}"/>
              </a:ext>
              <a:ext uri="{C183D7F6-B498-43B3-948B-1728B52AA6E4}">
                <adec:decorative xmlns:adec="http://schemas.microsoft.com/office/drawing/2017/decorative" val="1"/>
              </a:ext>
            </a:extLst>
          </p:cNvPr>
          <p:cNvCxnSpPr>
            <a:cxnSpLocks/>
          </p:cNvCxnSpPr>
          <p:nvPr/>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2375679"/>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 Subtitle slide">
    <p:bg>
      <p:bgPr>
        <a:gradFill>
          <a:gsLst>
            <a:gs pos="100000">
              <a:schemeClr val="accent4"/>
            </a:gs>
            <a:gs pos="0">
              <a:schemeClr val="accent2"/>
            </a:gs>
          </a:gsLst>
          <a:lin ang="180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80159" y="3383280"/>
            <a:ext cx="10302240" cy="1852046"/>
          </a:xfrm>
        </p:spPr>
        <p:txBody>
          <a:bodyPr lIns="0" tIns="274320" rIns="0" bIns="0" anchor="t" anchorCtr="0"/>
          <a:lstStyle>
            <a:lvl1pPr algn="l">
              <a:lnSpc>
                <a:spcPts val="5400"/>
              </a:lnSpc>
              <a:defRPr sz="5400" b="1" i="0" cap="all" spc="0" baseline="0">
                <a:solidFill>
                  <a:schemeClr val="bg1"/>
                </a:solidFill>
              </a:defRPr>
            </a:lvl1pPr>
          </a:lstStyle>
          <a:p>
            <a:r>
              <a:rPr lang="en-US" dirty="0"/>
              <a:t>Click to add 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280158" y="2966886"/>
            <a:ext cx="10302237" cy="397191"/>
          </a:xfrm>
        </p:spPr>
        <p:txBody>
          <a:bodyPr lIns="0" tIns="0" rIns="0" bIns="0" anchor="b" anchorCtr="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text</a:t>
            </a:r>
          </a:p>
        </p:txBody>
      </p: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p:nvGrpSpPr>
        <p:grpSpPr>
          <a:xfrm>
            <a:off x="10897692" y="620298"/>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cxnSp>
        <p:nvCxnSpPr>
          <p:cNvPr id="5" name="Straight Connector 4">
            <a:extLst>
              <a:ext uri="{FF2B5EF4-FFF2-40B4-BE49-F238E27FC236}">
                <a16:creationId xmlns:a16="http://schemas.microsoft.com/office/drawing/2014/main" id="{57912362-D30D-7B0B-BA94-0993B1EBC4E4}"/>
              </a:ext>
              <a:ext uri="{C183D7F6-B498-43B3-948B-1728B52AA6E4}">
                <adec:decorative xmlns:adec="http://schemas.microsoft.com/office/drawing/2017/decorative" val="1"/>
              </a:ext>
            </a:extLst>
          </p:cNvPr>
          <p:cNvCxnSpPr>
            <a:cxnSpLocks/>
          </p:cNvCxnSpPr>
          <p:nvPr/>
        </p:nvCxnSpPr>
        <p:spPr>
          <a:xfrm>
            <a:off x="1280160" y="0"/>
            <a:ext cx="0" cy="2775857"/>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7619132"/>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hasCustomPrompt="1"/>
          </p:nvPr>
        </p:nvSpPr>
        <p:spPr>
          <a:xfrm>
            <a:off x="1280160" y="0"/>
            <a:ext cx="9137012" cy="1280160"/>
          </a:xfrm>
        </p:spPr>
        <p:txBody>
          <a:bodyPr lIns="0" tIns="0" rIns="0" bIns="0"/>
          <a:lstStyle>
            <a:lvl1pPr>
              <a:defRPr sz="4000" b="1" cap="all" spc="0" baseline="0"/>
            </a:lvl1pPr>
          </a:lstStyle>
          <a:p>
            <a:r>
              <a:rPr lang="en-US" dirty="0"/>
              <a:t>Click to add title</a:t>
            </a:r>
          </a:p>
        </p:txBody>
      </p:sp>
      <p:sp>
        <p:nvSpPr>
          <p:cNvPr id="15" name="Slide Number Placeholder 14">
            <a:extLst>
              <a:ext uri="{FF2B5EF4-FFF2-40B4-BE49-F238E27FC236}">
                <a16:creationId xmlns:a16="http://schemas.microsoft.com/office/drawing/2014/main" id="{0F91A5DB-A2CA-1D70-9A06-3869A288C924}"/>
              </a:ext>
            </a:extLst>
          </p:cNvPr>
          <p:cNvSpPr>
            <a:spLocks noGrp="1"/>
          </p:cNvSpPr>
          <p:nvPr>
            <p:ph type="sldNum" sz="quarter" idx="12"/>
          </p:nvPr>
        </p:nvSpPr>
        <p:spPr/>
        <p:txBody>
          <a:bodyPr/>
          <a:lstStyle/>
          <a:p>
            <a:fld id="{CC057153-B650-4DEB-B370-79DDCFDCE934}" type="slidenum">
              <a:rPr lang="en-US" smtClean="0"/>
              <a:t>‹#›</a:t>
            </a:fld>
            <a:endParaRPr lang="en-US"/>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hasCustomPrompt="1"/>
          </p:nvPr>
        </p:nvSpPr>
        <p:spPr>
          <a:xfrm>
            <a:off x="1280160" y="1371599"/>
            <a:ext cx="4846320" cy="4996415"/>
          </a:xfrm>
        </p:spPr>
        <p:txBody>
          <a:bodyPr lIns="0" tIns="0" rIns="0" bIns="0">
            <a:normAutofit/>
          </a:bodyPr>
          <a:lstStyle>
            <a:lvl1pPr marL="0" indent="0">
              <a:spcAft>
                <a:spcPts val="0"/>
              </a:spcAft>
              <a:buNone/>
              <a:defRPr sz="1800"/>
            </a:lvl1pPr>
            <a:lvl2pPr marL="228600">
              <a:spcBef>
                <a:spcPts val="1200"/>
              </a:spcBef>
              <a:defRPr sz="1800"/>
            </a:lvl2pPr>
            <a:lvl3pPr marL="685800">
              <a:spcBef>
                <a:spcPts val="1200"/>
              </a:spcBef>
              <a:defRPr sz="1800"/>
            </a:lvl3pPr>
            <a:lvl4pPr marL="1143000">
              <a:spcBef>
                <a:spcPts val="1200"/>
              </a:spcBef>
              <a:defRPr sz="1800"/>
            </a:lvl4pPr>
            <a:lvl5pPr marL="1600200">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6723402" y="1371600"/>
            <a:ext cx="4846320" cy="4996415"/>
          </a:xfrm>
        </p:spPr>
        <p:txBody>
          <a:bodyPr lIns="0" tIns="0" rIns="0" bIns="0">
            <a:normAutofit/>
          </a:bodyPr>
          <a:lstStyle>
            <a:lvl1pPr marL="0" indent="0">
              <a:spcAft>
                <a:spcPts val="0"/>
              </a:spcAft>
              <a:buNone/>
              <a:defRPr sz="1800"/>
            </a:lvl1pPr>
            <a:lvl2pPr marL="228600">
              <a:spcBef>
                <a:spcPts val="1200"/>
              </a:spcBef>
              <a:defRPr sz="1800"/>
            </a:lvl2pPr>
            <a:lvl3pPr marL="685800">
              <a:spcBef>
                <a:spcPts val="1200"/>
              </a:spcBef>
              <a:defRPr sz="1800"/>
            </a:lvl3pPr>
            <a:lvl4pPr marL="1143000">
              <a:spcBef>
                <a:spcPts val="1200"/>
              </a:spcBef>
              <a:defRPr sz="1800"/>
            </a:lvl4pPr>
            <a:lvl5pPr marL="1600200">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160F34ED-DA60-4CC2-B735-B0EC5D9FEA35}"/>
              </a:ext>
              <a:ext uri="{C183D7F6-B498-43B3-948B-1728B52AA6E4}">
                <adec:decorative xmlns:adec="http://schemas.microsoft.com/office/drawing/2017/decorative" val="1"/>
              </a:ext>
            </a:extLst>
          </p:cNvPr>
          <p:cNvCxnSpPr>
            <a:cxnSpLocks/>
          </p:cNvCxnSpPr>
          <p:nvPr/>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 uri="{C183D7F6-B498-43B3-948B-1728B52AA6E4}">
                <adec:decorative xmlns:adec="http://schemas.microsoft.com/office/drawing/2017/decorative" val="1"/>
              </a:ext>
            </a:extLst>
          </p:cNvPr>
          <p:cNvSpPr/>
          <p:nvPr/>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 uri="{C183D7F6-B498-43B3-948B-1728B52AA6E4}">
                <adec:decorative xmlns:adec="http://schemas.microsoft.com/office/drawing/2017/decorative" val="1"/>
              </a:ext>
            </a:extLst>
          </p:cNvPr>
          <p:cNvSpPr/>
          <p:nvPr/>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 uri="{C183D7F6-B498-43B3-948B-1728B52AA6E4}">
                <adec:decorative xmlns:adec="http://schemas.microsoft.com/office/drawing/2017/decorative" val="1"/>
              </a:ext>
            </a:extLst>
          </p:cNvPr>
          <p:cNvSpPr/>
          <p:nvPr/>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3" name="Footer Placeholder 12">
            <a:extLst>
              <a:ext uri="{FF2B5EF4-FFF2-40B4-BE49-F238E27FC236}">
                <a16:creationId xmlns:a16="http://schemas.microsoft.com/office/drawing/2014/main" id="{6D6A69CF-70D6-AB12-CD8B-FD75B7EE1420}"/>
              </a:ext>
            </a:extLst>
          </p:cNvPr>
          <p:cNvSpPr>
            <a:spLocks noGrp="1"/>
          </p:cNvSpPr>
          <p:nvPr>
            <p:ph type="ftr" sz="quarter" idx="11"/>
          </p:nvPr>
        </p:nvSpPr>
        <p:spPr>
          <a:xfrm>
            <a:off x="1280160" y="6356350"/>
            <a:ext cx="4114800" cy="365125"/>
          </a:xfrm>
        </p:spPr>
        <p:txBody>
          <a:bodyPr/>
          <a:lstStyle>
            <a:lvl1pPr algn="l">
              <a:defRPr/>
            </a:lvl1pPr>
          </a:lstStyle>
          <a:p>
            <a:endParaRPr lang="en-US" dirty="0"/>
          </a:p>
        </p:txBody>
      </p:sp>
    </p:spTree>
    <p:extLst>
      <p:ext uri="{BB962C8B-B14F-4D97-AF65-F5344CB8AC3E}">
        <p14:creationId xmlns:p14="http://schemas.microsoft.com/office/powerpoint/2010/main" val="3509961780"/>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EFE408-BFE1-16DC-F7C6-47F55C171AC6}"/>
              </a:ext>
              <a:ext uri="{C183D7F6-B498-43B3-948B-1728B52AA6E4}">
                <adec:decorative xmlns:adec="http://schemas.microsoft.com/office/drawing/2017/decorative" val="1"/>
              </a:ext>
            </a:extLst>
          </p:cNvPr>
          <p:cNvSpPr/>
          <p:nvPr/>
        </p:nvSpPr>
        <p:spPr>
          <a:xfrm>
            <a:off x="6412992" y="0"/>
            <a:ext cx="5779008" cy="68580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6915572" y="685800"/>
            <a:ext cx="4754880" cy="5670550"/>
          </a:xfrm>
        </p:spPr>
        <p:txBody>
          <a:bodyPr lIns="0" tIns="0" rIns="0" bIns="0" anchor="ctr" anchorCtr="0"/>
          <a:lstStyle>
            <a:lvl1pPr algn="l">
              <a:defRPr sz="4000" b="1" cap="all" spc="0" baseline="0">
                <a:solidFill>
                  <a:schemeClr val="bg1"/>
                </a:solidFill>
              </a:defRPr>
            </a:lvl1pPr>
          </a:lstStyle>
          <a:p>
            <a:r>
              <a:rPr lang="en-US"/>
              <a:t>Click to edit Master title style</a:t>
            </a:r>
            <a:endParaRPr lang="en-US" dirty="0"/>
          </a:p>
        </p:txBody>
      </p:sp>
      <p:sp>
        <p:nvSpPr>
          <p:cNvPr id="22" name="Slide Number Placeholder 21">
            <a:extLst>
              <a:ext uri="{FF2B5EF4-FFF2-40B4-BE49-F238E27FC236}">
                <a16:creationId xmlns:a16="http://schemas.microsoft.com/office/drawing/2014/main" id="{4C0ED5DD-6381-0FFD-7B45-D21179A390B5}"/>
              </a:ext>
            </a:extLst>
          </p:cNvPr>
          <p:cNvSpPr>
            <a:spLocks noGrp="1"/>
          </p:cNvSpPr>
          <p:nvPr>
            <p:ph type="sldNum" sz="quarter" idx="12"/>
          </p:nvPr>
        </p:nvSpPr>
        <p:spPr/>
        <p:txBody>
          <a:bodyPr/>
          <a:lstStyle/>
          <a:p>
            <a:fld id="{CC057153-B650-4DEB-B370-79DDCFDCE934}" type="slidenum">
              <a:rPr lang="en-US" smtClean="0"/>
              <a:t>‹#›</a:t>
            </a:fld>
            <a:endParaRPr lang="en-US"/>
          </a:p>
        </p:txBody>
      </p:sp>
      <p:sp>
        <p:nvSpPr>
          <p:cNvPr id="4" name="Content Placeholder 5">
            <a:extLst>
              <a:ext uri="{FF2B5EF4-FFF2-40B4-BE49-F238E27FC236}">
                <a16:creationId xmlns:a16="http://schemas.microsoft.com/office/drawing/2014/main" id="{F042E432-AE48-385B-DEA1-32129394CE76}"/>
              </a:ext>
            </a:extLst>
          </p:cNvPr>
          <p:cNvSpPr>
            <a:spLocks noGrp="1"/>
          </p:cNvSpPr>
          <p:nvPr>
            <p:ph sz="quarter" idx="15" hasCustomPrompt="1"/>
          </p:nvPr>
        </p:nvSpPr>
        <p:spPr>
          <a:xfrm>
            <a:off x="1279526" y="1533524"/>
            <a:ext cx="4663440" cy="1895475"/>
          </a:xfrm>
        </p:spPr>
        <p:txBody>
          <a:bodyPr lIns="0" tIns="0" rIns="0" bIns="0" anchor="t" anchorCtr="0">
            <a:noAutofit/>
          </a:bodyPr>
          <a:lstStyle>
            <a:lvl1pPr marL="342900" indent="-512064">
              <a:spcBef>
                <a:spcPts val="1000"/>
              </a:spcBef>
              <a:buFont typeface="+mj-lt"/>
              <a:buAutoNum type="arabicPeriod"/>
              <a:defRPr sz="1800"/>
            </a:lvl1pPr>
            <a:lvl2pPr marL="1028700" indent="-342900">
              <a:spcBef>
                <a:spcPts val="1200"/>
              </a:spcBef>
              <a:buFont typeface="+mj-lt"/>
              <a:buAutoNum type="alphaLcPeriod"/>
              <a:defRPr sz="1800"/>
            </a:lvl2pPr>
            <a:lvl3pPr marL="1257300" indent="-342900">
              <a:spcBef>
                <a:spcPts val="1200"/>
              </a:spcBef>
              <a:buFont typeface="+mj-lt"/>
              <a:buAutoNum type="arabicParenR"/>
              <a:defRPr sz="1800"/>
            </a:lvl3pPr>
            <a:lvl4pPr marL="1714500" indent="-342900">
              <a:spcBef>
                <a:spcPts val="1200"/>
              </a:spcBef>
              <a:buFont typeface="+mj-lt"/>
              <a:buAutoNum type="alphaLcParenR"/>
              <a:defRPr sz="1800"/>
            </a:lvl4pPr>
            <a:lvl5pPr marL="2228850" indent="-400050">
              <a:spcBef>
                <a:spcPts val="1200"/>
              </a:spcBef>
              <a:buFont typeface="+mj-lt"/>
              <a:buAutoNum type="romanLcPeriod"/>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DF111B2E-0535-57E2-FE92-620F9307A956}"/>
              </a:ext>
            </a:extLst>
          </p:cNvPr>
          <p:cNvSpPr>
            <a:spLocks noGrp="1"/>
          </p:cNvSpPr>
          <p:nvPr>
            <p:ph sz="quarter" idx="13" hasCustomPrompt="1"/>
          </p:nvPr>
        </p:nvSpPr>
        <p:spPr>
          <a:xfrm>
            <a:off x="1280160" y="3482974"/>
            <a:ext cx="4663440" cy="1190033"/>
          </a:xfrm>
        </p:spPr>
        <p:txBody>
          <a:bodyPr lIns="0" tIns="0" rIns="0" bIns="0" anchor="t" anchorCtr="0">
            <a:noAutofit/>
          </a:bodyPr>
          <a:lstStyle>
            <a:lvl1pPr marL="0" indent="0">
              <a:spcBef>
                <a:spcPts val="1200"/>
              </a:spcBef>
              <a:buNone/>
              <a:defRPr sz="1800"/>
            </a:lvl1pPr>
            <a:lvl2pPr marL="457200" indent="0">
              <a:spcBef>
                <a:spcPts val="1200"/>
              </a:spcBef>
              <a:buNone/>
              <a:defRPr sz="1600"/>
            </a:lvl2pPr>
            <a:lvl3pPr marL="914400" indent="0">
              <a:spcBef>
                <a:spcPts val="1200"/>
              </a:spcBef>
              <a:buNone/>
              <a:defRPr sz="1400"/>
            </a:lvl3pPr>
            <a:lvl4pPr marL="1371600" indent="0">
              <a:spcBef>
                <a:spcPts val="1200"/>
              </a:spcBef>
              <a:buNone/>
              <a:defRPr sz="1200"/>
            </a:lvl4pPr>
            <a:lvl5pPr marL="1828800" indent="0">
              <a:spcBef>
                <a:spcPts val="1200"/>
              </a:spcBef>
              <a:buNone/>
              <a:defRPr sz="1200"/>
            </a:lvl5pPr>
          </a:lstStyle>
          <a:p>
            <a:pPr lvl="0"/>
            <a:r>
              <a:rPr lang="en-US" dirty="0"/>
              <a:t>Click to add text</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1280160" y="4692058"/>
            <a:ext cx="4663440" cy="1584918"/>
          </a:xfrm>
        </p:spPr>
        <p:txBody>
          <a:bodyPr lIns="0" tIns="0" rIns="0" bIns="0" anchor="t" anchorCtr="0">
            <a:noAutofit/>
          </a:bodyPr>
          <a:lstStyle>
            <a:lvl1pPr>
              <a:spcBef>
                <a:spcPts val="1200"/>
              </a:spcBef>
              <a:defRPr sz="1800"/>
            </a:lvl1pPr>
            <a:lvl2pPr>
              <a:spcBef>
                <a:spcPts val="1200"/>
              </a:spcBef>
              <a:defRPr sz="1600"/>
            </a:lvl2pPr>
            <a:lvl3pPr>
              <a:spcBef>
                <a:spcPts val="1200"/>
              </a:spcBef>
              <a:defRPr sz="1400"/>
            </a:lvl3pPr>
            <a:lvl4pPr>
              <a:spcBef>
                <a:spcPts val="1200"/>
              </a:spcBef>
              <a:defRPr sz="1200"/>
            </a:lvl4pPr>
            <a:lvl5pPr>
              <a:spcBef>
                <a:spcPts val="1200"/>
              </a:spcBef>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Footer Placeholder 20">
            <a:extLst>
              <a:ext uri="{FF2B5EF4-FFF2-40B4-BE49-F238E27FC236}">
                <a16:creationId xmlns:a16="http://schemas.microsoft.com/office/drawing/2014/main" id="{34C23E1A-9E5E-DA12-8E11-83F486766E16}"/>
              </a:ext>
            </a:extLst>
          </p:cNvPr>
          <p:cNvSpPr>
            <a:spLocks noGrp="1"/>
          </p:cNvSpPr>
          <p:nvPr>
            <p:ph type="ftr" sz="quarter" idx="11"/>
          </p:nvPr>
        </p:nvSpPr>
        <p:spPr>
          <a:xfrm>
            <a:off x="1280160" y="6356350"/>
            <a:ext cx="4114800" cy="365125"/>
          </a:xfrm>
        </p:spPr>
        <p:txBody>
          <a:bodyPr lIns="0" rIns="91440"/>
          <a:lstStyle>
            <a:lvl1pPr algn="l">
              <a:defRPr/>
            </a:lvl1pPr>
          </a:lstStyle>
          <a:p>
            <a:endParaRPr lang="en-US" dirty="0"/>
          </a:p>
        </p:txBody>
      </p:sp>
      <p:cxnSp>
        <p:nvCxnSpPr>
          <p:cNvPr id="23" name="Straight Connector 22">
            <a:extLst>
              <a:ext uri="{FF2B5EF4-FFF2-40B4-BE49-F238E27FC236}">
                <a16:creationId xmlns:a16="http://schemas.microsoft.com/office/drawing/2014/main" id="{E3FE6E42-6A8F-C459-87EE-E2A5BAFA852B}"/>
              </a:ext>
              <a:ext uri="{C183D7F6-B498-43B3-948B-1728B52AA6E4}">
                <adec:decorative xmlns:adec="http://schemas.microsoft.com/office/drawing/2017/decorative" val="1"/>
              </a:ext>
            </a:extLst>
          </p:cNvPr>
          <p:cNvCxnSpPr>
            <a:cxnSpLocks/>
          </p:cNvCxnSpPr>
          <p:nvPr/>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820577"/>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80160" y="301752"/>
            <a:ext cx="4663438" cy="2441448"/>
          </a:xfrm>
        </p:spPr>
        <p:txBody>
          <a:bodyPr lIns="0" tIns="0" rIns="0" bIns="0" anchor="ctr" anchorCtr="0"/>
          <a:lstStyle>
            <a:lvl1pPr algn="l">
              <a:lnSpc>
                <a:spcPts val="4000"/>
              </a:lnSpc>
              <a:spcBef>
                <a:spcPts val="1000"/>
              </a:spcBef>
              <a:defRPr sz="4000" b="1" i="0" cap="all" spc="0" baseline="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a:xfrm>
            <a:off x="484632" y="726630"/>
            <a:ext cx="520991" cy="517379"/>
          </a:xfrm>
        </p:spPr>
        <p:txBody>
          <a:bodyPr/>
          <a:lstStyle>
            <a:lvl1pPr>
              <a:defRPr>
                <a:solidFill>
                  <a:schemeClr val="accent2"/>
                </a:solidFill>
              </a:defRPr>
            </a:lvl1pPr>
          </a:lstStyle>
          <a:p>
            <a:fld id="{CC057153-B650-4DEB-B370-79DDCFDCE934}" type="slidenum">
              <a:rPr lang="en-US" smtClean="0"/>
              <a:t>‹#›</a:t>
            </a:fld>
            <a:endParaRPr lang="en-US"/>
          </a:p>
        </p:txBody>
      </p:sp>
      <p:sp>
        <p:nvSpPr>
          <p:cNvPr id="8" name="Text Placeholder 4">
            <a:extLst>
              <a:ext uri="{FF2B5EF4-FFF2-40B4-BE49-F238E27FC236}">
                <a16:creationId xmlns:a16="http://schemas.microsoft.com/office/drawing/2014/main" id="{9FB40175-FA51-DA14-A5B2-CD06DE6ECC31}"/>
              </a:ext>
            </a:extLst>
          </p:cNvPr>
          <p:cNvSpPr>
            <a:spLocks noGrp="1"/>
          </p:cNvSpPr>
          <p:nvPr>
            <p:ph type="body" sz="quarter" idx="14"/>
          </p:nvPr>
        </p:nvSpPr>
        <p:spPr>
          <a:xfrm>
            <a:off x="1280161" y="2777067"/>
            <a:ext cx="4663440" cy="3550581"/>
          </a:xfrm>
        </p:spPr>
        <p:txBody>
          <a:bodyPr lIns="0" tIns="0" rIns="0" bIns="0">
            <a:noAutofit/>
          </a:bodyPr>
          <a:lstStyle>
            <a:lvl1pPr marL="0" indent="0">
              <a:lnSpc>
                <a:spcPct val="110000"/>
              </a:lnSpc>
              <a:buNone/>
              <a:defRPr sz="1800"/>
            </a:lvl1pPr>
            <a:lvl2pPr marL="228600">
              <a:lnSpc>
                <a:spcPct val="110000"/>
              </a:lnSpc>
              <a:defRPr sz="1600"/>
            </a:lvl2pPr>
            <a:lvl3pPr marL="457200">
              <a:lnSpc>
                <a:spcPct val="110000"/>
              </a:lnSpc>
              <a:defRPr sz="1400"/>
            </a:lvl3pPr>
            <a:lvl4pPr marL="685800">
              <a:lnSpc>
                <a:spcPct val="110000"/>
              </a:lnSpc>
              <a:defRPr sz="1200"/>
            </a:lvl4pPr>
            <a:lvl5pPr marL="914400">
              <a:lnSpc>
                <a:spcPct val="11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515930B2-E36D-4D05-A6B3-CA1BF61D50CC}"/>
              </a:ext>
              <a:ext uri="{C183D7F6-B498-43B3-948B-1728B52AA6E4}">
                <adec:decorative xmlns:adec="http://schemas.microsoft.com/office/drawing/2017/decorative" val="1"/>
              </a:ext>
            </a:extLst>
          </p:cNvPr>
          <p:cNvSpPr/>
          <p:nvPr/>
        </p:nvSpPr>
        <p:spPr>
          <a:xfrm>
            <a:off x="6412089"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hasCustomPrompt="1"/>
          </p:nvPr>
        </p:nvSpPr>
        <p:spPr>
          <a:xfrm>
            <a:off x="6695553" y="301752"/>
            <a:ext cx="5221224" cy="6263640"/>
          </a:xfrm>
        </p:spPr>
        <p:txBody>
          <a:bodyPr tIns="914400" anchor="t" anchorCtr="0"/>
          <a:lstStyle>
            <a:lvl1pPr algn="ctr">
              <a:buNone/>
              <a:defRPr>
                <a:solidFill>
                  <a:schemeClr val="bg1"/>
                </a:solidFill>
              </a:defRPr>
            </a:lvl1pPr>
          </a:lstStyle>
          <a:p>
            <a:r>
              <a:rPr lang="en-US" dirty="0"/>
              <a:t>Click to add picture</a:t>
            </a:r>
          </a:p>
        </p:txBody>
      </p:sp>
      <p:sp>
        <p:nvSpPr>
          <p:cNvPr id="10" name="Footer Placeholder 8">
            <a:extLst>
              <a:ext uri="{FF2B5EF4-FFF2-40B4-BE49-F238E27FC236}">
                <a16:creationId xmlns:a16="http://schemas.microsoft.com/office/drawing/2014/main" id="{7A4AE671-C203-0370-2888-FC8F7D444D11}"/>
              </a:ext>
            </a:extLst>
          </p:cNvPr>
          <p:cNvSpPr>
            <a:spLocks noGrp="1"/>
          </p:cNvSpPr>
          <p:nvPr>
            <p:ph type="ftr" sz="quarter" idx="17"/>
          </p:nvPr>
        </p:nvSpPr>
        <p:spPr>
          <a:xfrm>
            <a:off x="1280160" y="6356350"/>
            <a:ext cx="4434825" cy="365125"/>
          </a:xfrm>
        </p:spPr>
        <p:txBody>
          <a:bodyPr/>
          <a:lstStyle>
            <a:lvl1pPr algn="l">
              <a:defRPr/>
            </a:lvl1pPr>
          </a:lstStyle>
          <a:p>
            <a:endParaRPr lang="en-US" dirty="0"/>
          </a:p>
        </p:txBody>
      </p:sp>
      <p:cxnSp>
        <p:nvCxnSpPr>
          <p:cNvPr id="3" name="Straight Connector 2">
            <a:extLst>
              <a:ext uri="{FF2B5EF4-FFF2-40B4-BE49-F238E27FC236}">
                <a16:creationId xmlns:a16="http://schemas.microsoft.com/office/drawing/2014/main" id="{1792BFA8-57AD-0B5C-2534-1E862B58DAB3}"/>
              </a:ext>
              <a:ext uri="{C183D7F6-B498-43B3-948B-1728B52AA6E4}">
                <adec:decorative xmlns:adec="http://schemas.microsoft.com/office/drawing/2017/decorative" val="1"/>
              </a:ext>
            </a:extLst>
          </p:cNvPr>
          <p:cNvCxnSpPr>
            <a:cxnSpLocks/>
          </p:cNvCxnSpPr>
          <p:nvPr/>
        </p:nvCxnSpPr>
        <p:spPr>
          <a:xfrm>
            <a:off x="745127"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0403609"/>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1435394" y="1"/>
            <a:ext cx="9918405" cy="1244007"/>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1435394" y="1326776"/>
            <a:ext cx="9918405" cy="48501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486121" y="726630"/>
            <a:ext cx="520991" cy="517379"/>
          </a:xfrm>
          <a:prstGeom prst="rect">
            <a:avLst/>
          </a:prstGeom>
        </p:spPr>
        <p:txBody>
          <a:bodyPr vert="horz" lIns="0" tIns="0" rIns="0" bIns="0" rtlCol="0" anchor="t" anchorCtr="0"/>
          <a:lstStyle>
            <a:lvl1pPr algn="ctr">
              <a:defRPr sz="1800" b="1" i="0" cap="all" spc="100" baseline="0">
                <a:solidFill>
                  <a:schemeClr val="accent2"/>
                </a:solidFill>
              </a:defRPr>
            </a:lvl1pPr>
          </a:lstStyle>
          <a:p>
            <a:fld id="{CC057153-B650-4DEB-B370-79DDCFDCE934}" type="slidenum">
              <a:rPr lang="en-US" smtClean="0"/>
              <a:t>‹#›</a:t>
            </a:fld>
            <a:endParaRPr lang="en-US"/>
          </a:p>
        </p:txBody>
      </p:sp>
      <p:sp>
        <p:nvSpPr>
          <p:cNvPr id="4" name="Date Placeholder 3">
            <a:extLst>
              <a:ext uri="{FF2B5EF4-FFF2-40B4-BE49-F238E27FC236}">
                <a16:creationId xmlns:a16="http://schemas.microsoft.com/office/drawing/2014/main" id="{B1EF1C86-6A9C-D287-D381-5634A69BF1C8}"/>
              </a:ext>
            </a:extLst>
          </p:cNvPr>
          <p:cNvSpPr>
            <a:spLocks noGrp="1"/>
          </p:cNvSpPr>
          <p:nvPr>
            <p:ph type="dt" sz="half" idx="2"/>
          </p:nvPr>
        </p:nvSpPr>
        <p:spPr>
          <a:xfrm>
            <a:off x="1435394" y="6356350"/>
            <a:ext cx="2743200" cy="365125"/>
          </a:xfrm>
          <a:prstGeom prst="rect">
            <a:avLst/>
          </a:prstGeom>
        </p:spPr>
        <p:txBody>
          <a:bodyPr vert="horz" lIns="0" tIns="45720" rIns="91440" bIns="45720" rtlCol="0" anchor="ctr"/>
          <a:lstStyle>
            <a:lvl1pPr algn="l">
              <a:defRPr sz="1200">
                <a:solidFill>
                  <a:schemeClr val="tx1">
                    <a:tint val="75000"/>
                  </a:schemeClr>
                </a:solidFill>
              </a:defRPr>
            </a:lvl1pPr>
          </a:lstStyle>
          <a:p>
            <a:fld id="{67F45AC6-C491-4585-A584-9CE2AF7D5500}" type="datetime1">
              <a:rPr lang="en-US" smtClean="0"/>
              <a:t>9/7/2025</a:t>
            </a:fld>
            <a:endParaRPr lang="en-US"/>
          </a:p>
        </p:txBody>
      </p:sp>
      <p:sp>
        <p:nvSpPr>
          <p:cNvPr id="5" name="Footer Placeholder 4">
            <a:extLst>
              <a:ext uri="{FF2B5EF4-FFF2-40B4-BE49-F238E27FC236}">
                <a16:creationId xmlns:a16="http://schemas.microsoft.com/office/drawing/2014/main" id="{621B8477-3F24-EDCB-C8AC-84336363918B}"/>
              </a:ext>
            </a:extLst>
          </p:cNvPr>
          <p:cNvSpPr>
            <a:spLocks noGrp="1"/>
          </p:cNvSpPr>
          <p:nvPr>
            <p:ph type="ftr" sz="quarter" idx="3"/>
          </p:nvPr>
        </p:nvSpPr>
        <p:spPr>
          <a:xfrm>
            <a:off x="7238999" y="6356350"/>
            <a:ext cx="4114800" cy="365125"/>
          </a:xfrm>
          <a:prstGeom prst="rect">
            <a:avLst/>
          </a:prstGeom>
        </p:spPr>
        <p:txBody>
          <a:bodyPr vert="horz" lIns="91440" tIns="45720" rIns="0" bIns="45720" rtlCol="0" anchor="ctr"/>
          <a:lstStyle>
            <a:lvl1pPr algn="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8949073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8" r:id="rId13"/>
    <p:sldLayoutId id="2147483685" r:id="rId14"/>
    <p:sldLayoutId id="2147483687" r:id="rId15"/>
  </p:sldLayoutIdLst>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hf sldNum="0" hdr="0" ftr="0" dt="0"/>
  <p:txStyles>
    <p:titleStyle>
      <a:lvl1pPr algn="l" defTabSz="914400" rtl="0" eaLnBrk="1" latinLnBrk="0" hangingPunct="1">
        <a:lnSpc>
          <a:spcPts val="4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6.jpeg"/><Relationship Id="rId4" Type="http://schemas.openxmlformats.org/officeDocument/2006/relationships/diagramLayout" Target="../diagrams/layout2.xml"/><Relationship Id="rId9"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17370E-E079-5379-13E0-13FC766AEB8C}"/>
              </a:ext>
            </a:extLst>
          </p:cNvPr>
          <p:cNvSpPr>
            <a:spLocks noGrp="1"/>
          </p:cNvSpPr>
          <p:nvPr>
            <p:ph type="ctrTitle"/>
          </p:nvPr>
        </p:nvSpPr>
        <p:spPr>
          <a:xfrm>
            <a:off x="1280159" y="3386775"/>
            <a:ext cx="9230124" cy="3080335"/>
          </a:xfrm>
        </p:spPr>
        <p:txBody>
          <a:bodyPr/>
          <a:lstStyle/>
          <a:p>
            <a:r>
              <a:rPr lang="en-US" dirty="0"/>
              <a:t>early-stage startups</a:t>
            </a:r>
            <a:endParaRPr lang="en-SG" dirty="0"/>
          </a:p>
        </p:txBody>
      </p:sp>
      <p:sp>
        <p:nvSpPr>
          <p:cNvPr id="8" name="TextBox 7">
            <a:extLst>
              <a:ext uri="{FF2B5EF4-FFF2-40B4-BE49-F238E27FC236}">
                <a16:creationId xmlns:a16="http://schemas.microsoft.com/office/drawing/2014/main" id="{076A1FC7-A426-1C1B-1003-DACFC5F5C234}"/>
              </a:ext>
            </a:extLst>
          </p:cNvPr>
          <p:cNvSpPr txBox="1"/>
          <p:nvPr/>
        </p:nvSpPr>
        <p:spPr>
          <a:xfrm>
            <a:off x="1280159" y="3017443"/>
            <a:ext cx="6095114" cy="369332"/>
          </a:xfrm>
          <a:prstGeom prst="rect">
            <a:avLst/>
          </a:prstGeom>
          <a:solidFill>
            <a:schemeClr val="bg1"/>
          </a:solidFill>
        </p:spPr>
        <p:txBody>
          <a:bodyPr wrap="square">
            <a:spAutoFit/>
          </a:bodyPr>
          <a:lstStyle/>
          <a:p>
            <a:r>
              <a:rPr lang="en-US" sz="1800" b="1" dirty="0"/>
              <a:t>DECISION-MAKING IN</a:t>
            </a:r>
            <a:endParaRPr lang="en-SG" sz="1800" b="1" dirty="0"/>
          </a:p>
        </p:txBody>
      </p:sp>
      <p:sp>
        <p:nvSpPr>
          <p:cNvPr id="9" name="Subtitle 2">
            <a:extLst>
              <a:ext uri="{FF2B5EF4-FFF2-40B4-BE49-F238E27FC236}">
                <a16:creationId xmlns:a16="http://schemas.microsoft.com/office/drawing/2014/main" id="{33205D1D-8230-D115-8B90-02FE5FFB0408}"/>
              </a:ext>
            </a:extLst>
          </p:cNvPr>
          <p:cNvSpPr txBox="1">
            <a:spLocks/>
          </p:cNvSpPr>
          <p:nvPr/>
        </p:nvSpPr>
        <p:spPr>
          <a:xfrm>
            <a:off x="9080205" y="1202670"/>
            <a:ext cx="2765004" cy="68461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en-US" sz="1800" b="1" dirty="0"/>
              <a:t>Dr Gaurav Manek</a:t>
            </a:r>
            <a:endParaRPr lang="en-US" sz="1800" b="1" dirty="0">
              <a:latin typeface="Consolas" panose="020B0609020204030204" pitchFamily="49" charset="0"/>
            </a:endParaRPr>
          </a:p>
          <a:p>
            <a:pPr marL="0" indent="0" algn="r">
              <a:lnSpc>
                <a:spcPct val="100000"/>
              </a:lnSpc>
              <a:spcBef>
                <a:spcPts val="0"/>
              </a:spcBef>
              <a:buNone/>
            </a:pPr>
            <a:r>
              <a:rPr lang="en-US" sz="1400" dirty="0">
                <a:latin typeface="Consolas" panose="020B0609020204030204" pitchFamily="49" charset="0"/>
              </a:rPr>
              <a:t>gaurav@gauravmanek.com</a:t>
            </a:r>
          </a:p>
          <a:p>
            <a:pPr algn="r"/>
            <a:endParaRPr lang="en-SG" sz="1800" dirty="0"/>
          </a:p>
        </p:txBody>
      </p:sp>
      <p:pic>
        <p:nvPicPr>
          <p:cNvPr id="10" name="Graphic 9">
            <a:extLst>
              <a:ext uri="{FF2B5EF4-FFF2-40B4-BE49-F238E27FC236}">
                <a16:creationId xmlns:a16="http://schemas.microsoft.com/office/drawing/2014/main" id="{A34868EA-F0A3-BB57-DFAF-2465F47A6E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10283" y="91027"/>
            <a:ext cx="1334926" cy="1334926"/>
          </a:xfrm>
          <a:prstGeom prst="rect">
            <a:avLst/>
          </a:prstGeom>
        </p:spPr>
      </p:pic>
    </p:spTree>
    <p:extLst>
      <p:ext uri="{BB962C8B-B14F-4D97-AF65-F5344CB8AC3E}">
        <p14:creationId xmlns:p14="http://schemas.microsoft.com/office/powerpoint/2010/main" val="2418779476"/>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14BAB-808B-BD7B-9606-128C0906B7C4}"/>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DE0B12CA-1C05-D4C0-4A59-C8D643818FC3}"/>
              </a:ext>
            </a:extLst>
          </p:cNvPr>
          <p:cNvSpPr/>
          <p:nvPr/>
        </p:nvSpPr>
        <p:spPr>
          <a:xfrm>
            <a:off x="2755701" y="2675442"/>
            <a:ext cx="3314700" cy="468947"/>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0" scaled="1"/>
            <a:tileRect/>
          </a:gradFill>
          <a:ln w="12700">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r>
              <a:rPr lang="en-US" dirty="0"/>
              <a:t>Pre-Seed or F/F/F: </a:t>
            </a:r>
            <a:r>
              <a:rPr lang="en-US" i="1" dirty="0"/>
              <a:t>10%</a:t>
            </a:r>
            <a:endParaRPr lang="en-SG" i="1" dirty="0"/>
          </a:p>
        </p:txBody>
      </p:sp>
      <p:sp>
        <p:nvSpPr>
          <p:cNvPr id="2" name="Title 1">
            <a:extLst>
              <a:ext uri="{FF2B5EF4-FFF2-40B4-BE49-F238E27FC236}">
                <a16:creationId xmlns:a16="http://schemas.microsoft.com/office/drawing/2014/main" id="{B97C75F6-984E-7DE5-48A5-C362D34E00CF}"/>
              </a:ext>
            </a:extLst>
          </p:cNvPr>
          <p:cNvSpPr>
            <a:spLocks noGrp="1"/>
          </p:cNvSpPr>
          <p:nvPr>
            <p:ph type="title"/>
          </p:nvPr>
        </p:nvSpPr>
        <p:spPr/>
        <p:txBody>
          <a:bodyPr/>
          <a:lstStyle/>
          <a:p>
            <a:r>
              <a:rPr lang="en-US" dirty="0"/>
              <a:t>Equity in a startup</a:t>
            </a:r>
            <a:endParaRPr lang="en-SG" dirty="0"/>
          </a:p>
        </p:txBody>
      </p:sp>
      <p:sp>
        <p:nvSpPr>
          <p:cNvPr id="12" name="Content Placeholder 11">
            <a:extLst>
              <a:ext uri="{FF2B5EF4-FFF2-40B4-BE49-F238E27FC236}">
                <a16:creationId xmlns:a16="http://schemas.microsoft.com/office/drawing/2014/main" id="{EE762868-C45D-218E-D919-036DDE7CF2FD}"/>
              </a:ext>
            </a:extLst>
          </p:cNvPr>
          <p:cNvSpPr>
            <a:spLocks noGrp="1"/>
          </p:cNvSpPr>
          <p:nvPr>
            <p:ph idx="1"/>
          </p:nvPr>
        </p:nvSpPr>
        <p:spPr>
          <a:xfrm>
            <a:off x="1040219" y="4851481"/>
            <a:ext cx="10567582" cy="2006518"/>
          </a:xfrm>
        </p:spPr>
        <p:txBody>
          <a:bodyPr>
            <a:noAutofit/>
          </a:bodyPr>
          <a:lstStyle/>
          <a:p>
            <a:r>
              <a:rPr lang="en-US" sz="2400" dirty="0"/>
              <a:t>You can dilute your share to nothing very easily.</a:t>
            </a:r>
          </a:p>
          <a:p>
            <a:r>
              <a:rPr lang="en-US" sz="2400" dirty="0"/>
              <a:t>You can agree to innocuous terms that are very bad later.</a:t>
            </a:r>
          </a:p>
          <a:p>
            <a:r>
              <a:rPr lang="en-US" sz="2400" dirty="0"/>
              <a:t>You are usually at an information disadvantage about external issues.</a:t>
            </a:r>
          </a:p>
          <a:p>
            <a:endParaRPr lang="en-US" sz="2400" dirty="0"/>
          </a:p>
        </p:txBody>
      </p:sp>
      <p:sp>
        <p:nvSpPr>
          <p:cNvPr id="4" name="Rectangle 3">
            <a:extLst>
              <a:ext uri="{FF2B5EF4-FFF2-40B4-BE49-F238E27FC236}">
                <a16:creationId xmlns:a16="http://schemas.microsoft.com/office/drawing/2014/main" id="{F05C4156-9807-7A8E-A71F-50B44222DDD6}"/>
              </a:ext>
            </a:extLst>
          </p:cNvPr>
          <p:cNvSpPr/>
          <p:nvPr/>
        </p:nvSpPr>
        <p:spPr>
          <a:xfrm>
            <a:off x="3767666" y="3038115"/>
            <a:ext cx="3090333" cy="468947"/>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0" scaled="1"/>
            <a:tileRect/>
          </a:gradFill>
          <a:ln w="12700">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r>
              <a:rPr lang="en-US" dirty="0"/>
              <a:t>Seed: </a:t>
            </a:r>
            <a:r>
              <a:rPr lang="en-US" i="1" dirty="0"/>
              <a:t>20%</a:t>
            </a:r>
            <a:endParaRPr lang="en-SG" i="1" dirty="0"/>
          </a:p>
        </p:txBody>
      </p:sp>
      <p:sp>
        <p:nvSpPr>
          <p:cNvPr id="5" name="Rectangle 4">
            <a:extLst>
              <a:ext uri="{FF2B5EF4-FFF2-40B4-BE49-F238E27FC236}">
                <a16:creationId xmlns:a16="http://schemas.microsoft.com/office/drawing/2014/main" id="{9635436B-3537-9DCA-A027-24F8FCD315EE}"/>
              </a:ext>
            </a:extLst>
          </p:cNvPr>
          <p:cNvSpPr/>
          <p:nvPr/>
        </p:nvSpPr>
        <p:spPr>
          <a:xfrm>
            <a:off x="5765007" y="3400788"/>
            <a:ext cx="3950493" cy="468947"/>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0" scaled="1"/>
            <a:tileRect/>
          </a:gradFill>
          <a:ln w="12700">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r>
              <a:rPr lang="en-US" dirty="0"/>
              <a:t>Series A: </a:t>
            </a:r>
            <a:r>
              <a:rPr lang="en-US" i="1" dirty="0"/>
              <a:t>25%</a:t>
            </a:r>
            <a:endParaRPr lang="en-SG" i="1" dirty="0"/>
          </a:p>
        </p:txBody>
      </p:sp>
      <p:sp>
        <p:nvSpPr>
          <p:cNvPr id="7" name="Rectangle 6">
            <a:extLst>
              <a:ext uri="{FF2B5EF4-FFF2-40B4-BE49-F238E27FC236}">
                <a16:creationId xmlns:a16="http://schemas.microsoft.com/office/drawing/2014/main" id="{2A87EC43-2263-521B-EC4E-9542B14ACFC9}"/>
              </a:ext>
            </a:extLst>
          </p:cNvPr>
          <p:cNvSpPr/>
          <p:nvPr/>
        </p:nvSpPr>
        <p:spPr>
          <a:xfrm>
            <a:off x="7986714" y="3763461"/>
            <a:ext cx="4205286" cy="468947"/>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0" scaled="1"/>
            <a:tileRect/>
          </a:gradFill>
          <a:ln w="12700">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r>
              <a:rPr lang="en-US" dirty="0"/>
              <a:t>Series B…</a:t>
            </a:r>
            <a:endParaRPr lang="en-SG" dirty="0"/>
          </a:p>
        </p:txBody>
      </p:sp>
      <p:sp>
        <p:nvSpPr>
          <p:cNvPr id="8" name="Rectangle 7">
            <a:extLst>
              <a:ext uri="{FF2B5EF4-FFF2-40B4-BE49-F238E27FC236}">
                <a16:creationId xmlns:a16="http://schemas.microsoft.com/office/drawing/2014/main" id="{583A11F8-DEC2-CF4C-075D-8B49B98C0A73}"/>
              </a:ext>
            </a:extLst>
          </p:cNvPr>
          <p:cNvSpPr/>
          <p:nvPr/>
        </p:nvSpPr>
        <p:spPr>
          <a:xfrm>
            <a:off x="9975059" y="4126135"/>
            <a:ext cx="2216942" cy="468947"/>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0" scaled="1"/>
            <a:tileRect/>
          </a:gradFill>
          <a:ln w="12700">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r>
              <a:rPr lang="en-US" dirty="0"/>
              <a:t>IPO</a:t>
            </a:r>
            <a:endParaRPr lang="en-SG" dirty="0"/>
          </a:p>
        </p:txBody>
      </p:sp>
      <p:sp>
        <p:nvSpPr>
          <p:cNvPr id="10" name="Rectangle 9">
            <a:extLst>
              <a:ext uri="{FF2B5EF4-FFF2-40B4-BE49-F238E27FC236}">
                <a16:creationId xmlns:a16="http://schemas.microsoft.com/office/drawing/2014/main" id="{D43AF7FD-8C79-3937-F173-886A4393F931}"/>
              </a:ext>
            </a:extLst>
          </p:cNvPr>
          <p:cNvSpPr/>
          <p:nvPr/>
        </p:nvSpPr>
        <p:spPr>
          <a:xfrm>
            <a:off x="767159" y="2686275"/>
            <a:ext cx="2441708" cy="19088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en-US" dirty="0"/>
              <a:t>Where does your money come from?</a:t>
            </a:r>
          </a:p>
          <a:p>
            <a:endParaRPr lang="en-US" dirty="0"/>
          </a:p>
          <a:p>
            <a:r>
              <a:rPr lang="en-US" i="1" dirty="0"/>
              <a:t>How much equity do you give up?</a:t>
            </a:r>
            <a:endParaRPr lang="en-SG" i="1" dirty="0"/>
          </a:p>
        </p:txBody>
      </p:sp>
      <p:sp>
        <p:nvSpPr>
          <p:cNvPr id="15" name="Rectangle 14">
            <a:extLst>
              <a:ext uri="{FF2B5EF4-FFF2-40B4-BE49-F238E27FC236}">
                <a16:creationId xmlns:a16="http://schemas.microsoft.com/office/drawing/2014/main" id="{FDB148EE-16E7-1731-1E64-A420C2BD3E67}"/>
              </a:ext>
            </a:extLst>
          </p:cNvPr>
          <p:cNvSpPr/>
          <p:nvPr/>
        </p:nvSpPr>
        <p:spPr>
          <a:xfrm>
            <a:off x="767159" y="4567589"/>
            <a:ext cx="2441708" cy="71930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endParaRPr lang="en-SG" dirty="0"/>
          </a:p>
        </p:txBody>
      </p:sp>
      <p:graphicFrame>
        <p:nvGraphicFramePr>
          <p:cNvPr id="11" name="Content Placeholder 5" descr="Idea&#10;You have an idea, and you’re convinced that it solves a problem for someone in a way that they will pay you for.&#10;Prototyping&#10;You build the coarsest possible version of your solution, held together with spit and duct tape.&#10;Go-to-market&#10;You receive money from a few people for your solution.&#10;Early Growth&#10;You start making predictable sales.&#10;Growth&#10;You make more and more sales, and expand across markets.&#10;Maturity&#10;You attain stable, average, growth and now work to maintain market position.&#10;">
            <a:extLst>
              <a:ext uri="{FF2B5EF4-FFF2-40B4-BE49-F238E27FC236}">
                <a16:creationId xmlns:a16="http://schemas.microsoft.com/office/drawing/2014/main" id="{82F03764-A9B3-E72E-72B0-3D3C9F1380D4}"/>
              </a:ext>
            </a:extLst>
          </p:cNvPr>
          <p:cNvGraphicFramePr>
            <a:graphicFrameLocks/>
          </p:cNvGraphicFramePr>
          <p:nvPr/>
        </p:nvGraphicFramePr>
        <p:xfrm>
          <a:off x="1279525" y="887711"/>
          <a:ext cx="10088563" cy="167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3232631"/>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3A6CA-48E6-F77A-AB4C-2332E929112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5C0EAB6-EF33-CCB7-9CA4-217B1B183678}"/>
              </a:ext>
            </a:extLst>
          </p:cNvPr>
          <p:cNvSpPr>
            <a:spLocks noGrp="1"/>
          </p:cNvSpPr>
          <p:nvPr>
            <p:ph type="title"/>
          </p:nvPr>
        </p:nvSpPr>
        <p:spPr/>
        <p:txBody>
          <a:bodyPr/>
          <a:lstStyle/>
          <a:p>
            <a:r>
              <a:rPr lang="en-US" dirty="0"/>
              <a:t>The Great Filters</a:t>
            </a:r>
          </a:p>
        </p:txBody>
      </p:sp>
      <p:graphicFrame>
        <p:nvGraphicFramePr>
          <p:cNvPr id="20" name="Table 19">
            <a:extLst>
              <a:ext uri="{FF2B5EF4-FFF2-40B4-BE49-F238E27FC236}">
                <a16:creationId xmlns:a16="http://schemas.microsoft.com/office/drawing/2014/main" id="{FDD03720-26B5-6422-46AF-BB34F3EAF636}"/>
              </a:ext>
            </a:extLst>
          </p:cNvPr>
          <p:cNvGraphicFramePr>
            <a:graphicFrameLocks noGrp="1"/>
          </p:cNvGraphicFramePr>
          <p:nvPr>
            <p:extLst>
              <p:ext uri="{D42A27DB-BD31-4B8C-83A1-F6EECF244321}">
                <p14:modId xmlns:p14="http://schemas.microsoft.com/office/powerpoint/2010/main" val="3871683038"/>
              </p:ext>
            </p:extLst>
          </p:nvPr>
        </p:nvGraphicFramePr>
        <p:xfrm>
          <a:off x="1143001" y="1303868"/>
          <a:ext cx="10371666" cy="5536040"/>
        </p:xfrm>
        <a:graphic>
          <a:graphicData uri="http://schemas.openxmlformats.org/drawingml/2006/table">
            <a:tbl>
              <a:tblPr>
                <a:tableStyleId>{2D5ABB26-0587-4C30-8999-92F81FD0307C}</a:tableStyleId>
              </a:tblPr>
              <a:tblGrid>
                <a:gridCol w="1728611">
                  <a:extLst>
                    <a:ext uri="{9D8B030D-6E8A-4147-A177-3AD203B41FA5}">
                      <a16:colId xmlns:a16="http://schemas.microsoft.com/office/drawing/2014/main" val="365830813"/>
                    </a:ext>
                  </a:extLst>
                </a:gridCol>
                <a:gridCol w="1728611">
                  <a:extLst>
                    <a:ext uri="{9D8B030D-6E8A-4147-A177-3AD203B41FA5}">
                      <a16:colId xmlns:a16="http://schemas.microsoft.com/office/drawing/2014/main" val="1044493850"/>
                    </a:ext>
                  </a:extLst>
                </a:gridCol>
                <a:gridCol w="1728611">
                  <a:extLst>
                    <a:ext uri="{9D8B030D-6E8A-4147-A177-3AD203B41FA5}">
                      <a16:colId xmlns:a16="http://schemas.microsoft.com/office/drawing/2014/main" val="4008408068"/>
                    </a:ext>
                  </a:extLst>
                </a:gridCol>
                <a:gridCol w="1728611">
                  <a:extLst>
                    <a:ext uri="{9D8B030D-6E8A-4147-A177-3AD203B41FA5}">
                      <a16:colId xmlns:a16="http://schemas.microsoft.com/office/drawing/2014/main" val="3213656767"/>
                    </a:ext>
                  </a:extLst>
                </a:gridCol>
                <a:gridCol w="1728611">
                  <a:extLst>
                    <a:ext uri="{9D8B030D-6E8A-4147-A177-3AD203B41FA5}">
                      <a16:colId xmlns:a16="http://schemas.microsoft.com/office/drawing/2014/main" val="1787650858"/>
                    </a:ext>
                  </a:extLst>
                </a:gridCol>
                <a:gridCol w="1728611">
                  <a:extLst>
                    <a:ext uri="{9D8B030D-6E8A-4147-A177-3AD203B41FA5}">
                      <a16:colId xmlns:a16="http://schemas.microsoft.com/office/drawing/2014/main" val="1891916192"/>
                    </a:ext>
                  </a:extLst>
                </a:gridCol>
              </a:tblGrid>
              <a:tr h="845694">
                <a:tc>
                  <a:txBody>
                    <a:bodyPr/>
                    <a:lstStyle/>
                    <a:p>
                      <a:pPr algn="r"/>
                      <a:endParaRPr lang="en-US" dirty="0"/>
                    </a:p>
                  </a:txBody>
                  <a:tcPr>
                    <a:lnL w="12700" cap="flat" cmpd="sng" algn="ctr">
                      <a:noFill/>
                      <a:prstDash val="solid"/>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457441"/>
                  </a:ext>
                </a:extLst>
              </a:tr>
              <a:tr h="648008">
                <a:tc>
                  <a:txBody>
                    <a:bodyPr/>
                    <a:lstStyle/>
                    <a:p>
                      <a:pPr algn="r"/>
                      <a:r>
                        <a:rPr lang="en-US" b="1" dirty="0"/>
                        <a:t>Validation</a:t>
                      </a:r>
                    </a:p>
                  </a:txBody>
                  <a:tcPr>
                    <a:lnL w="12700" cap="flat" cmpd="sng" algn="ctr">
                      <a:noFill/>
                      <a:prstDash val="solid"/>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b="1"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b="1"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b="1"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b="1"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b="1"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1348156"/>
                  </a:ext>
                </a:extLst>
              </a:tr>
              <a:tr h="404233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a:t>Is the problem worth solving?</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a:t>Does it solve the problem?</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a:t>Can you collect money?</a:t>
                      </a:r>
                    </a:p>
                  </a:txBody>
                  <a:tcPr>
                    <a:lnL w="12700" cap="flat" cmpd="sng" algn="ctr">
                      <a:noFill/>
                      <a:prstDash val="solid"/>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60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60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60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60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60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7813130"/>
                  </a:ext>
                </a:extLst>
              </a:tr>
            </a:tbl>
          </a:graphicData>
        </a:graphic>
      </p:graphicFrame>
      <p:graphicFrame>
        <p:nvGraphicFramePr>
          <p:cNvPr id="6" name="Content Placeholder 5" descr="Idea&#10;You have an idea, and you’re convinced that it solves a problem for someone in a way that they will pay you for.&#10;Prototyping&#10;You build the coarsest possible version of your solution, held together with spit and duct tape.&#10;Go-to-market&#10;You receive money from a few people for your solution.&#10;Early Growth&#10;You start making predictable sales.&#10;Growth&#10;You make more and more sales, and expand across markets.&#10;Maturity&#10;You attain stable, average, growth and now work to maintain market position.&#10;">
            <a:extLst>
              <a:ext uri="{FF2B5EF4-FFF2-40B4-BE49-F238E27FC236}">
                <a16:creationId xmlns:a16="http://schemas.microsoft.com/office/drawing/2014/main" id="{C9B1434F-A5F3-58A3-11A8-D8E90C23093F}"/>
              </a:ext>
            </a:extLst>
          </p:cNvPr>
          <p:cNvGraphicFramePr>
            <a:graphicFrameLocks/>
          </p:cNvGraphicFramePr>
          <p:nvPr>
            <p:extLst>
              <p:ext uri="{D42A27DB-BD31-4B8C-83A1-F6EECF244321}">
                <p14:modId xmlns:p14="http://schemas.microsoft.com/office/powerpoint/2010/main" val="2896302752"/>
              </p:ext>
            </p:extLst>
          </p:nvPr>
        </p:nvGraphicFramePr>
        <p:xfrm>
          <a:off x="1279525" y="887711"/>
          <a:ext cx="10088563" cy="167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7197504"/>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7177D-B80D-0452-DFDA-D6D6426CE8E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8E92CA-A7DB-4103-DAB7-FB830F33FCDD}"/>
              </a:ext>
            </a:extLst>
          </p:cNvPr>
          <p:cNvSpPr>
            <a:spLocks noGrp="1"/>
          </p:cNvSpPr>
          <p:nvPr>
            <p:ph type="title"/>
          </p:nvPr>
        </p:nvSpPr>
        <p:spPr/>
        <p:txBody>
          <a:bodyPr/>
          <a:lstStyle/>
          <a:p>
            <a:r>
              <a:rPr lang="en-US" dirty="0"/>
              <a:t>The Great Filters</a:t>
            </a:r>
          </a:p>
        </p:txBody>
      </p:sp>
      <p:graphicFrame>
        <p:nvGraphicFramePr>
          <p:cNvPr id="20" name="Table 19">
            <a:extLst>
              <a:ext uri="{FF2B5EF4-FFF2-40B4-BE49-F238E27FC236}">
                <a16:creationId xmlns:a16="http://schemas.microsoft.com/office/drawing/2014/main" id="{92DE4151-85E5-CAC3-2E4B-E859AF888316}"/>
              </a:ext>
            </a:extLst>
          </p:cNvPr>
          <p:cNvGraphicFramePr>
            <a:graphicFrameLocks noGrp="1"/>
          </p:cNvGraphicFramePr>
          <p:nvPr>
            <p:extLst>
              <p:ext uri="{D42A27DB-BD31-4B8C-83A1-F6EECF244321}">
                <p14:modId xmlns:p14="http://schemas.microsoft.com/office/powerpoint/2010/main" val="885037560"/>
              </p:ext>
            </p:extLst>
          </p:nvPr>
        </p:nvGraphicFramePr>
        <p:xfrm>
          <a:off x="1143001" y="1303868"/>
          <a:ext cx="10371666" cy="5536040"/>
        </p:xfrm>
        <a:graphic>
          <a:graphicData uri="http://schemas.openxmlformats.org/drawingml/2006/table">
            <a:tbl>
              <a:tblPr>
                <a:tableStyleId>{2D5ABB26-0587-4C30-8999-92F81FD0307C}</a:tableStyleId>
              </a:tblPr>
              <a:tblGrid>
                <a:gridCol w="1728611">
                  <a:extLst>
                    <a:ext uri="{9D8B030D-6E8A-4147-A177-3AD203B41FA5}">
                      <a16:colId xmlns:a16="http://schemas.microsoft.com/office/drawing/2014/main" val="365830813"/>
                    </a:ext>
                  </a:extLst>
                </a:gridCol>
                <a:gridCol w="1728611">
                  <a:extLst>
                    <a:ext uri="{9D8B030D-6E8A-4147-A177-3AD203B41FA5}">
                      <a16:colId xmlns:a16="http://schemas.microsoft.com/office/drawing/2014/main" val="1044493850"/>
                    </a:ext>
                  </a:extLst>
                </a:gridCol>
                <a:gridCol w="1728611">
                  <a:extLst>
                    <a:ext uri="{9D8B030D-6E8A-4147-A177-3AD203B41FA5}">
                      <a16:colId xmlns:a16="http://schemas.microsoft.com/office/drawing/2014/main" val="4008408068"/>
                    </a:ext>
                  </a:extLst>
                </a:gridCol>
                <a:gridCol w="1728611">
                  <a:extLst>
                    <a:ext uri="{9D8B030D-6E8A-4147-A177-3AD203B41FA5}">
                      <a16:colId xmlns:a16="http://schemas.microsoft.com/office/drawing/2014/main" val="3213656767"/>
                    </a:ext>
                  </a:extLst>
                </a:gridCol>
                <a:gridCol w="1728611">
                  <a:extLst>
                    <a:ext uri="{9D8B030D-6E8A-4147-A177-3AD203B41FA5}">
                      <a16:colId xmlns:a16="http://schemas.microsoft.com/office/drawing/2014/main" val="1787650858"/>
                    </a:ext>
                  </a:extLst>
                </a:gridCol>
                <a:gridCol w="1728611">
                  <a:extLst>
                    <a:ext uri="{9D8B030D-6E8A-4147-A177-3AD203B41FA5}">
                      <a16:colId xmlns:a16="http://schemas.microsoft.com/office/drawing/2014/main" val="1891916192"/>
                    </a:ext>
                  </a:extLst>
                </a:gridCol>
              </a:tblGrid>
              <a:tr h="845694">
                <a:tc>
                  <a:txBody>
                    <a:bodyPr/>
                    <a:lstStyle/>
                    <a:p>
                      <a:pPr algn="r"/>
                      <a:endParaRPr lang="en-US" dirty="0"/>
                    </a:p>
                  </a:txBody>
                  <a:tcPr>
                    <a:lnL w="12700" cap="flat" cmpd="sng" algn="ctr">
                      <a:noFill/>
                      <a:prstDash val="solid"/>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457441"/>
                  </a:ext>
                </a:extLst>
              </a:tr>
              <a:tr h="648008">
                <a:tc>
                  <a:txBody>
                    <a:bodyPr/>
                    <a:lstStyle/>
                    <a:p>
                      <a:pPr algn="r"/>
                      <a:r>
                        <a:rPr lang="en-US" b="1" dirty="0"/>
                        <a:t>Validation</a:t>
                      </a:r>
                    </a:p>
                  </a:txBody>
                  <a:tcPr>
                    <a:lnL w="12700" cap="flat" cmpd="sng" algn="ctr">
                      <a:noFill/>
                      <a:prstDash val="solid"/>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b="1" dirty="0"/>
                        <a:t>Customer Discovery</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b="1"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b="1"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b="1"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b="1"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1348156"/>
                  </a:ext>
                </a:extLst>
              </a:tr>
              <a:tr h="404233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a:t>Is the problem worth solving?</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a:t>Does it solve the problem?</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a:t>Can you collect money?</a:t>
                      </a:r>
                    </a:p>
                  </a:txBody>
                  <a:tcPr>
                    <a:lnL w="12700" cap="flat" cmpd="sng" algn="ctr">
                      <a:noFill/>
                      <a:prstDash val="solid"/>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dirty="0"/>
                        <a:t>Will someone actually pay?</a:t>
                      </a:r>
                    </a:p>
                    <a:p>
                      <a:pPr algn="r"/>
                      <a:endParaRPr lang="en-US" sz="1600" dirty="0"/>
                    </a:p>
                    <a:p>
                      <a:pPr algn="r"/>
                      <a:r>
                        <a:rPr lang="en-US" sz="1600" dirty="0"/>
                        <a:t>Can someone pay for it?</a:t>
                      </a:r>
                    </a:p>
                    <a:p>
                      <a:pPr algn="r"/>
                      <a:r>
                        <a:rPr lang="en-US" sz="1600" dirty="0"/>
                        <a:t>(The M.A.N.)</a:t>
                      </a:r>
                    </a:p>
                    <a:p>
                      <a:pPr algn="r"/>
                      <a:endParaRPr lang="en-US" sz="1600" dirty="0"/>
                    </a:p>
                    <a:p>
                      <a:pPr algn="r"/>
                      <a:r>
                        <a:rPr lang="en-US" sz="1600" dirty="0"/>
                        <a:t>Other than the product, what do you need?</a:t>
                      </a:r>
                    </a:p>
                    <a:p>
                      <a:pPr algn="r"/>
                      <a:endParaRPr lang="en-US" sz="1600" dirty="0"/>
                    </a:p>
                    <a:p>
                      <a:pPr algn="r"/>
                      <a:r>
                        <a:rPr lang="en-US" sz="1600" dirty="0"/>
                        <a:t>Will your team fall apart?</a:t>
                      </a:r>
                    </a:p>
                    <a:p>
                      <a:pPr algn="r"/>
                      <a:endParaRPr lang="en-US" sz="160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60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60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60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60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7813130"/>
                  </a:ext>
                </a:extLst>
              </a:tr>
            </a:tbl>
          </a:graphicData>
        </a:graphic>
      </p:graphicFrame>
      <p:graphicFrame>
        <p:nvGraphicFramePr>
          <p:cNvPr id="6" name="Content Placeholder 5" descr="Idea&#10;You have an idea, and you’re convinced that it solves a problem for someone in a way that they will pay you for.&#10;Prototyping&#10;You build the coarsest possible version of your solution, held together with spit and duct tape.&#10;Go-to-market&#10;You receive money from a few people for your solution.&#10;Early Growth&#10;You start making predictable sales.&#10;Growth&#10;You make more and more sales, and expand across markets.&#10;Maturity&#10;You attain stable, average, growth and now work to maintain market position.&#10;">
            <a:extLst>
              <a:ext uri="{FF2B5EF4-FFF2-40B4-BE49-F238E27FC236}">
                <a16:creationId xmlns:a16="http://schemas.microsoft.com/office/drawing/2014/main" id="{FC9771CC-13AE-375C-7AF5-FDEE3AF21551}"/>
              </a:ext>
            </a:extLst>
          </p:cNvPr>
          <p:cNvGraphicFramePr>
            <a:graphicFrameLocks/>
          </p:cNvGraphicFramePr>
          <p:nvPr/>
        </p:nvGraphicFramePr>
        <p:xfrm>
          <a:off x="1279525" y="887711"/>
          <a:ext cx="10088563" cy="167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5306519"/>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E9C62-07CA-04C5-A419-988C361CC24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75C6D6F-7DD9-CB8B-DF6B-CB079C9E6E88}"/>
              </a:ext>
            </a:extLst>
          </p:cNvPr>
          <p:cNvSpPr>
            <a:spLocks noGrp="1"/>
          </p:cNvSpPr>
          <p:nvPr>
            <p:ph type="title"/>
          </p:nvPr>
        </p:nvSpPr>
        <p:spPr/>
        <p:txBody>
          <a:bodyPr/>
          <a:lstStyle/>
          <a:p>
            <a:r>
              <a:rPr lang="en-US" dirty="0"/>
              <a:t>The Great Filters</a:t>
            </a:r>
          </a:p>
        </p:txBody>
      </p:sp>
      <p:graphicFrame>
        <p:nvGraphicFramePr>
          <p:cNvPr id="20" name="Table 19">
            <a:extLst>
              <a:ext uri="{FF2B5EF4-FFF2-40B4-BE49-F238E27FC236}">
                <a16:creationId xmlns:a16="http://schemas.microsoft.com/office/drawing/2014/main" id="{51BB7B75-0C33-D104-4B52-6B73FDC1453C}"/>
              </a:ext>
            </a:extLst>
          </p:cNvPr>
          <p:cNvGraphicFramePr>
            <a:graphicFrameLocks noGrp="1"/>
          </p:cNvGraphicFramePr>
          <p:nvPr>
            <p:extLst>
              <p:ext uri="{D42A27DB-BD31-4B8C-83A1-F6EECF244321}">
                <p14:modId xmlns:p14="http://schemas.microsoft.com/office/powerpoint/2010/main" val="3837510307"/>
              </p:ext>
            </p:extLst>
          </p:nvPr>
        </p:nvGraphicFramePr>
        <p:xfrm>
          <a:off x="1143001" y="1303868"/>
          <a:ext cx="10371666" cy="5536040"/>
        </p:xfrm>
        <a:graphic>
          <a:graphicData uri="http://schemas.openxmlformats.org/drawingml/2006/table">
            <a:tbl>
              <a:tblPr>
                <a:tableStyleId>{2D5ABB26-0587-4C30-8999-92F81FD0307C}</a:tableStyleId>
              </a:tblPr>
              <a:tblGrid>
                <a:gridCol w="1728611">
                  <a:extLst>
                    <a:ext uri="{9D8B030D-6E8A-4147-A177-3AD203B41FA5}">
                      <a16:colId xmlns:a16="http://schemas.microsoft.com/office/drawing/2014/main" val="365830813"/>
                    </a:ext>
                  </a:extLst>
                </a:gridCol>
                <a:gridCol w="1728611">
                  <a:extLst>
                    <a:ext uri="{9D8B030D-6E8A-4147-A177-3AD203B41FA5}">
                      <a16:colId xmlns:a16="http://schemas.microsoft.com/office/drawing/2014/main" val="1044493850"/>
                    </a:ext>
                  </a:extLst>
                </a:gridCol>
                <a:gridCol w="1728611">
                  <a:extLst>
                    <a:ext uri="{9D8B030D-6E8A-4147-A177-3AD203B41FA5}">
                      <a16:colId xmlns:a16="http://schemas.microsoft.com/office/drawing/2014/main" val="4008408068"/>
                    </a:ext>
                  </a:extLst>
                </a:gridCol>
                <a:gridCol w="1728611">
                  <a:extLst>
                    <a:ext uri="{9D8B030D-6E8A-4147-A177-3AD203B41FA5}">
                      <a16:colId xmlns:a16="http://schemas.microsoft.com/office/drawing/2014/main" val="3213656767"/>
                    </a:ext>
                  </a:extLst>
                </a:gridCol>
                <a:gridCol w="1728611">
                  <a:extLst>
                    <a:ext uri="{9D8B030D-6E8A-4147-A177-3AD203B41FA5}">
                      <a16:colId xmlns:a16="http://schemas.microsoft.com/office/drawing/2014/main" val="1787650858"/>
                    </a:ext>
                  </a:extLst>
                </a:gridCol>
                <a:gridCol w="1728611">
                  <a:extLst>
                    <a:ext uri="{9D8B030D-6E8A-4147-A177-3AD203B41FA5}">
                      <a16:colId xmlns:a16="http://schemas.microsoft.com/office/drawing/2014/main" val="1891916192"/>
                    </a:ext>
                  </a:extLst>
                </a:gridCol>
              </a:tblGrid>
              <a:tr h="845694">
                <a:tc>
                  <a:txBody>
                    <a:bodyPr/>
                    <a:lstStyle/>
                    <a:p>
                      <a:pPr algn="r"/>
                      <a:endParaRPr lang="en-US" dirty="0"/>
                    </a:p>
                  </a:txBody>
                  <a:tcPr>
                    <a:lnL w="12700" cap="flat" cmpd="sng" algn="ctr">
                      <a:noFill/>
                      <a:prstDash val="solid"/>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457441"/>
                  </a:ext>
                </a:extLst>
              </a:tr>
              <a:tr h="648008">
                <a:tc>
                  <a:txBody>
                    <a:bodyPr/>
                    <a:lstStyle/>
                    <a:p>
                      <a:pPr algn="r"/>
                      <a:r>
                        <a:rPr lang="en-US" b="1" dirty="0"/>
                        <a:t>Validation</a:t>
                      </a:r>
                    </a:p>
                  </a:txBody>
                  <a:tcPr>
                    <a:lnL w="12700" cap="flat" cmpd="sng" algn="ctr">
                      <a:noFill/>
                      <a:prstDash val="solid"/>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b="1" dirty="0"/>
                        <a:t>Customer Discovery</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b="1" dirty="0"/>
                        <a:t>Product-Market Fit</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b="1"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b="1"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b="1"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1348156"/>
                  </a:ext>
                </a:extLst>
              </a:tr>
              <a:tr h="404233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a:t>Is the problem worth solving?</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a:t>Does it solve the problem?</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a:t>Can you collect money?</a:t>
                      </a:r>
                    </a:p>
                  </a:txBody>
                  <a:tcPr>
                    <a:lnL w="12700" cap="flat" cmpd="sng" algn="ctr">
                      <a:noFill/>
                      <a:prstDash val="solid"/>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dirty="0"/>
                        <a:t>Will someone actually pay?</a:t>
                      </a:r>
                    </a:p>
                    <a:p>
                      <a:pPr algn="r"/>
                      <a:endParaRPr lang="en-US" sz="1600" dirty="0"/>
                    </a:p>
                    <a:p>
                      <a:pPr algn="r"/>
                      <a:r>
                        <a:rPr lang="en-US" sz="1600" dirty="0"/>
                        <a:t>Can someone pay for it?</a:t>
                      </a:r>
                    </a:p>
                    <a:p>
                      <a:pPr algn="r"/>
                      <a:r>
                        <a:rPr lang="en-US" sz="1600" dirty="0"/>
                        <a:t>(The M.A.N.)</a:t>
                      </a:r>
                    </a:p>
                    <a:p>
                      <a:pPr algn="r"/>
                      <a:endParaRPr lang="en-US" sz="1600" dirty="0"/>
                    </a:p>
                    <a:p>
                      <a:pPr algn="r"/>
                      <a:r>
                        <a:rPr lang="en-US" sz="1600" dirty="0"/>
                        <a:t>Other than the product, what do you need?</a:t>
                      </a:r>
                    </a:p>
                    <a:p>
                      <a:pPr algn="r"/>
                      <a:endParaRPr lang="en-US" sz="1600" dirty="0"/>
                    </a:p>
                    <a:p>
                      <a:pPr algn="r"/>
                      <a:r>
                        <a:rPr lang="en-US" sz="1600" dirty="0"/>
                        <a:t>Will your team fall apart?</a:t>
                      </a:r>
                    </a:p>
                    <a:p>
                      <a:pPr algn="r"/>
                      <a:endParaRPr lang="en-US" sz="160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dirty="0"/>
                        <a:t>Do enough people have the same problem to pay for it?</a:t>
                      </a:r>
                    </a:p>
                    <a:p>
                      <a:pPr algn="r"/>
                      <a:endParaRPr lang="en-US" sz="1600" dirty="0"/>
                    </a:p>
                    <a:p>
                      <a:pPr algn="r"/>
                      <a:r>
                        <a:rPr lang="en-US" sz="1600" dirty="0"/>
                        <a:t>Are you able to consistently sell?</a:t>
                      </a:r>
                    </a:p>
                    <a:p>
                      <a:pPr algn="r"/>
                      <a:endParaRPr lang="en-US" sz="1600" dirty="0"/>
                    </a:p>
                    <a:p>
                      <a:pPr algn="r"/>
                      <a:r>
                        <a:rPr lang="en-US" sz="1600" dirty="0"/>
                        <a:t>What minor changes can I make to sell more?</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60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60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60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7813130"/>
                  </a:ext>
                </a:extLst>
              </a:tr>
            </a:tbl>
          </a:graphicData>
        </a:graphic>
      </p:graphicFrame>
      <p:graphicFrame>
        <p:nvGraphicFramePr>
          <p:cNvPr id="6" name="Content Placeholder 5" descr="Idea&#10;You have an idea, and you’re convinced that it solves a problem for someone in a way that they will pay you for.&#10;Prototyping&#10;You build the coarsest possible version of your solution, held together with spit and duct tape.&#10;Go-to-market&#10;You receive money from a few people for your solution.&#10;Early Growth&#10;You start making predictable sales.&#10;Growth&#10;You make more and more sales, and expand across markets.&#10;Maturity&#10;You attain stable, average, growth and now work to maintain market position.&#10;">
            <a:extLst>
              <a:ext uri="{FF2B5EF4-FFF2-40B4-BE49-F238E27FC236}">
                <a16:creationId xmlns:a16="http://schemas.microsoft.com/office/drawing/2014/main" id="{9E10154A-E318-DE7F-3270-024CE56C8159}"/>
              </a:ext>
            </a:extLst>
          </p:cNvPr>
          <p:cNvGraphicFramePr>
            <a:graphicFrameLocks/>
          </p:cNvGraphicFramePr>
          <p:nvPr/>
        </p:nvGraphicFramePr>
        <p:xfrm>
          <a:off x="1279525" y="887711"/>
          <a:ext cx="10088563" cy="167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4445359"/>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87D33-5B2B-9B96-E02C-7579904DB93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DEEF103-DE47-8317-4FD3-A71E1E055F02}"/>
              </a:ext>
            </a:extLst>
          </p:cNvPr>
          <p:cNvSpPr>
            <a:spLocks noGrp="1"/>
          </p:cNvSpPr>
          <p:nvPr>
            <p:ph type="title"/>
          </p:nvPr>
        </p:nvSpPr>
        <p:spPr/>
        <p:txBody>
          <a:bodyPr/>
          <a:lstStyle/>
          <a:p>
            <a:r>
              <a:rPr lang="en-US" dirty="0"/>
              <a:t>The Great Filters</a:t>
            </a:r>
          </a:p>
        </p:txBody>
      </p:sp>
      <p:graphicFrame>
        <p:nvGraphicFramePr>
          <p:cNvPr id="20" name="Table 19">
            <a:extLst>
              <a:ext uri="{FF2B5EF4-FFF2-40B4-BE49-F238E27FC236}">
                <a16:creationId xmlns:a16="http://schemas.microsoft.com/office/drawing/2014/main" id="{A9C2A839-72A1-C6CA-0A46-E9755FA0F187}"/>
              </a:ext>
            </a:extLst>
          </p:cNvPr>
          <p:cNvGraphicFramePr>
            <a:graphicFrameLocks noGrp="1"/>
          </p:cNvGraphicFramePr>
          <p:nvPr>
            <p:extLst>
              <p:ext uri="{D42A27DB-BD31-4B8C-83A1-F6EECF244321}">
                <p14:modId xmlns:p14="http://schemas.microsoft.com/office/powerpoint/2010/main" val="1837715651"/>
              </p:ext>
            </p:extLst>
          </p:nvPr>
        </p:nvGraphicFramePr>
        <p:xfrm>
          <a:off x="1143001" y="1303868"/>
          <a:ext cx="10371666" cy="5536040"/>
        </p:xfrm>
        <a:graphic>
          <a:graphicData uri="http://schemas.openxmlformats.org/drawingml/2006/table">
            <a:tbl>
              <a:tblPr>
                <a:tableStyleId>{2D5ABB26-0587-4C30-8999-92F81FD0307C}</a:tableStyleId>
              </a:tblPr>
              <a:tblGrid>
                <a:gridCol w="1728611">
                  <a:extLst>
                    <a:ext uri="{9D8B030D-6E8A-4147-A177-3AD203B41FA5}">
                      <a16:colId xmlns:a16="http://schemas.microsoft.com/office/drawing/2014/main" val="365830813"/>
                    </a:ext>
                  </a:extLst>
                </a:gridCol>
                <a:gridCol w="1728611">
                  <a:extLst>
                    <a:ext uri="{9D8B030D-6E8A-4147-A177-3AD203B41FA5}">
                      <a16:colId xmlns:a16="http://schemas.microsoft.com/office/drawing/2014/main" val="1044493850"/>
                    </a:ext>
                  </a:extLst>
                </a:gridCol>
                <a:gridCol w="1728611">
                  <a:extLst>
                    <a:ext uri="{9D8B030D-6E8A-4147-A177-3AD203B41FA5}">
                      <a16:colId xmlns:a16="http://schemas.microsoft.com/office/drawing/2014/main" val="4008408068"/>
                    </a:ext>
                  </a:extLst>
                </a:gridCol>
                <a:gridCol w="1728611">
                  <a:extLst>
                    <a:ext uri="{9D8B030D-6E8A-4147-A177-3AD203B41FA5}">
                      <a16:colId xmlns:a16="http://schemas.microsoft.com/office/drawing/2014/main" val="3213656767"/>
                    </a:ext>
                  </a:extLst>
                </a:gridCol>
                <a:gridCol w="1728611">
                  <a:extLst>
                    <a:ext uri="{9D8B030D-6E8A-4147-A177-3AD203B41FA5}">
                      <a16:colId xmlns:a16="http://schemas.microsoft.com/office/drawing/2014/main" val="1787650858"/>
                    </a:ext>
                  </a:extLst>
                </a:gridCol>
                <a:gridCol w="1728611">
                  <a:extLst>
                    <a:ext uri="{9D8B030D-6E8A-4147-A177-3AD203B41FA5}">
                      <a16:colId xmlns:a16="http://schemas.microsoft.com/office/drawing/2014/main" val="1891916192"/>
                    </a:ext>
                  </a:extLst>
                </a:gridCol>
              </a:tblGrid>
              <a:tr h="845694">
                <a:tc>
                  <a:txBody>
                    <a:bodyPr/>
                    <a:lstStyle/>
                    <a:p>
                      <a:pPr algn="r"/>
                      <a:endParaRPr lang="en-US" dirty="0"/>
                    </a:p>
                  </a:txBody>
                  <a:tcPr>
                    <a:lnL w="12700" cap="flat" cmpd="sng" algn="ctr">
                      <a:noFill/>
                      <a:prstDash val="solid"/>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457441"/>
                  </a:ext>
                </a:extLst>
              </a:tr>
              <a:tr h="648008">
                <a:tc>
                  <a:txBody>
                    <a:bodyPr/>
                    <a:lstStyle/>
                    <a:p>
                      <a:pPr algn="r"/>
                      <a:r>
                        <a:rPr lang="en-US" b="1" dirty="0"/>
                        <a:t>Validation</a:t>
                      </a:r>
                    </a:p>
                  </a:txBody>
                  <a:tcPr>
                    <a:lnL w="12700" cap="flat" cmpd="sng" algn="ctr">
                      <a:noFill/>
                      <a:prstDash val="solid"/>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b="1" dirty="0"/>
                        <a:t>Customer Discovery</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b="1" dirty="0"/>
                        <a:t>Product-Market Fit</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b="1" dirty="0"/>
                        <a:t>Expanding Everything</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b="1"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b="1"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1348156"/>
                  </a:ext>
                </a:extLst>
              </a:tr>
              <a:tr h="404233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a:t>Is the problem worth solving?</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a:t>Does it solve the problem?</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a:t>Can you collect money?</a:t>
                      </a:r>
                    </a:p>
                  </a:txBody>
                  <a:tcPr>
                    <a:lnL w="12700" cap="flat" cmpd="sng" algn="ctr">
                      <a:noFill/>
                      <a:prstDash val="solid"/>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dirty="0"/>
                        <a:t>Will someone actually pay?</a:t>
                      </a:r>
                    </a:p>
                    <a:p>
                      <a:pPr algn="r"/>
                      <a:endParaRPr lang="en-US" sz="1600" dirty="0"/>
                    </a:p>
                    <a:p>
                      <a:pPr algn="r"/>
                      <a:r>
                        <a:rPr lang="en-US" sz="1600" dirty="0"/>
                        <a:t>Can someone pay for it?</a:t>
                      </a:r>
                    </a:p>
                    <a:p>
                      <a:pPr algn="r"/>
                      <a:r>
                        <a:rPr lang="en-US" sz="1600" dirty="0"/>
                        <a:t>(The M.A.N.)</a:t>
                      </a:r>
                    </a:p>
                    <a:p>
                      <a:pPr algn="r"/>
                      <a:endParaRPr lang="en-US" sz="1600" dirty="0"/>
                    </a:p>
                    <a:p>
                      <a:pPr algn="r"/>
                      <a:r>
                        <a:rPr lang="en-US" sz="1600" dirty="0"/>
                        <a:t>Other than the product, what do you need?</a:t>
                      </a:r>
                    </a:p>
                    <a:p>
                      <a:pPr algn="r"/>
                      <a:endParaRPr lang="en-US" sz="1600" dirty="0"/>
                    </a:p>
                    <a:p>
                      <a:pPr algn="r"/>
                      <a:r>
                        <a:rPr lang="en-US" sz="1600" dirty="0"/>
                        <a:t>Will your team fall apart?</a:t>
                      </a:r>
                    </a:p>
                    <a:p>
                      <a:pPr algn="r"/>
                      <a:endParaRPr lang="en-US" sz="160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dirty="0"/>
                        <a:t>Do enough people have the same problem to pay for it?</a:t>
                      </a:r>
                    </a:p>
                    <a:p>
                      <a:pPr algn="r"/>
                      <a:endParaRPr lang="en-US" sz="1600" dirty="0"/>
                    </a:p>
                    <a:p>
                      <a:pPr algn="r"/>
                      <a:r>
                        <a:rPr lang="en-US" sz="1600" dirty="0"/>
                        <a:t>Are you able to consistently sell?</a:t>
                      </a:r>
                    </a:p>
                    <a:p>
                      <a:pPr algn="r"/>
                      <a:endParaRPr lang="en-US" sz="1600" dirty="0"/>
                    </a:p>
                    <a:p>
                      <a:pPr algn="r"/>
                      <a:r>
                        <a:rPr lang="en-US" sz="1600" dirty="0"/>
                        <a:t>What minor changes can I make to sell more?</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dirty="0"/>
                        <a:t>How to build sales channels and marketing?</a:t>
                      </a:r>
                    </a:p>
                    <a:p>
                      <a:pPr algn="r"/>
                      <a:endParaRPr lang="en-US" sz="1600" dirty="0"/>
                    </a:p>
                    <a:p>
                      <a:pPr algn="r"/>
                      <a:r>
                        <a:rPr lang="en-US" sz="1600" dirty="0"/>
                        <a:t>How to scale production, operations, and distribution?</a:t>
                      </a:r>
                    </a:p>
                    <a:p>
                      <a:pPr algn="r"/>
                      <a:endParaRPr lang="en-US" sz="1600" dirty="0"/>
                    </a:p>
                    <a:p>
                      <a:pPr algn="r"/>
                      <a:r>
                        <a:rPr lang="en-US" sz="1600" dirty="0"/>
                        <a:t>How to set prices?</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60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60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7813130"/>
                  </a:ext>
                </a:extLst>
              </a:tr>
            </a:tbl>
          </a:graphicData>
        </a:graphic>
      </p:graphicFrame>
      <p:graphicFrame>
        <p:nvGraphicFramePr>
          <p:cNvPr id="6" name="Content Placeholder 5" descr="Idea&#10;You have an idea, and you’re convinced that it solves a problem for someone in a way that they will pay you for.&#10;Prototyping&#10;You build the coarsest possible version of your solution, held together with spit and duct tape.&#10;Go-to-market&#10;You receive money from a few people for your solution.&#10;Early Growth&#10;You start making predictable sales.&#10;Growth&#10;You make more and more sales, and expand across markets.&#10;Maturity&#10;You attain stable, average, growth and now work to maintain market position.&#10;">
            <a:extLst>
              <a:ext uri="{FF2B5EF4-FFF2-40B4-BE49-F238E27FC236}">
                <a16:creationId xmlns:a16="http://schemas.microsoft.com/office/drawing/2014/main" id="{EB559B44-1A16-D855-F54C-FCE3A8B09F01}"/>
              </a:ext>
            </a:extLst>
          </p:cNvPr>
          <p:cNvGraphicFramePr>
            <a:graphicFrameLocks/>
          </p:cNvGraphicFramePr>
          <p:nvPr/>
        </p:nvGraphicFramePr>
        <p:xfrm>
          <a:off x="1279525" y="887711"/>
          <a:ext cx="10088563" cy="167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3444370"/>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15D-3506-2B0B-627A-12997F3A247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B986462-1C52-75E0-75A5-CABB68364C8C}"/>
              </a:ext>
            </a:extLst>
          </p:cNvPr>
          <p:cNvSpPr>
            <a:spLocks noGrp="1"/>
          </p:cNvSpPr>
          <p:nvPr>
            <p:ph type="title"/>
          </p:nvPr>
        </p:nvSpPr>
        <p:spPr/>
        <p:txBody>
          <a:bodyPr/>
          <a:lstStyle/>
          <a:p>
            <a:r>
              <a:rPr lang="en-US" dirty="0"/>
              <a:t>The Great Filters</a:t>
            </a:r>
          </a:p>
        </p:txBody>
      </p:sp>
      <p:graphicFrame>
        <p:nvGraphicFramePr>
          <p:cNvPr id="20" name="Table 19">
            <a:extLst>
              <a:ext uri="{FF2B5EF4-FFF2-40B4-BE49-F238E27FC236}">
                <a16:creationId xmlns:a16="http://schemas.microsoft.com/office/drawing/2014/main" id="{353E4A04-5B9D-ED43-8330-5CDDCAC55D3E}"/>
              </a:ext>
            </a:extLst>
          </p:cNvPr>
          <p:cNvGraphicFramePr>
            <a:graphicFrameLocks noGrp="1"/>
          </p:cNvGraphicFramePr>
          <p:nvPr>
            <p:extLst>
              <p:ext uri="{D42A27DB-BD31-4B8C-83A1-F6EECF244321}">
                <p14:modId xmlns:p14="http://schemas.microsoft.com/office/powerpoint/2010/main" val="3515004108"/>
              </p:ext>
            </p:extLst>
          </p:nvPr>
        </p:nvGraphicFramePr>
        <p:xfrm>
          <a:off x="1143001" y="1303868"/>
          <a:ext cx="10371666" cy="5536040"/>
        </p:xfrm>
        <a:graphic>
          <a:graphicData uri="http://schemas.openxmlformats.org/drawingml/2006/table">
            <a:tbl>
              <a:tblPr>
                <a:tableStyleId>{2D5ABB26-0587-4C30-8999-92F81FD0307C}</a:tableStyleId>
              </a:tblPr>
              <a:tblGrid>
                <a:gridCol w="1728611">
                  <a:extLst>
                    <a:ext uri="{9D8B030D-6E8A-4147-A177-3AD203B41FA5}">
                      <a16:colId xmlns:a16="http://schemas.microsoft.com/office/drawing/2014/main" val="365830813"/>
                    </a:ext>
                  </a:extLst>
                </a:gridCol>
                <a:gridCol w="1728611">
                  <a:extLst>
                    <a:ext uri="{9D8B030D-6E8A-4147-A177-3AD203B41FA5}">
                      <a16:colId xmlns:a16="http://schemas.microsoft.com/office/drawing/2014/main" val="1044493850"/>
                    </a:ext>
                  </a:extLst>
                </a:gridCol>
                <a:gridCol w="1728611">
                  <a:extLst>
                    <a:ext uri="{9D8B030D-6E8A-4147-A177-3AD203B41FA5}">
                      <a16:colId xmlns:a16="http://schemas.microsoft.com/office/drawing/2014/main" val="4008408068"/>
                    </a:ext>
                  </a:extLst>
                </a:gridCol>
                <a:gridCol w="1728611">
                  <a:extLst>
                    <a:ext uri="{9D8B030D-6E8A-4147-A177-3AD203B41FA5}">
                      <a16:colId xmlns:a16="http://schemas.microsoft.com/office/drawing/2014/main" val="3213656767"/>
                    </a:ext>
                  </a:extLst>
                </a:gridCol>
                <a:gridCol w="1728611">
                  <a:extLst>
                    <a:ext uri="{9D8B030D-6E8A-4147-A177-3AD203B41FA5}">
                      <a16:colId xmlns:a16="http://schemas.microsoft.com/office/drawing/2014/main" val="1787650858"/>
                    </a:ext>
                  </a:extLst>
                </a:gridCol>
                <a:gridCol w="1728611">
                  <a:extLst>
                    <a:ext uri="{9D8B030D-6E8A-4147-A177-3AD203B41FA5}">
                      <a16:colId xmlns:a16="http://schemas.microsoft.com/office/drawing/2014/main" val="1891916192"/>
                    </a:ext>
                  </a:extLst>
                </a:gridCol>
              </a:tblGrid>
              <a:tr h="845694">
                <a:tc>
                  <a:txBody>
                    <a:bodyPr/>
                    <a:lstStyle/>
                    <a:p>
                      <a:pPr algn="r"/>
                      <a:endParaRPr lang="en-US" dirty="0"/>
                    </a:p>
                  </a:txBody>
                  <a:tcPr>
                    <a:lnL w="12700" cap="flat" cmpd="sng" algn="ctr">
                      <a:noFill/>
                      <a:prstDash val="solid"/>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457441"/>
                  </a:ext>
                </a:extLst>
              </a:tr>
              <a:tr h="648008">
                <a:tc>
                  <a:txBody>
                    <a:bodyPr/>
                    <a:lstStyle/>
                    <a:p>
                      <a:pPr algn="r"/>
                      <a:r>
                        <a:rPr lang="en-US" b="1" dirty="0"/>
                        <a:t>Validation</a:t>
                      </a:r>
                    </a:p>
                  </a:txBody>
                  <a:tcPr>
                    <a:lnL w="12700" cap="flat" cmpd="sng" algn="ctr">
                      <a:noFill/>
                      <a:prstDash val="solid"/>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b="1" dirty="0"/>
                        <a:t>Customer Discovery</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b="1" dirty="0"/>
                        <a:t>Product-Market Fit</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b="1" dirty="0"/>
                        <a:t>Expanding Everything</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b="1" dirty="0"/>
                        <a:t>Market Segments</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b="1"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1348156"/>
                  </a:ext>
                </a:extLst>
              </a:tr>
              <a:tr h="404233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a:t>Is the problem worth solving?</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a:t>Does it solve the problem?</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a:t>Can you collect money?</a:t>
                      </a:r>
                    </a:p>
                  </a:txBody>
                  <a:tcPr>
                    <a:lnL w="12700" cap="flat" cmpd="sng" algn="ctr">
                      <a:noFill/>
                      <a:prstDash val="solid"/>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dirty="0"/>
                        <a:t>Will someone actually pay?</a:t>
                      </a:r>
                    </a:p>
                    <a:p>
                      <a:pPr algn="r"/>
                      <a:endParaRPr lang="en-US" sz="1600" dirty="0"/>
                    </a:p>
                    <a:p>
                      <a:pPr algn="r"/>
                      <a:r>
                        <a:rPr lang="en-US" sz="1600" dirty="0"/>
                        <a:t>Can someone pay for it?</a:t>
                      </a:r>
                    </a:p>
                    <a:p>
                      <a:pPr algn="r"/>
                      <a:r>
                        <a:rPr lang="en-US" sz="1600" dirty="0"/>
                        <a:t>(The M.A.N.)</a:t>
                      </a:r>
                    </a:p>
                    <a:p>
                      <a:pPr algn="r"/>
                      <a:endParaRPr lang="en-US" sz="1600" dirty="0"/>
                    </a:p>
                    <a:p>
                      <a:pPr algn="r"/>
                      <a:r>
                        <a:rPr lang="en-US" sz="1600" dirty="0"/>
                        <a:t>Other than the product, what do you need?</a:t>
                      </a:r>
                    </a:p>
                    <a:p>
                      <a:pPr algn="r"/>
                      <a:endParaRPr lang="en-US" sz="1600" dirty="0"/>
                    </a:p>
                    <a:p>
                      <a:pPr algn="r"/>
                      <a:r>
                        <a:rPr lang="en-US" sz="1600" dirty="0"/>
                        <a:t>Will your team fall apart?</a:t>
                      </a:r>
                    </a:p>
                    <a:p>
                      <a:pPr algn="r"/>
                      <a:endParaRPr lang="en-US" sz="160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dirty="0"/>
                        <a:t>Do enough people have the same problem to pay for it?</a:t>
                      </a:r>
                    </a:p>
                    <a:p>
                      <a:pPr algn="r"/>
                      <a:endParaRPr lang="en-US" sz="1600" dirty="0"/>
                    </a:p>
                    <a:p>
                      <a:pPr algn="r"/>
                      <a:r>
                        <a:rPr lang="en-US" sz="1600" dirty="0"/>
                        <a:t>Are you able to consistently sell?</a:t>
                      </a:r>
                    </a:p>
                    <a:p>
                      <a:pPr algn="r"/>
                      <a:endParaRPr lang="en-US" sz="1600" dirty="0"/>
                    </a:p>
                    <a:p>
                      <a:pPr algn="r"/>
                      <a:r>
                        <a:rPr lang="en-US" sz="1600" dirty="0"/>
                        <a:t>What minor changes can I make to sell more?</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dirty="0"/>
                        <a:t>How to build sales channels and marketing?</a:t>
                      </a:r>
                    </a:p>
                    <a:p>
                      <a:pPr algn="r"/>
                      <a:endParaRPr lang="en-US" sz="1600" dirty="0"/>
                    </a:p>
                    <a:p>
                      <a:pPr algn="r"/>
                      <a:r>
                        <a:rPr lang="en-US" sz="1600" dirty="0"/>
                        <a:t>How to scale production, operations, and distribution?</a:t>
                      </a:r>
                    </a:p>
                    <a:p>
                      <a:pPr algn="r"/>
                      <a:endParaRPr lang="en-US" sz="1600" dirty="0"/>
                    </a:p>
                    <a:p>
                      <a:pPr algn="r"/>
                      <a:r>
                        <a:rPr lang="en-US" sz="1600" dirty="0"/>
                        <a:t>How to set prices?</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dirty="0"/>
                        <a:t>How to add new market segments?</a:t>
                      </a:r>
                    </a:p>
                    <a:p>
                      <a:pPr algn="r"/>
                      <a:r>
                        <a:rPr lang="en-US" sz="1600" dirty="0"/>
                        <a:t>(The bowling alley model)</a:t>
                      </a:r>
                    </a:p>
                    <a:p>
                      <a:pPr algn="r"/>
                      <a:endParaRPr lang="en-US" sz="160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60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7813130"/>
                  </a:ext>
                </a:extLst>
              </a:tr>
            </a:tbl>
          </a:graphicData>
        </a:graphic>
      </p:graphicFrame>
      <p:graphicFrame>
        <p:nvGraphicFramePr>
          <p:cNvPr id="6" name="Content Placeholder 5" descr="Idea&#10;You have an idea, and you’re convinced that it solves a problem for someone in a way that they will pay you for.&#10;Prototyping&#10;You build the coarsest possible version of your solution, held together with spit and duct tape.&#10;Go-to-market&#10;You receive money from a few people for your solution.&#10;Early Growth&#10;You start making predictable sales.&#10;Growth&#10;You make more and more sales, and expand across markets.&#10;Maturity&#10;You attain stable, average, growth and now work to maintain market position.&#10;">
            <a:extLst>
              <a:ext uri="{FF2B5EF4-FFF2-40B4-BE49-F238E27FC236}">
                <a16:creationId xmlns:a16="http://schemas.microsoft.com/office/drawing/2014/main" id="{AD766379-20EA-49FA-A5FD-1F118EA1160F}"/>
              </a:ext>
            </a:extLst>
          </p:cNvPr>
          <p:cNvGraphicFramePr>
            <a:graphicFrameLocks/>
          </p:cNvGraphicFramePr>
          <p:nvPr/>
        </p:nvGraphicFramePr>
        <p:xfrm>
          <a:off x="1279525" y="887711"/>
          <a:ext cx="10088563" cy="167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3259321"/>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75C92-B0D1-3392-EC29-638A4853A22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3122A50-C4FF-DF30-FCC6-95DBF6A89155}"/>
              </a:ext>
            </a:extLst>
          </p:cNvPr>
          <p:cNvSpPr>
            <a:spLocks noGrp="1"/>
          </p:cNvSpPr>
          <p:nvPr>
            <p:ph type="title"/>
          </p:nvPr>
        </p:nvSpPr>
        <p:spPr/>
        <p:txBody>
          <a:bodyPr/>
          <a:lstStyle/>
          <a:p>
            <a:r>
              <a:rPr lang="en-US" dirty="0"/>
              <a:t>The Great Filters</a:t>
            </a:r>
          </a:p>
        </p:txBody>
      </p:sp>
      <p:graphicFrame>
        <p:nvGraphicFramePr>
          <p:cNvPr id="20" name="Table 19">
            <a:extLst>
              <a:ext uri="{FF2B5EF4-FFF2-40B4-BE49-F238E27FC236}">
                <a16:creationId xmlns:a16="http://schemas.microsoft.com/office/drawing/2014/main" id="{12DBF115-7E22-71BA-BA81-25772EBFC129}"/>
              </a:ext>
            </a:extLst>
          </p:cNvPr>
          <p:cNvGraphicFramePr>
            <a:graphicFrameLocks noGrp="1"/>
          </p:cNvGraphicFramePr>
          <p:nvPr/>
        </p:nvGraphicFramePr>
        <p:xfrm>
          <a:off x="1143001" y="1303868"/>
          <a:ext cx="10371666" cy="5536040"/>
        </p:xfrm>
        <a:graphic>
          <a:graphicData uri="http://schemas.openxmlformats.org/drawingml/2006/table">
            <a:tbl>
              <a:tblPr>
                <a:tableStyleId>{2D5ABB26-0587-4C30-8999-92F81FD0307C}</a:tableStyleId>
              </a:tblPr>
              <a:tblGrid>
                <a:gridCol w="1728611">
                  <a:extLst>
                    <a:ext uri="{9D8B030D-6E8A-4147-A177-3AD203B41FA5}">
                      <a16:colId xmlns:a16="http://schemas.microsoft.com/office/drawing/2014/main" val="365830813"/>
                    </a:ext>
                  </a:extLst>
                </a:gridCol>
                <a:gridCol w="1728611">
                  <a:extLst>
                    <a:ext uri="{9D8B030D-6E8A-4147-A177-3AD203B41FA5}">
                      <a16:colId xmlns:a16="http://schemas.microsoft.com/office/drawing/2014/main" val="1044493850"/>
                    </a:ext>
                  </a:extLst>
                </a:gridCol>
                <a:gridCol w="1728611">
                  <a:extLst>
                    <a:ext uri="{9D8B030D-6E8A-4147-A177-3AD203B41FA5}">
                      <a16:colId xmlns:a16="http://schemas.microsoft.com/office/drawing/2014/main" val="4008408068"/>
                    </a:ext>
                  </a:extLst>
                </a:gridCol>
                <a:gridCol w="1728611">
                  <a:extLst>
                    <a:ext uri="{9D8B030D-6E8A-4147-A177-3AD203B41FA5}">
                      <a16:colId xmlns:a16="http://schemas.microsoft.com/office/drawing/2014/main" val="3213656767"/>
                    </a:ext>
                  </a:extLst>
                </a:gridCol>
                <a:gridCol w="1728611">
                  <a:extLst>
                    <a:ext uri="{9D8B030D-6E8A-4147-A177-3AD203B41FA5}">
                      <a16:colId xmlns:a16="http://schemas.microsoft.com/office/drawing/2014/main" val="1787650858"/>
                    </a:ext>
                  </a:extLst>
                </a:gridCol>
                <a:gridCol w="1728611">
                  <a:extLst>
                    <a:ext uri="{9D8B030D-6E8A-4147-A177-3AD203B41FA5}">
                      <a16:colId xmlns:a16="http://schemas.microsoft.com/office/drawing/2014/main" val="1891916192"/>
                    </a:ext>
                  </a:extLst>
                </a:gridCol>
              </a:tblGrid>
              <a:tr h="845694">
                <a:tc>
                  <a:txBody>
                    <a:bodyPr/>
                    <a:lstStyle/>
                    <a:p>
                      <a:pPr algn="r"/>
                      <a:endParaRPr lang="en-US" dirty="0"/>
                    </a:p>
                  </a:txBody>
                  <a:tcPr>
                    <a:lnL w="12700" cap="flat" cmpd="sng" algn="ctr">
                      <a:noFill/>
                      <a:prstDash val="solid"/>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457441"/>
                  </a:ext>
                </a:extLst>
              </a:tr>
              <a:tr h="648008">
                <a:tc>
                  <a:txBody>
                    <a:bodyPr/>
                    <a:lstStyle/>
                    <a:p>
                      <a:pPr algn="r"/>
                      <a:r>
                        <a:rPr lang="en-US" b="1" dirty="0"/>
                        <a:t>Validation</a:t>
                      </a:r>
                    </a:p>
                  </a:txBody>
                  <a:tcPr>
                    <a:lnL w="12700" cap="flat" cmpd="sng" algn="ctr">
                      <a:noFill/>
                      <a:prstDash val="solid"/>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b="1" dirty="0"/>
                        <a:t>Customer Discovery</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b="1" dirty="0"/>
                        <a:t>Product-Market Fit</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b="1" dirty="0"/>
                        <a:t>Expanding Everything</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b="1" dirty="0"/>
                        <a:t>Market Segments</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b="1" dirty="0"/>
                        <a:t>Defending Position</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1348156"/>
                  </a:ext>
                </a:extLst>
              </a:tr>
              <a:tr h="404233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a:t>Is the problem worth solving?</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a:t>Does it solve the problem?</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a:t>Can you collect money?</a:t>
                      </a:r>
                    </a:p>
                  </a:txBody>
                  <a:tcPr>
                    <a:lnL w="12700" cap="flat" cmpd="sng" algn="ctr">
                      <a:noFill/>
                      <a:prstDash val="solid"/>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dirty="0"/>
                        <a:t>Will someone actually pay?</a:t>
                      </a:r>
                    </a:p>
                    <a:p>
                      <a:pPr algn="r"/>
                      <a:endParaRPr lang="en-US" sz="1600" dirty="0"/>
                    </a:p>
                    <a:p>
                      <a:pPr algn="r"/>
                      <a:r>
                        <a:rPr lang="en-US" sz="1600" dirty="0"/>
                        <a:t>Can someone pay for it?</a:t>
                      </a:r>
                    </a:p>
                    <a:p>
                      <a:pPr algn="r"/>
                      <a:r>
                        <a:rPr lang="en-US" sz="1600" dirty="0"/>
                        <a:t>(The M.A.N.)</a:t>
                      </a:r>
                    </a:p>
                    <a:p>
                      <a:pPr algn="r"/>
                      <a:endParaRPr lang="en-US" sz="1600" dirty="0"/>
                    </a:p>
                    <a:p>
                      <a:pPr algn="r"/>
                      <a:r>
                        <a:rPr lang="en-US" sz="1600" dirty="0"/>
                        <a:t>Other than the product, what do you need?</a:t>
                      </a:r>
                    </a:p>
                    <a:p>
                      <a:pPr algn="r"/>
                      <a:endParaRPr lang="en-US" sz="1600" dirty="0"/>
                    </a:p>
                    <a:p>
                      <a:pPr algn="r"/>
                      <a:r>
                        <a:rPr lang="en-US" sz="1600" dirty="0"/>
                        <a:t>Will your team fall apart?</a:t>
                      </a:r>
                    </a:p>
                    <a:p>
                      <a:pPr algn="r"/>
                      <a:endParaRPr lang="en-US" sz="160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dirty="0"/>
                        <a:t>Do enough people have the same problem to pay for it?</a:t>
                      </a:r>
                    </a:p>
                    <a:p>
                      <a:pPr algn="r"/>
                      <a:endParaRPr lang="en-US" sz="1600" dirty="0"/>
                    </a:p>
                    <a:p>
                      <a:pPr algn="r"/>
                      <a:r>
                        <a:rPr lang="en-US" sz="1600" dirty="0"/>
                        <a:t>Are you able to consistently sell?</a:t>
                      </a:r>
                    </a:p>
                    <a:p>
                      <a:pPr algn="r"/>
                      <a:endParaRPr lang="en-US" sz="1600" dirty="0"/>
                    </a:p>
                    <a:p>
                      <a:pPr algn="r"/>
                      <a:r>
                        <a:rPr lang="en-US" sz="1600" dirty="0"/>
                        <a:t>What minor changes can I make to sell more?</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dirty="0"/>
                        <a:t>How to build sales channels and marketing?</a:t>
                      </a:r>
                    </a:p>
                    <a:p>
                      <a:pPr algn="r"/>
                      <a:endParaRPr lang="en-US" sz="1600" dirty="0"/>
                    </a:p>
                    <a:p>
                      <a:pPr algn="r"/>
                      <a:r>
                        <a:rPr lang="en-US" sz="1600" dirty="0"/>
                        <a:t>How to scale production, operations, and distribution?</a:t>
                      </a:r>
                    </a:p>
                    <a:p>
                      <a:pPr algn="r"/>
                      <a:endParaRPr lang="en-US" sz="1600" dirty="0"/>
                    </a:p>
                    <a:p>
                      <a:pPr algn="r"/>
                      <a:r>
                        <a:rPr lang="en-US" sz="1600" dirty="0"/>
                        <a:t>How to set prices?</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dirty="0"/>
                        <a:t>How to add new market segments?</a:t>
                      </a:r>
                    </a:p>
                    <a:p>
                      <a:pPr algn="r"/>
                      <a:r>
                        <a:rPr lang="en-US" sz="1600" dirty="0"/>
                        <a:t>(The bowling alley model)</a:t>
                      </a:r>
                    </a:p>
                    <a:p>
                      <a:pPr algn="r"/>
                      <a:endParaRPr lang="en-US" sz="1600" dirty="0"/>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dirty="0"/>
                        <a:t>How to grow at CAGR?</a:t>
                      </a:r>
                    </a:p>
                    <a:p>
                      <a:pPr algn="r"/>
                      <a:endParaRPr lang="en-US" sz="1600" dirty="0"/>
                    </a:p>
                    <a:p>
                      <a:pPr algn="r"/>
                      <a:r>
                        <a:rPr lang="en-US" sz="1600" dirty="0"/>
                        <a:t>How to avoid complacency?</a:t>
                      </a:r>
                    </a:p>
                    <a:p>
                      <a:pPr algn="r"/>
                      <a:endParaRPr lang="en-US" sz="1600" dirty="0"/>
                    </a:p>
                    <a:p>
                      <a:pPr algn="r"/>
                      <a:r>
                        <a:rPr lang="en-US" sz="1600" dirty="0"/>
                        <a:t>How to defend against large players?</a:t>
                      </a:r>
                    </a:p>
                    <a:p>
                      <a:pPr algn="r"/>
                      <a:endParaRPr lang="en-US" sz="1600" dirty="0"/>
                    </a:p>
                    <a:p>
                      <a:pPr algn="r"/>
                      <a:r>
                        <a:rPr lang="en-US" sz="1600" dirty="0"/>
                        <a:t>How not to be disrupted?</a:t>
                      </a:r>
                    </a:p>
                    <a:p>
                      <a:pPr algn="r"/>
                      <a:endParaRPr lang="en-US" sz="1600" dirty="0"/>
                    </a:p>
                    <a:p>
                      <a:pPr algn="r"/>
                      <a:r>
                        <a:rPr lang="en-US" sz="1600" dirty="0"/>
                        <a:t>How to create shareholder value?</a:t>
                      </a:r>
                    </a:p>
                  </a:txBody>
                  <a:tcPr>
                    <a:lnL w="28575" cap="flat" cmpd="sng" algn="ctr">
                      <a:solidFill>
                        <a:schemeClr val="accent5"/>
                      </a:solidFill>
                      <a:prstDash val="sysDash"/>
                      <a:round/>
                      <a:headEnd type="none" w="med" len="med"/>
                      <a:tailEnd type="none" w="med" len="med"/>
                    </a:lnL>
                    <a:lnR w="28575" cap="flat" cmpd="sng" algn="ctr">
                      <a:solidFill>
                        <a:schemeClr val="accent5"/>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7813130"/>
                  </a:ext>
                </a:extLst>
              </a:tr>
            </a:tbl>
          </a:graphicData>
        </a:graphic>
      </p:graphicFrame>
      <p:graphicFrame>
        <p:nvGraphicFramePr>
          <p:cNvPr id="6" name="Content Placeholder 5" descr="Idea&#10;You have an idea, and you’re convinced that it solves a problem for someone in a way that they will pay you for.&#10;Prototyping&#10;You build the coarsest possible version of your solution, held together with spit and duct tape.&#10;Go-to-market&#10;You receive money from a few people for your solution.&#10;Early Growth&#10;You start making predictable sales.&#10;Growth&#10;You make more and more sales, and expand across markets.&#10;Maturity&#10;You attain stable, average, growth and now work to maintain market position.&#10;">
            <a:extLst>
              <a:ext uri="{FF2B5EF4-FFF2-40B4-BE49-F238E27FC236}">
                <a16:creationId xmlns:a16="http://schemas.microsoft.com/office/drawing/2014/main" id="{F8150EA6-07AA-E5D2-2D9B-2304CBE290D4}"/>
              </a:ext>
            </a:extLst>
          </p:cNvPr>
          <p:cNvGraphicFramePr>
            <a:graphicFrameLocks/>
          </p:cNvGraphicFramePr>
          <p:nvPr/>
        </p:nvGraphicFramePr>
        <p:xfrm>
          <a:off x="1279525" y="887711"/>
          <a:ext cx="10088563" cy="167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1906176"/>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row: Down 10">
            <a:extLst>
              <a:ext uri="{FF2B5EF4-FFF2-40B4-BE49-F238E27FC236}">
                <a16:creationId xmlns:a16="http://schemas.microsoft.com/office/drawing/2014/main" id="{3D8A7812-7DC6-B6E9-2342-FD493166C896}"/>
              </a:ext>
            </a:extLst>
          </p:cNvPr>
          <p:cNvSpPr/>
          <p:nvPr/>
        </p:nvSpPr>
        <p:spPr>
          <a:xfrm>
            <a:off x="3669030"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Table 12">
            <a:extLst>
              <a:ext uri="{FF2B5EF4-FFF2-40B4-BE49-F238E27FC236}">
                <a16:creationId xmlns:a16="http://schemas.microsoft.com/office/drawing/2014/main" id="{DAD81FC2-9110-FCFA-5D95-E9F49A004785}"/>
              </a:ext>
            </a:extLst>
          </p:cNvPr>
          <p:cNvGraphicFramePr>
            <a:graphicFrameLocks noGrp="1"/>
          </p:cNvGraphicFramePr>
          <p:nvPr>
            <p:extLst>
              <p:ext uri="{D42A27DB-BD31-4B8C-83A1-F6EECF244321}">
                <p14:modId xmlns:p14="http://schemas.microsoft.com/office/powerpoint/2010/main" val="847205191"/>
              </p:ext>
            </p:extLst>
          </p:nvPr>
        </p:nvGraphicFramePr>
        <p:xfrm>
          <a:off x="2929466" y="2710180"/>
          <a:ext cx="8370660" cy="1854200"/>
        </p:xfrm>
        <a:graphic>
          <a:graphicData uri="http://schemas.openxmlformats.org/drawingml/2006/table">
            <a:tbl>
              <a:tblPr>
                <a:tableStyleId>{2D5ABB26-0587-4C30-8999-92F81FD0307C}</a:tableStyleId>
              </a:tblPr>
              <a:tblGrid>
                <a:gridCol w="1674132">
                  <a:extLst>
                    <a:ext uri="{9D8B030D-6E8A-4147-A177-3AD203B41FA5}">
                      <a16:colId xmlns:a16="http://schemas.microsoft.com/office/drawing/2014/main" val="1044493850"/>
                    </a:ext>
                  </a:extLst>
                </a:gridCol>
                <a:gridCol w="1674132">
                  <a:extLst>
                    <a:ext uri="{9D8B030D-6E8A-4147-A177-3AD203B41FA5}">
                      <a16:colId xmlns:a16="http://schemas.microsoft.com/office/drawing/2014/main" val="4008408068"/>
                    </a:ext>
                  </a:extLst>
                </a:gridCol>
                <a:gridCol w="1674132">
                  <a:extLst>
                    <a:ext uri="{9D8B030D-6E8A-4147-A177-3AD203B41FA5}">
                      <a16:colId xmlns:a16="http://schemas.microsoft.com/office/drawing/2014/main" val="3213656767"/>
                    </a:ext>
                  </a:extLst>
                </a:gridCol>
                <a:gridCol w="1674132">
                  <a:extLst>
                    <a:ext uri="{9D8B030D-6E8A-4147-A177-3AD203B41FA5}">
                      <a16:colId xmlns:a16="http://schemas.microsoft.com/office/drawing/2014/main" val="1787650858"/>
                    </a:ext>
                  </a:extLst>
                </a:gridCol>
                <a:gridCol w="1674132">
                  <a:extLst>
                    <a:ext uri="{9D8B030D-6E8A-4147-A177-3AD203B41FA5}">
                      <a16:colId xmlns:a16="http://schemas.microsoft.com/office/drawing/2014/main" val="1891916192"/>
                    </a:ext>
                  </a:extLst>
                </a:gridCol>
              </a:tblGrid>
              <a:tr h="370840">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7397696"/>
                  </a:ext>
                </a:extLst>
              </a:tr>
              <a:tr h="370840">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457441"/>
                  </a:ext>
                </a:extLst>
              </a:tr>
              <a:tr h="370840">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4844867"/>
                  </a:ext>
                </a:extLst>
              </a:tr>
              <a:tr h="370840">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590541"/>
                  </a:ext>
                </a:extLst>
              </a:tr>
              <a:tr h="370840">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8117788"/>
                  </a:ext>
                </a:extLst>
              </a:tr>
            </a:tbl>
          </a:graphicData>
        </a:graphic>
      </p:graphicFrame>
      <p:sp>
        <p:nvSpPr>
          <p:cNvPr id="14" name="Arrow: Down 13">
            <a:extLst>
              <a:ext uri="{FF2B5EF4-FFF2-40B4-BE49-F238E27FC236}">
                <a16:creationId xmlns:a16="http://schemas.microsoft.com/office/drawing/2014/main" id="{244DC484-67B1-528E-1614-A9D689E5D819}"/>
              </a:ext>
            </a:extLst>
          </p:cNvPr>
          <p:cNvSpPr/>
          <p:nvPr/>
        </p:nvSpPr>
        <p:spPr>
          <a:xfrm>
            <a:off x="5375064"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E8BCF83F-C103-4919-4DB3-3FFE465579FE}"/>
              </a:ext>
            </a:extLst>
          </p:cNvPr>
          <p:cNvSpPr/>
          <p:nvPr/>
        </p:nvSpPr>
        <p:spPr>
          <a:xfrm>
            <a:off x="7081098"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DA33AE0B-3B09-6B45-ACFC-4979316ED174}"/>
              </a:ext>
            </a:extLst>
          </p:cNvPr>
          <p:cNvSpPr/>
          <p:nvPr/>
        </p:nvSpPr>
        <p:spPr>
          <a:xfrm>
            <a:off x="8787132"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198BF647-5969-7F93-E6E8-F8E3391B4CBF}"/>
              </a:ext>
            </a:extLst>
          </p:cNvPr>
          <p:cNvSpPr/>
          <p:nvPr/>
        </p:nvSpPr>
        <p:spPr>
          <a:xfrm>
            <a:off x="10493164"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ontent Placeholder 5" descr="Idea&#10;You have an idea, and you’re convinced that it solves a problem for someone in a way that they will pay you for.&#10;Prototyping&#10;You build the coarsest possible version of your solution, held together with spit and duct tape.&#10;Go-to-market&#10;You receive money from a few people for your solution.&#10;Early Growth&#10;You start making predictable sales.&#10;Growth&#10;You make more and more sales, and expand across markets.&#10;Maturity&#10;You attain stable, average, growth and now work to maintain market position.&#10;">
            <a:extLst>
              <a:ext uri="{FF2B5EF4-FFF2-40B4-BE49-F238E27FC236}">
                <a16:creationId xmlns:a16="http://schemas.microsoft.com/office/drawing/2014/main" id="{29919E7B-3A8E-BF71-2A16-D8D8459245B9}"/>
              </a:ext>
            </a:extLst>
          </p:cNvPr>
          <p:cNvGraphicFramePr>
            <a:graphicFrameLocks/>
          </p:cNvGraphicFramePr>
          <p:nvPr>
            <p:extLst>
              <p:ext uri="{D42A27DB-BD31-4B8C-83A1-F6EECF244321}">
                <p14:modId xmlns:p14="http://schemas.microsoft.com/office/powerpoint/2010/main" val="2896302752"/>
              </p:ext>
            </p:extLst>
          </p:nvPr>
        </p:nvGraphicFramePr>
        <p:xfrm>
          <a:off x="1279525" y="887711"/>
          <a:ext cx="10088563" cy="167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12D0D93B-D364-4FA0-FA3C-6C9341561FBC}"/>
              </a:ext>
            </a:extLst>
          </p:cNvPr>
          <p:cNvSpPr>
            <a:spLocks noGrp="1"/>
          </p:cNvSpPr>
          <p:nvPr>
            <p:ph type="title"/>
          </p:nvPr>
        </p:nvSpPr>
        <p:spPr/>
        <p:txBody>
          <a:bodyPr/>
          <a:lstStyle/>
          <a:p>
            <a:r>
              <a:rPr lang="en-US" dirty="0"/>
              <a:t>The Exit Plan</a:t>
            </a:r>
          </a:p>
        </p:txBody>
      </p:sp>
    </p:spTree>
    <p:extLst>
      <p:ext uri="{BB962C8B-B14F-4D97-AF65-F5344CB8AC3E}">
        <p14:creationId xmlns:p14="http://schemas.microsoft.com/office/powerpoint/2010/main" val="3939216824"/>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29BC8-CE27-90A6-F5CF-11AEC5BFAC52}"/>
            </a:ext>
          </a:extLst>
        </p:cNvPr>
        <p:cNvGrpSpPr/>
        <p:nvPr/>
      </p:nvGrpSpPr>
      <p:grpSpPr>
        <a:xfrm>
          <a:off x="0" y="0"/>
          <a:ext cx="0" cy="0"/>
          <a:chOff x="0" y="0"/>
          <a:chExt cx="0" cy="0"/>
        </a:xfrm>
      </p:grpSpPr>
      <p:sp>
        <p:nvSpPr>
          <p:cNvPr id="11" name="Arrow: Down 10">
            <a:extLst>
              <a:ext uri="{FF2B5EF4-FFF2-40B4-BE49-F238E27FC236}">
                <a16:creationId xmlns:a16="http://schemas.microsoft.com/office/drawing/2014/main" id="{0B16DA0F-992D-9904-E227-A23CCE831844}"/>
              </a:ext>
            </a:extLst>
          </p:cNvPr>
          <p:cNvSpPr/>
          <p:nvPr/>
        </p:nvSpPr>
        <p:spPr>
          <a:xfrm>
            <a:off x="3669030"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Table 12">
            <a:extLst>
              <a:ext uri="{FF2B5EF4-FFF2-40B4-BE49-F238E27FC236}">
                <a16:creationId xmlns:a16="http://schemas.microsoft.com/office/drawing/2014/main" id="{D1D22C47-952B-5543-A911-5E8FFE350704}"/>
              </a:ext>
            </a:extLst>
          </p:cNvPr>
          <p:cNvGraphicFramePr>
            <a:graphicFrameLocks noGrp="1"/>
          </p:cNvGraphicFramePr>
          <p:nvPr>
            <p:extLst>
              <p:ext uri="{D42A27DB-BD31-4B8C-83A1-F6EECF244321}">
                <p14:modId xmlns:p14="http://schemas.microsoft.com/office/powerpoint/2010/main" val="2989614542"/>
              </p:ext>
            </p:extLst>
          </p:nvPr>
        </p:nvGraphicFramePr>
        <p:xfrm>
          <a:off x="2929466" y="2710180"/>
          <a:ext cx="8370660" cy="1854200"/>
        </p:xfrm>
        <a:graphic>
          <a:graphicData uri="http://schemas.openxmlformats.org/drawingml/2006/table">
            <a:tbl>
              <a:tblPr>
                <a:tableStyleId>{2D5ABB26-0587-4C30-8999-92F81FD0307C}</a:tableStyleId>
              </a:tblPr>
              <a:tblGrid>
                <a:gridCol w="1674132">
                  <a:extLst>
                    <a:ext uri="{9D8B030D-6E8A-4147-A177-3AD203B41FA5}">
                      <a16:colId xmlns:a16="http://schemas.microsoft.com/office/drawing/2014/main" val="1044493850"/>
                    </a:ext>
                  </a:extLst>
                </a:gridCol>
                <a:gridCol w="1674132">
                  <a:extLst>
                    <a:ext uri="{9D8B030D-6E8A-4147-A177-3AD203B41FA5}">
                      <a16:colId xmlns:a16="http://schemas.microsoft.com/office/drawing/2014/main" val="4008408068"/>
                    </a:ext>
                  </a:extLst>
                </a:gridCol>
                <a:gridCol w="1674132">
                  <a:extLst>
                    <a:ext uri="{9D8B030D-6E8A-4147-A177-3AD203B41FA5}">
                      <a16:colId xmlns:a16="http://schemas.microsoft.com/office/drawing/2014/main" val="3213656767"/>
                    </a:ext>
                  </a:extLst>
                </a:gridCol>
                <a:gridCol w="1674132">
                  <a:extLst>
                    <a:ext uri="{9D8B030D-6E8A-4147-A177-3AD203B41FA5}">
                      <a16:colId xmlns:a16="http://schemas.microsoft.com/office/drawing/2014/main" val="1787650858"/>
                    </a:ext>
                  </a:extLst>
                </a:gridCol>
                <a:gridCol w="1674132">
                  <a:extLst>
                    <a:ext uri="{9D8B030D-6E8A-4147-A177-3AD203B41FA5}">
                      <a16:colId xmlns:a16="http://schemas.microsoft.com/office/drawing/2014/main" val="1891916192"/>
                    </a:ext>
                  </a:extLst>
                </a:gridCol>
              </a:tblGrid>
              <a:tr h="370840">
                <a:tc>
                  <a:txBody>
                    <a:bodyPr/>
                    <a:lstStyle/>
                    <a:p>
                      <a:pPr algn="ctr"/>
                      <a:r>
                        <a:rPr lang="en-US"/>
                        <a:t>Sell 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t>Sell 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t>Sell 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t>IPO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7397696"/>
                  </a:ext>
                </a:extLst>
              </a:tr>
              <a:tr h="370840">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457441"/>
                  </a:ext>
                </a:extLst>
              </a:tr>
              <a:tr h="370840">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4844867"/>
                  </a:ext>
                </a:extLst>
              </a:tr>
              <a:tr h="370840">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590541"/>
                  </a:ext>
                </a:extLst>
              </a:tr>
              <a:tr h="370840">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8117788"/>
                  </a:ext>
                </a:extLst>
              </a:tr>
            </a:tbl>
          </a:graphicData>
        </a:graphic>
      </p:graphicFrame>
      <p:sp>
        <p:nvSpPr>
          <p:cNvPr id="14" name="Arrow: Down 13">
            <a:extLst>
              <a:ext uri="{FF2B5EF4-FFF2-40B4-BE49-F238E27FC236}">
                <a16:creationId xmlns:a16="http://schemas.microsoft.com/office/drawing/2014/main" id="{03C638B8-1712-495F-FF82-48552262F617}"/>
              </a:ext>
            </a:extLst>
          </p:cNvPr>
          <p:cNvSpPr/>
          <p:nvPr/>
        </p:nvSpPr>
        <p:spPr>
          <a:xfrm>
            <a:off x="5375064"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F367903B-3FD2-AFD0-DF58-0A9AE7ACF04E}"/>
              </a:ext>
            </a:extLst>
          </p:cNvPr>
          <p:cNvSpPr/>
          <p:nvPr/>
        </p:nvSpPr>
        <p:spPr>
          <a:xfrm>
            <a:off x="7081098"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C53918DB-D04C-923B-CAAF-47FD6862FA21}"/>
              </a:ext>
            </a:extLst>
          </p:cNvPr>
          <p:cNvSpPr/>
          <p:nvPr/>
        </p:nvSpPr>
        <p:spPr>
          <a:xfrm>
            <a:off x="8787132"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48FCAF96-6236-8479-6876-CFF5D91AEEDB}"/>
              </a:ext>
            </a:extLst>
          </p:cNvPr>
          <p:cNvSpPr/>
          <p:nvPr/>
        </p:nvSpPr>
        <p:spPr>
          <a:xfrm>
            <a:off x="10493164"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ontent Placeholder 5" descr="Idea&#10;You have an idea, and you’re convinced that it solves a problem for someone in a way that they will pay you for.&#10;Prototyping&#10;You build the coarsest possible version of your solution, held together with spit and duct tape.&#10;Go-to-market&#10;You receive money from a few people for your solution.&#10;Early Growth&#10;You start making predictable sales.&#10;Growth&#10;You make more and more sales, and expand across markets.&#10;Maturity&#10;You attain stable, average, growth and now work to maintain market position.&#10;">
            <a:extLst>
              <a:ext uri="{FF2B5EF4-FFF2-40B4-BE49-F238E27FC236}">
                <a16:creationId xmlns:a16="http://schemas.microsoft.com/office/drawing/2014/main" id="{9992D025-EF95-C1B1-C333-57B16945518A}"/>
              </a:ext>
            </a:extLst>
          </p:cNvPr>
          <p:cNvGraphicFramePr>
            <a:graphicFrameLocks/>
          </p:cNvGraphicFramePr>
          <p:nvPr/>
        </p:nvGraphicFramePr>
        <p:xfrm>
          <a:off x="1279525" y="887711"/>
          <a:ext cx="10088563" cy="167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4B6CB15F-D2A5-6A3E-A623-C94F8680F541}"/>
              </a:ext>
            </a:extLst>
          </p:cNvPr>
          <p:cNvSpPr>
            <a:spLocks noGrp="1"/>
          </p:cNvSpPr>
          <p:nvPr>
            <p:ph type="title"/>
          </p:nvPr>
        </p:nvSpPr>
        <p:spPr/>
        <p:txBody>
          <a:bodyPr/>
          <a:lstStyle/>
          <a:p>
            <a:r>
              <a:rPr lang="en-US" dirty="0"/>
              <a:t>The Exit Plan</a:t>
            </a:r>
          </a:p>
        </p:txBody>
      </p:sp>
    </p:spTree>
    <p:extLst>
      <p:ext uri="{BB962C8B-B14F-4D97-AF65-F5344CB8AC3E}">
        <p14:creationId xmlns:p14="http://schemas.microsoft.com/office/powerpoint/2010/main" val="1824609698"/>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7CC35-50A0-DFC2-D9BA-553D456AB60D}"/>
            </a:ext>
          </a:extLst>
        </p:cNvPr>
        <p:cNvGrpSpPr/>
        <p:nvPr/>
      </p:nvGrpSpPr>
      <p:grpSpPr>
        <a:xfrm>
          <a:off x="0" y="0"/>
          <a:ext cx="0" cy="0"/>
          <a:chOff x="0" y="0"/>
          <a:chExt cx="0" cy="0"/>
        </a:xfrm>
      </p:grpSpPr>
      <p:sp>
        <p:nvSpPr>
          <p:cNvPr id="11" name="Arrow: Down 10">
            <a:extLst>
              <a:ext uri="{FF2B5EF4-FFF2-40B4-BE49-F238E27FC236}">
                <a16:creationId xmlns:a16="http://schemas.microsoft.com/office/drawing/2014/main" id="{B86BE142-F358-DB81-BA69-D37C1C0694E9}"/>
              </a:ext>
            </a:extLst>
          </p:cNvPr>
          <p:cNvSpPr/>
          <p:nvPr/>
        </p:nvSpPr>
        <p:spPr>
          <a:xfrm>
            <a:off x="3669030"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Table 12">
            <a:extLst>
              <a:ext uri="{FF2B5EF4-FFF2-40B4-BE49-F238E27FC236}">
                <a16:creationId xmlns:a16="http://schemas.microsoft.com/office/drawing/2014/main" id="{F4CB35AA-76D9-68CE-1B42-D7CA798E890D}"/>
              </a:ext>
            </a:extLst>
          </p:cNvPr>
          <p:cNvGraphicFramePr>
            <a:graphicFrameLocks noGrp="1"/>
          </p:cNvGraphicFramePr>
          <p:nvPr>
            <p:extLst>
              <p:ext uri="{D42A27DB-BD31-4B8C-83A1-F6EECF244321}">
                <p14:modId xmlns:p14="http://schemas.microsoft.com/office/powerpoint/2010/main" val="3219458004"/>
              </p:ext>
            </p:extLst>
          </p:nvPr>
        </p:nvGraphicFramePr>
        <p:xfrm>
          <a:off x="2929466" y="2710180"/>
          <a:ext cx="8370660" cy="2123440"/>
        </p:xfrm>
        <a:graphic>
          <a:graphicData uri="http://schemas.openxmlformats.org/drawingml/2006/table">
            <a:tbl>
              <a:tblPr>
                <a:tableStyleId>{2D5ABB26-0587-4C30-8999-92F81FD0307C}</a:tableStyleId>
              </a:tblPr>
              <a:tblGrid>
                <a:gridCol w="1674132">
                  <a:extLst>
                    <a:ext uri="{9D8B030D-6E8A-4147-A177-3AD203B41FA5}">
                      <a16:colId xmlns:a16="http://schemas.microsoft.com/office/drawing/2014/main" val="1044493850"/>
                    </a:ext>
                  </a:extLst>
                </a:gridCol>
                <a:gridCol w="1674132">
                  <a:extLst>
                    <a:ext uri="{9D8B030D-6E8A-4147-A177-3AD203B41FA5}">
                      <a16:colId xmlns:a16="http://schemas.microsoft.com/office/drawing/2014/main" val="4008408068"/>
                    </a:ext>
                  </a:extLst>
                </a:gridCol>
                <a:gridCol w="1674132">
                  <a:extLst>
                    <a:ext uri="{9D8B030D-6E8A-4147-A177-3AD203B41FA5}">
                      <a16:colId xmlns:a16="http://schemas.microsoft.com/office/drawing/2014/main" val="3213656767"/>
                    </a:ext>
                  </a:extLst>
                </a:gridCol>
                <a:gridCol w="1674132">
                  <a:extLst>
                    <a:ext uri="{9D8B030D-6E8A-4147-A177-3AD203B41FA5}">
                      <a16:colId xmlns:a16="http://schemas.microsoft.com/office/drawing/2014/main" val="1787650858"/>
                    </a:ext>
                  </a:extLst>
                </a:gridCol>
                <a:gridCol w="1674132">
                  <a:extLst>
                    <a:ext uri="{9D8B030D-6E8A-4147-A177-3AD203B41FA5}">
                      <a16:colId xmlns:a16="http://schemas.microsoft.com/office/drawing/2014/main" val="1891916192"/>
                    </a:ext>
                  </a:extLst>
                </a:gridCol>
              </a:tblGrid>
              <a:tr h="370840">
                <a:tc>
                  <a:txBody>
                    <a:bodyPr/>
                    <a:lstStyle/>
                    <a:p>
                      <a:pPr algn="ctr"/>
                      <a:r>
                        <a:rPr lang="en-US"/>
                        <a:t>Sell 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t>Sell 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t>Sell 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t>IPO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7397696"/>
                  </a:ext>
                </a:extLst>
              </a:tr>
              <a:tr h="370840">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Hired by competitor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Hired by competitor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457441"/>
                  </a:ext>
                </a:extLst>
              </a:tr>
              <a:tr h="370840">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4844867"/>
                  </a:ext>
                </a:extLst>
              </a:tr>
              <a:tr h="370840">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590541"/>
                  </a:ext>
                </a:extLst>
              </a:tr>
              <a:tr h="370840">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8117788"/>
                  </a:ext>
                </a:extLst>
              </a:tr>
            </a:tbl>
          </a:graphicData>
        </a:graphic>
      </p:graphicFrame>
      <p:sp>
        <p:nvSpPr>
          <p:cNvPr id="14" name="Arrow: Down 13">
            <a:extLst>
              <a:ext uri="{FF2B5EF4-FFF2-40B4-BE49-F238E27FC236}">
                <a16:creationId xmlns:a16="http://schemas.microsoft.com/office/drawing/2014/main" id="{7E23A55A-8E06-568D-8171-4920AC1DBC67}"/>
              </a:ext>
            </a:extLst>
          </p:cNvPr>
          <p:cNvSpPr/>
          <p:nvPr/>
        </p:nvSpPr>
        <p:spPr>
          <a:xfrm>
            <a:off x="5375064"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B6413874-203A-9062-3614-FA8C4A15EEAD}"/>
              </a:ext>
            </a:extLst>
          </p:cNvPr>
          <p:cNvSpPr/>
          <p:nvPr/>
        </p:nvSpPr>
        <p:spPr>
          <a:xfrm>
            <a:off x="7081098"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68B4E918-C1E1-D91C-1752-CF3F33E98030}"/>
              </a:ext>
            </a:extLst>
          </p:cNvPr>
          <p:cNvSpPr/>
          <p:nvPr/>
        </p:nvSpPr>
        <p:spPr>
          <a:xfrm>
            <a:off x="8787132"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A75A64B5-734C-6906-4A17-3DBDFCEA101A}"/>
              </a:ext>
            </a:extLst>
          </p:cNvPr>
          <p:cNvSpPr/>
          <p:nvPr/>
        </p:nvSpPr>
        <p:spPr>
          <a:xfrm>
            <a:off x="10493164"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ontent Placeholder 5" descr="Idea&#10;You have an idea, and you’re convinced that it solves a problem for someone in a way that they will pay you for.&#10;Prototyping&#10;You build the coarsest possible version of your solution, held together with spit and duct tape.&#10;Go-to-market&#10;You receive money from a few people for your solution.&#10;Early Growth&#10;You start making predictable sales.&#10;Growth&#10;You make more and more sales, and expand across markets.&#10;Maturity&#10;You attain stable, average, growth and now work to maintain market position.&#10;">
            <a:extLst>
              <a:ext uri="{FF2B5EF4-FFF2-40B4-BE49-F238E27FC236}">
                <a16:creationId xmlns:a16="http://schemas.microsoft.com/office/drawing/2014/main" id="{BEF748FC-0757-0092-579E-D60AB978AB47}"/>
              </a:ext>
            </a:extLst>
          </p:cNvPr>
          <p:cNvGraphicFramePr>
            <a:graphicFrameLocks/>
          </p:cNvGraphicFramePr>
          <p:nvPr/>
        </p:nvGraphicFramePr>
        <p:xfrm>
          <a:off x="1279525" y="887711"/>
          <a:ext cx="10088563" cy="167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2DB9F910-21A5-E6A1-40AA-D76CA0EEF20B}"/>
              </a:ext>
            </a:extLst>
          </p:cNvPr>
          <p:cNvSpPr>
            <a:spLocks noGrp="1"/>
          </p:cNvSpPr>
          <p:nvPr>
            <p:ph type="title"/>
          </p:nvPr>
        </p:nvSpPr>
        <p:spPr/>
        <p:txBody>
          <a:bodyPr/>
          <a:lstStyle/>
          <a:p>
            <a:r>
              <a:rPr lang="en-US" dirty="0"/>
              <a:t>The Exit Plan</a:t>
            </a:r>
          </a:p>
        </p:txBody>
      </p:sp>
    </p:spTree>
    <p:extLst>
      <p:ext uri="{BB962C8B-B14F-4D97-AF65-F5344CB8AC3E}">
        <p14:creationId xmlns:p14="http://schemas.microsoft.com/office/powerpoint/2010/main" val="542286312"/>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551F4-C3B3-1110-2D88-1D163E970ACB}"/>
              </a:ext>
            </a:extLst>
          </p:cNvPr>
          <p:cNvSpPr>
            <a:spLocks noGrp="1"/>
          </p:cNvSpPr>
          <p:nvPr>
            <p:ph type="title"/>
          </p:nvPr>
        </p:nvSpPr>
        <p:spPr>
          <a:xfrm>
            <a:off x="5116544" y="614202"/>
            <a:ext cx="5918072" cy="1383931"/>
          </a:xfrm>
        </p:spPr>
        <p:txBody>
          <a:bodyPr anchor="b">
            <a:normAutofit/>
          </a:bodyPr>
          <a:lstStyle/>
          <a:p>
            <a:pPr marL="0" indent="0" algn="l">
              <a:buNone/>
            </a:pPr>
            <a:r>
              <a:rPr lang="en-US" spc="0" dirty="0"/>
              <a:t>Dr Gaurav Manek</a:t>
            </a:r>
          </a:p>
        </p:txBody>
      </p:sp>
      <p:sp>
        <p:nvSpPr>
          <p:cNvPr id="4" name="Slide Number Placeholder 3">
            <a:extLst>
              <a:ext uri="{FF2B5EF4-FFF2-40B4-BE49-F238E27FC236}">
                <a16:creationId xmlns:a16="http://schemas.microsoft.com/office/drawing/2014/main" id="{138A4516-6DF0-FDAD-1BFB-2CC45C029C6A}"/>
              </a:ext>
            </a:extLst>
          </p:cNvPr>
          <p:cNvSpPr>
            <a:spLocks noGrp="1"/>
          </p:cNvSpPr>
          <p:nvPr>
            <p:ph type="sldNum" sz="quarter" idx="20"/>
          </p:nvPr>
        </p:nvSpPr>
        <p:spPr/>
        <p:txBody>
          <a:bodyPr>
            <a:normAutofit/>
          </a:bodyPr>
          <a:lstStyle/>
          <a:p>
            <a:pPr>
              <a:spcAft>
                <a:spcPts val="600"/>
              </a:spcAft>
            </a:pPr>
            <a:fld id="{91F18EF7-BE1E-4ECB-84D4-67C2B4D8F095}" type="slidenum">
              <a:rPr lang="en-US" smtClean="0"/>
              <a:pPr>
                <a:spcAft>
                  <a:spcPts val="600"/>
                </a:spcAft>
              </a:pPr>
              <a:t>2</a:t>
            </a:fld>
            <a:endParaRPr lang="en-US"/>
          </a:p>
        </p:txBody>
      </p:sp>
      <p:sp>
        <p:nvSpPr>
          <p:cNvPr id="8" name="Picture Placeholder 7">
            <a:extLst>
              <a:ext uri="{FF2B5EF4-FFF2-40B4-BE49-F238E27FC236}">
                <a16:creationId xmlns:a16="http://schemas.microsoft.com/office/drawing/2014/main" id="{EDB5BEAF-DB94-2500-8F71-42FCBAAECD9B}"/>
              </a:ext>
            </a:extLst>
          </p:cNvPr>
          <p:cNvSpPr>
            <a:spLocks noGrp="1"/>
          </p:cNvSpPr>
          <p:nvPr>
            <p:ph type="pic" sz="quarter" idx="14"/>
          </p:nvPr>
        </p:nvSpPr>
        <p:spPr/>
        <p:txBody>
          <a:bodyPr/>
          <a:lstStyle/>
          <a:p>
            <a:endParaRPr lang="en-SG" dirty="0"/>
          </a:p>
        </p:txBody>
      </p:sp>
      <p:sp>
        <p:nvSpPr>
          <p:cNvPr id="10" name="Content Placeholder 9">
            <a:extLst>
              <a:ext uri="{FF2B5EF4-FFF2-40B4-BE49-F238E27FC236}">
                <a16:creationId xmlns:a16="http://schemas.microsoft.com/office/drawing/2014/main" id="{88A66AE2-01A8-B746-069A-11CECE13E75F}"/>
              </a:ext>
            </a:extLst>
          </p:cNvPr>
          <p:cNvSpPr>
            <a:spLocks noGrp="1"/>
          </p:cNvSpPr>
          <p:nvPr>
            <p:ph type="body" sz="quarter" idx="17"/>
          </p:nvPr>
        </p:nvSpPr>
        <p:spPr>
          <a:xfrm>
            <a:off x="5116547" y="2530058"/>
            <a:ext cx="6685985" cy="3144965"/>
          </a:xfrm>
        </p:spPr>
        <p:txBody>
          <a:bodyPr>
            <a:noAutofit/>
          </a:bodyPr>
          <a:lstStyle/>
          <a:p>
            <a:pPr marL="0" indent="0" algn="l">
              <a:buNone/>
            </a:pPr>
            <a:r>
              <a:rPr lang="en-US" b="1" dirty="0"/>
              <a:t>Founder:</a:t>
            </a:r>
            <a:r>
              <a:rPr lang="en-US" dirty="0"/>
              <a:t> SaaS Startup Visigoth.ai</a:t>
            </a:r>
          </a:p>
          <a:p>
            <a:pPr marL="0" indent="0" algn="l">
              <a:buNone/>
            </a:pPr>
            <a:r>
              <a:rPr lang="en-US" b="1" dirty="0"/>
              <a:t>Scientist:</a:t>
            </a:r>
            <a:r>
              <a:rPr lang="en-US" dirty="0"/>
              <a:t> IMCB, A*STAR</a:t>
            </a:r>
          </a:p>
          <a:p>
            <a:pPr marL="0" indent="0" algn="l">
              <a:buNone/>
            </a:pPr>
            <a:r>
              <a:rPr lang="en-US" b="1" dirty="0"/>
              <a:t>Founder:</a:t>
            </a:r>
            <a:r>
              <a:rPr lang="en-US" dirty="0"/>
              <a:t> Ocellivision, A*STAR</a:t>
            </a:r>
          </a:p>
          <a:p>
            <a:pPr algn="l"/>
            <a:r>
              <a:rPr lang="en-US" dirty="0"/>
              <a:t>PhD in AI/ML from Carnegie—Mellon</a:t>
            </a:r>
          </a:p>
          <a:p>
            <a:pPr algn="l"/>
            <a:r>
              <a:rPr lang="en-US" dirty="0"/>
              <a:t>Sc.B. (Hons) in CS from Brown</a:t>
            </a:r>
          </a:p>
          <a:p>
            <a:pPr marL="0" indent="0" algn="l">
              <a:buNone/>
            </a:pPr>
            <a:endParaRPr lang="en-US" dirty="0"/>
          </a:p>
          <a:p>
            <a:pPr marL="0" indent="0" algn="l">
              <a:buNone/>
            </a:pPr>
            <a:r>
              <a:rPr lang="en-US" dirty="0"/>
              <a:t>Opinions here are not my employers’</a:t>
            </a:r>
          </a:p>
          <a:p>
            <a:pPr marL="0" indent="0" algn="l">
              <a:buNone/>
            </a:pPr>
            <a:r>
              <a:rPr lang="en-US" sz="1600" b="1" dirty="0">
                <a:solidFill>
                  <a:schemeClr val="tx1"/>
                </a:solidFill>
              </a:rPr>
              <a:t>For consulting: </a:t>
            </a:r>
            <a:r>
              <a:rPr lang="en-US" sz="1400" dirty="0">
                <a:solidFill>
                  <a:schemeClr val="tx1"/>
                </a:solidFill>
                <a:latin typeface="Consolas" panose="020B0609020204030204" pitchFamily="49" charset="0"/>
              </a:rPr>
              <a:t>gaurav@gauravmanek.com</a:t>
            </a:r>
            <a:endParaRPr lang="en-US" sz="1600" dirty="0">
              <a:solidFill>
                <a:schemeClr val="tx1"/>
              </a:solidFill>
              <a:latin typeface="Consolas" panose="020B0609020204030204" pitchFamily="49" charset="0"/>
            </a:endParaRPr>
          </a:p>
        </p:txBody>
      </p:sp>
      <p:pic>
        <p:nvPicPr>
          <p:cNvPr id="5" name="Picture 4" descr="A person in a white shirt&#10;&#10;AI-generated content may be incorrect.">
            <a:extLst>
              <a:ext uri="{FF2B5EF4-FFF2-40B4-BE49-F238E27FC236}">
                <a16:creationId xmlns:a16="http://schemas.microsoft.com/office/drawing/2014/main" id="{1510199E-1EBE-8C8A-1D1C-326E7F98537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773244" y="1101114"/>
            <a:ext cx="3622964" cy="5389418"/>
          </a:xfrm>
          <a:prstGeom prst="rect">
            <a:avLst/>
          </a:prstGeom>
          <a:solidFill>
            <a:srgbClr val="FFFFFF">
              <a:shade val="85000"/>
            </a:srgbClr>
          </a:solidFill>
          <a:ln w="88900" cap="sq">
            <a:solidFill>
              <a:schemeClr val="bg1"/>
            </a:solidFill>
            <a:miter lim="800000"/>
          </a:ln>
          <a:effectLst/>
          <a:scene3d>
            <a:camera prst="orthographicFront"/>
            <a:lightRig rig="twoPt" dir="t">
              <a:rot lat="0" lon="0" rev="7200000"/>
            </a:lightRig>
          </a:scene3d>
          <a:sp3d>
            <a:contourClr>
              <a:srgbClr val="FFFFFF"/>
            </a:contourClr>
          </a:sp3d>
        </p:spPr>
      </p:pic>
    </p:spTree>
    <p:extLst>
      <p:ext uri="{BB962C8B-B14F-4D97-AF65-F5344CB8AC3E}">
        <p14:creationId xmlns:p14="http://schemas.microsoft.com/office/powerpoint/2010/main" val="1994178825"/>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65771-ABCB-9D63-F331-7CE676D6869E}"/>
            </a:ext>
          </a:extLst>
        </p:cNvPr>
        <p:cNvGrpSpPr/>
        <p:nvPr/>
      </p:nvGrpSpPr>
      <p:grpSpPr>
        <a:xfrm>
          <a:off x="0" y="0"/>
          <a:ext cx="0" cy="0"/>
          <a:chOff x="0" y="0"/>
          <a:chExt cx="0" cy="0"/>
        </a:xfrm>
      </p:grpSpPr>
      <p:sp>
        <p:nvSpPr>
          <p:cNvPr id="11" name="Arrow: Down 10">
            <a:extLst>
              <a:ext uri="{FF2B5EF4-FFF2-40B4-BE49-F238E27FC236}">
                <a16:creationId xmlns:a16="http://schemas.microsoft.com/office/drawing/2014/main" id="{668E6A9E-0BC1-8327-7660-A8DDB382832F}"/>
              </a:ext>
            </a:extLst>
          </p:cNvPr>
          <p:cNvSpPr/>
          <p:nvPr/>
        </p:nvSpPr>
        <p:spPr>
          <a:xfrm>
            <a:off x="3669030"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Table 12">
            <a:extLst>
              <a:ext uri="{FF2B5EF4-FFF2-40B4-BE49-F238E27FC236}">
                <a16:creationId xmlns:a16="http://schemas.microsoft.com/office/drawing/2014/main" id="{EA94BBEE-614F-90B7-C01C-3FAC1708CDD8}"/>
              </a:ext>
            </a:extLst>
          </p:cNvPr>
          <p:cNvGraphicFramePr>
            <a:graphicFrameLocks noGrp="1"/>
          </p:cNvGraphicFramePr>
          <p:nvPr>
            <p:extLst>
              <p:ext uri="{D42A27DB-BD31-4B8C-83A1-F6EECF244321}">
                <p14:modId xmlns:p14="http://schemas.microsoft.com/office/powerpoint/2010/main" val="1638736715"/>
              </p:ext>
            </p:extLst>
          </p:nvPr>
        </p:nvGraphicFramePr>
        <p:xfrm>
          <a:off x="2929466" y="2710180"/>
          <a:ext cx="8370660" cy="2397760"/>
        </p:xfrm>
        <a:graphic>
          <a:graphicData uri="http://schemas.openxmlformats.org/drawingml/2006/table">
            <a:tbl>
              <a:tblPr>
                <a:tableStyleId>{2D5ABB26-0587-4C30-8999-92F81FD0307C}</a:tableStyleId>
              </a:tblPr>
              <a:tblGrid>
                <a:gridCol w="1674132">
                  <a:extLst>
                    <a:ext uri="{9D8B030D-6E8A-4147-A177-3AD203B41FA5}">
                      <a16:colId xmlns:a16="http://schemas.microsoft.com/office/drawing/2014/main" val="1044493850"/>
                    </a:ext>
                  </a:extLst>
                </a:gridCol>
                <a:gridCol w="1674132">
                  <a:extLst>
                    <a:ext uri="{9D8B030D-6E8A-4147-A177-3AD203B41FA5}">
                      <a16:colId xmlns:a16="http://schemas.microsoft.com/office/drawing/2014/main" val="4008408068"/>
                    </a:ext>
                  </a:extLst>
                </a:gridCol>
                <a:gridCol w="1674132">
                  <a:extLst>
                    <a:ext uri="{9D8B030D-6E8A-4147-A177-3AD203B41FA5}">
                      <a16:colId xmlns:a16="http://schemas.microsoft.com/office/drawing/2014/main" val="3213656767"/>
                    </a:ext>
                  </a:extLst>
                </a:gridCol>
                <a:gridCol w="1674132">
                  <a:extLst>
                    <a:ext uri="{9D8B030D-6E8A-4147-A177-3AD203B41FA5}">
                      <a16:colId xmlns:a16="http://schemas.microsoft.com/office/drawing/2014/main" val="1787650858"/>
                    </a:ext>
                  </a:extLst>
                </a:gridCol>
                <a:gridCol w="1674132">
                  <a:extLst>
                    <a:ext uri="{9D8B030D-6E8A-4147-A177-3AD203B41FA5}">
                      <a16:colId xmlns:a16="http://schemas.microsoft.com/office/drawing/2014/main" val="1891916192"/>
                    </a:ext>
                  </a:extLst>
                </a:gridCol>
              </a:tblGrid>
              <a:tr h="370840">
                <a:tc>
                  <a:txBody>
                    <a:bodyPr/>
                    <a:lstStyle/>
                    <a:p>
                      <a:pPr algn="ctr"/>
                      <a:r>
                        <a:rPr lang="en-US"/>
                        <a:t>Sell 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t>Sell 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t>Sell 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t>IPO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7397696"/>
                  </a:ext>
                </a:extLst>
              </a:tr>
              <a:tr h="370840">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Hired by competitor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Hired by competitor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Bought out by majority shareholders.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Bought out by majority shareholders.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457441"/>
                  </a:ext>
                </a:extLst>
              </a:tr>
              <a:tr h="370840">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4844867"/>
                  </a:ext>
                </a:extLst>
              </a:tr>
              <a:tr h="370840">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590541"/>
                  </a:ext>
                </a:extLst>
              </a:tr>
              <a:tr h="370840">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8117788"/>
                  </a:ext>
                </a:extLst>
              </a:tr>
            </a:tbl>
          </a:graphicData>
        </a:graphic>
      </p:graphicFrame>
      <p:sp>
        <p:nvSpPr>
          <p:cNvPr id="14" name="Arrow: Down 13">
            <a:extLst>
              <a:ext uri="{FF2B5EF4-FFF2-40B4-BE49-F238E27FC236}">
                <a16:creationId xmlns:a16="http://schemas.microsoft.com/office/drawing/2014/main" id="{71B96182-0617-52BB-1F57-42BF538C6A3B}"/>
              </a:ext>
            </a:extLst>
          </p:cNvPr>
          <p:cNvSpPr/>
          <p:nvPr/>
        </p:nvSpPr>
        <p:spPr>
          <a:xfrm>
            <a:off x="5375064"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9DE3E33E-AEFE-9618-1256-1F029BFCCDE3}"/>
              </a:ext>
            </a:extLst>
          </p:cNvPr>
          <p:cNvSpPr/>
          <p:nvPr/>
        </p:nvSpPr>
        <p:spPr>
          <a:xfrm>
            <a:off x="7081098"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FDF6FD7A-E8C8-B1E2-8319-C9046C066197}"/>
              </a:ext>
            </a:extLst>
          </p:cNvPr>
          <p:cNvSpPr/>
          <p:nvPr/>
        </p:nvSpPr>
        <p:spPr>
          <a:xfrm>
            <a:off x="8787132"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7401F8BB-83EF-BD35-A8F2-823FB2BC157C}"/>
              </a:ext>
            </a:extLst>
          </p:cNvPr>
          <p:cNvSpPr/>
          <p:nvPr/>
        </p:nvSpPr>
        <p:spPr>
          <a:xfrm>
            <a:off x="10493164"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ontent Placeholder 5" descr="Idea&#10;You have an idea, and you’re convinced that it solves a problem for someone in a way that they will pay you for.&#10;Prototyping&#10;You build the coarsest possible version of your solution, held together with spit and duct tape.&#10;Go-to-market&#10;You receive money from a few people for your solution.&#10;Early Growth&#10;You start making predictable sales.&#10;Growth&#10;You make more and more sales, and expand across markets.&#10;Maturity&#10;You attain stable, average, growth and now work to maintain market position.&#10;">
            <a:extLst>
              <a:ext uri="{FF2B5EF4-FFF2-40B4-BE49-F238E27FC236}">
                <a16:creationId xmlns:a16="http://schemas.microsoft.com/office/drawing/2014/main" id="{30E0D2E1-4E2C-375B-E2E5-068805D46050}"/>
              </a:ext>
            </a:extLst>
          </p:cNvPr>
          <p:cNvGraphicFramePr>
            <a:graphicFrameLocks/>
          </p:cNvGraphicFramePr>
          <p:nvPr/>
        </p:nvGraphicFramePr>
        <p:xfrm>
          <a:off x="1279525" y="887711"/>
          <a:ext cx="10088563" cy="167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752574D5-1D5B-E30C-5D20-4BD7E05CB24E}"/>
              </a:ext>
            </a:extLst>
          </p:cNvPr>
          <p:cNvSpPr>
            <a:spLocks noGrp="1"/>
          </p:cNvSpPr>
          <p:nvPr>
            <p:ph type="title"/>
          </p:nvPr>
        </p:nvSpPr>
        <p:spPr/>
        <p:txBody>
          <a:bodyPr/>
          <a:lstStyle/>
          <a:p>
            <a:r>
              <a:rPr lang="en-US" dirty="0"/>
              <a:t>The Exit Plan</a:t>
            </a:r>
          </a:p>
        </p:txBody>
      </p:sp>
    </p:spTree>
    <p:extLst>
      <p:ext uri="{BB962C8B-B14F-4D97-AF65-F5344CB8AC3E}">
        <p14:creationId xmlns:p14="http://schemas.microsoft.com/office/powerpoint/2010/main" val="3286067091"/>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C7463-E528-08F1-3A0E-60AFEF7288A3}"/>
            </a:ext>
          </a:extLst>
        </p:cNvPr>
        <p:cNvGrpSpPr/>
        <p:nvPr/>
      </p:nvGrpSpPr>
      <p:grpSpPr>
        <a:xfrm>
          <a:off x="0" y="0"/>
          <a:ext cx="0" cy="0"/>
          <a:chOff x="0" y="0"/>
          <a:chExt cx="0" cy="0"/>
        </a:xfrm>
      </p:grpSpPr>
      <p:sp>
        <p:nvSpPr>
          <p:cNvPr id="11" name="Arrow: Down 10">
            <a:extLst>
              <a:ext uri="{FF2B5EF4-FFF2-40B4-BE49-F238E27FC236}">
                <a16:creationId xmlns:a16="http://schemas.microsoft.com/office/drawing/2014/main" id="{454E8625-486B-9C01-087E-069116E32076}"/>
              </a:ext>
            </a:extLst>
          </p:cNvPr>
          <p:cNvSpPr/>
          <p:nvPr/>
        </p:nvSpPr>
        <p:spPr>
          <a:xfrm>
            <a:off x="3669030"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Table 12">
            <a:extLst>
              <a:ext uri="{FF2B5EF4-FFF2-40B4-BE49-F238E27FC236}">
                <a16:creationId xmlns:a16="http://schemas.microsoft.com/office/drawing/2014/main" id="{46923ADF-910A-A4F4-1F7F-26C8B1A4563F}"/>
              </a:ext>
            </a:extLst>
          </p:cNvPr>
          <p:cNvGraphicFramePr>
            <a:graphicFrameLocks noGrp="1"/>
          </p:cNvGraphicFramePr>
          <p:nvPr>
            <p:extLst>
              <p:ext uri="{D42A27DB-BD31-4B8C-83A1-F6EECF244321}">
                <p14:modId xmlns:p14="http://schemas.microsoft.com/office/powerpoint/2010/main" val="1312690885"/>
              </p:ext>
            </p:extLst>
          </p:nvPr>
        </p:nvGraphicFramePr>
        <p:xfrm>
          <a:off x="2929466" y="2710180"/>
          <a:ext cx="8370660" cy="2397760"/>
        </p:xfrm>
        <a:graphic>
          <a:graphicData uri="http://schemas.openxmlformats.org/drawingml/2006/table">
            <a:tbl>
              <a:tblPr>
                <a:tableStyleId>{2D5ABB26-0587-4C30-8999-92F81FD0307C}</a:tableStyleId>
              </a:tblPr>
              <a:tblGrid>
                <a:gridCol w="1674132">
                  <a:extLst>
                    <a:ext uri="{9D8B030D-6E8A-4147-A177-3AD203B41FA5}">
                      <a16:colId xmlns:a16="http://schemas.microsoft.com/office/drawing/2014/main" val="1044493850"/>
                    </a:ext>
                  </a:extLst>
                </a:gridCol>
                <a:gridCol w="1674132">
                  <a:extLst>
                    <a:ext uri="{9D8B030D-6E8A-4147-A177-3AD203B41FA5}">
                      <a16:colId xmlns:a16="http://schemas.microsoft.com/office/drawing/2014/main" val="4008408068"/>
                    </a:ext>
                  </a:extLst>
                </a:gridCol>
                <a:gridCol w="1674132">
                  <a:extLst>
                    <a:ext uri="{9D8B030D-6E8A-4147-A177-3AD203B41FA5}">
                      <a16:colId xmlns:a16="http://schemas.microsoft.com/office/drawing/2014/main" val="3213656767"/>
                    </a:ext>
                  </a:extLst>
                </a:gridCol>
                <a:gridCol w="1674132">
                  <a:extLst>
                    <a:ext uri="{9D8B030D-6E8A-4147-A177-3AD203B41FA5}">
                      <a16:colId xmlns:a16="http://schemas.microsoft.com/office/drawing/2014/main" val="1787650858"/>
                    </a:ext>
                  </a:extLst>
                </a:gridCol>
                <a:gridCol w="1674132">
                  <a:extLst>
                    <a:ext uri="{9D8B030D-6E8A-4147-A177-3AD203B41FA5}">
                      <a16:colId xmlns:a16="http://schemas.microsoft.com/office/drawing/2014/main" val="1891916192"/>
                    </a:ext>
                  </a:extLst>
                </a:gridCol>
              </a:tblGrid>
              <a:tr h="370840">
                <a:tc>
                  <a:txBody>
                    <a:bodyPr/>
                    <a:lstStyle/>
                    <a:p>
                      <a:pPr algn="ctr"/>
                      <a:r>
                        <a:rPr lang="en-US"/>
                        <a:t>Sell 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t>Sell 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t>Sell 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t>IPO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7397696"/>
                  </a:ext>
                </a:extLst>
              </a:tr>
              <a:tr h="370840">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Hired by competitor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Hired by competitor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Bought out by majority shareholders.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Bought out by majority shareholders.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457441"/>
                  </a:ext>
                </a:extLst>
              </a:tr>
              <a:tr h="370840">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M&amp;A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M&amp;A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M&amp;A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4844867"/>
                  </a:ext>
                </a:extLst>
              </a:tr>
              <a:tr h="370840">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590541"/>
                  </a:ext>
                </a:extLst>
              </a:tr>
              <a:tr h="370840">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8117788"/>
                  </a:ext>
                </a:extLst>
              </a:tr>
            </a:tbl>
          </a:graphicData>
        </a:graphic>
      </p:graphicFrame>
      <p:sp>
        <p:nvSpPr>
          <p:cNvPr id="14" name="Arrow: Down 13">
            <a:extLst>
              <a:ext uri="{FF2B5EF4-FFF2-40B4-BE49-F238E27FC236}">
                <a16:creationId xmlns:a16="http://schemas.microsoft.com/office/drawing/2014/main" id="{6BF5F071-37D2-4C6A-CAF7-1230DCAAD913}"/>
              </a:ext>
            </a:extLst>
          </p:cNvPr>
          <p:cNvSpPr/>
          <p:nvPr/>
        </p:nvSpPr>
        <p:spPr>
          <a:xfrm>
            <a:off x="5375064"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1D0A1B4D-7781-A0D3-736D-725B05F61F53}"/>
              </a:ext>
            </a:extLst>
          </p:cNvPr>
          <p:cNvSpPr/>
          <p:nvPr/>
        </p:nvSpPr>
        <p:spPr>
          <a:xfrm>
            <a:off x="7081098"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FAEFBDE9-29B4-4BA9-33EF-D6171B5181D1}"/>
              </a:ext>
            </a:extLst>
          </p:cNvPr>
          <p:cNvSpPr/>
          <p:nvPr/>
        </p:nvSpPr>
        <p:spPr>
          <a:xfrm>
            <a:off x="8787132"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655C296A-687F-FC60-264B-55A2D8726458}"/>
              </a:ext>
            </a:extLst>
          </p:cNvPr>
          <p:cNvSpPr/>
          <p:nvPr/>
        </p:nvSpPr>
        <p:spPr>
          <a:xfrm>
            <a:off x="10493164"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ontent Placeholder 5" descr="Idea&#10;You have an idea, and you’re convinced that it solves a problem for someone in a way that they will pay you for.&#10;Prototyping&#10;You build the coarsest possible version of your solution, held together with spit and duct tape.&#10;Go-to-market&#10;You receive money from a few people for your solution.&#10;Early Growth&#10;You start making predictable sales.&#10;Growth&#10;You make more and more sales, and expand across markets.&#10;Maturity&#10;You attain stable, average, growth and now work to maintain market position.&#10;">
            <a:extLst>
              <a:ext uri="{FF2B5EF4-FFF2-40B4-BE49-F238E27FC236}">
                <a16:creationId xmlns:a16="http://schemas.microsoft.com/office/drawing/2014/main" id="{1270B30F-2A90-498E-AA56-EC5033080A1A}"/>
              </a:ext>
            </a:extLst>
          </p:cNvPr>
          <p:cNvGraphicFramePr>
            <a:graphicFrameLocks/>
          </p:cNvGraphicFramePr>
          <p:nvPr/>
        </p:nvGraphicFramePr>
        <p:xfrm>
          <a:off x="1279525" y="887711"/>
          <a:ext cx="10088563" cy="167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C63EAA22-9EEE-8E25-22E4-9E17265AE1B4}"/>
              </a:ext>
            </a:extLst>
          </p:cNvPr>
          <p:cNvSpPr>
            <a:spLocks noGrp="1"/>
          </p:cNvSpPr>
          <p:nvPr>
            <p:ph type="title"/>
          </p:nvPr>
        </p:nvSpPr>
        <p:spPr/>
        <p:txBody>
          <a:bodyPr/>
          <a:lstStyle/>
          <a:p>
            <a:r>
              <a:rPr lang="en-US" dirty="0"/>
              <a:t>The Exit Plan</a:t>
            </a:r>
          </a:p>
        </p:txBody>
      </p:sp>
    </p:spTree>
    <p:extLst>
      <p:ext uri="{BB962C8B-B14F-4D97-AF65-F5344CB8AC3E}">
        <p14:creationId xmlns:p14="http://schemas.microsoft.com/office/powerpoint/2010/main" val="3734454932"/>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11492-26A6-5E3C-10BF-3DB8F202C450}"/>
            </a:ext>
          </a:extLst>
        </p:cNvPr>
        <p:cNvGrpSpPr/>
        <p:nvPr/>
      </p:nvGrpSpPr>
      <p:grpSpPr>
        <a:xfrm>
          <a:off x="0" y="0"/>
          <a:ext cx="0" cy="0"/>
          <a:chOff x="0" y="0"/>
          <a:chExt cx="0" cy="0"/>
        </a:xfrm>
      </p:grpSpPr>
      <p:sp>
        <p:nvSpPr>
          <p:cNvPr id="11" name="Arrow: Down 10">
            <a:extLst>
              <a:ext uri="{FF2B5EF4-FFF2-40B4-BE49-F238E27FC236}">
                <a16:creationId xmlns:a16="http://schemas.microsoft.com/office/drawing/2014/main" id="{C9813725-EE8C-BFCB-3F5C-8682F941D3E9}"/>
              </a:ext>
            </a:extLst>
          </p:cNvPr>
          <p:cNvSpPr/>
          <p:nvPr/>
        </p:nvSpPr>
        <p:spPr>
          <a:xfrm>
            <a:off x="3669030"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Table 12">
            <a:extLst>
              <a:ext uri="{FF2B5EF4-FFF2-40B4-BE49-F238E27FC236}">
                <a16:creationId xmlns:a16="http://schemas.microsoft.com/office/drawing/2014/main" id="{830CCC49-E764-AC5D-9E6E-9D31E911B10F}"/>
              </a:ext>
            </a:extLst>
          </p:cNvPr>
          <p:cNvGraphicFramePr>
            <a:graphicFrameLocks noGrp="1"/>
          </p:cNvGraphicFramePr>
          <p:nvPr/>
        </p:nvGraphicFramePr>
        <p:xfrm>
          <a:off x="2929466" y="2710180"/>
          <a:ext cx="8370660" cy="2941320"/>
        </p:xfrm>
        <a:graphic>
          <a:graphicData uri="http://schemas.openxmlformats.org/drawingml/2006/table">
            <a:tbl>
              <a:tblPr>
                <a:tableStyleId>{2D5ABB26-0587-4C30-8999-92F81FD0307C}</a:tableStyleId>
              </a:tblPr>
              <a:tblGrid>
                <a:gridCol w="1674132">
                  <a:extLst>
                    <a:ext uri="{9D8B030D-6E8A-4147-A177-3AD203B41FA5}">
                      <a16:colId xmlns:a16="http://schemas.microsoft.com/office/drawing/2014/main" val="1044493850"/>
                    </a:ext>
                  </a:extLst>
                </a:gridCol>
                <a:gridCol w="1674132">
                  <a:extLst>
                    <a:ext uri="{9D8B030D-6E8A-4147-A177-3AD203B41FA5}">
                      <a16:colId xmlns:a16="http://schemas.microsoft.com/office/drawing/2014/main" val="4008408068"/>
                    </a:ext>
                  </a:extLst>
                </a:gridCol>
                <a:gridCol w="1674132">
                  <a:extLst>
                    <a:ext uri="{9D8B030D-6E8A-4147-A177-3AD203B41FA5}">
                      <a16:colId xmlns:a16="http://schemas.microsoft.com/office/drawing/2014/main" val="3213656767"/>
                    </a:ext>
                  </a:extLst>
                </a:gridCol>
                <a:gridCol w="1674132">
                  <a:extLst>
                    <a:ext uri="{9D8B030D-6E8A-4147-A177-3AD203B41FA5}">
                      <a16:colId xmlns:a16="http://schemas.microsoft.com/office/drawing/2014/main" val="1787650858"/>
                    </a:ext>
                  </a:extLst>
                </a:gridCol>
                <a:gridCol w="1674132">
                  <a:extLst>
                    <a:ext uri="{9D8B030D-6E8A-4147-A177-3AD203B41FA5}">
                      <a16:colId xmlns:a16="http://schemas.microsoft.com/office/drawing/2014/main" val="1891916192"/>
                    </a:ext>
                  </a:extLst>
                </a:gridCol>
              </a:tblGrid>
              <a:tr h="370840">
                <a:tc>
                  <a:txBody>
                    <a:bodyPr/>
                    <a:lstStyle/>
                    <a:p>
                      <a:pPr algn="ctr"/>
                      <a:r>
                        <a:rPr lang="en-US"/>
                        <a:t>Sell 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t>Sell 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t>Sell 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t>IPO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7397696"/>
                  </a:ext>
                </a:extLst>
              </a:tr>
              <a:tr h="370840">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Hired by competitor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Hired by competitor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Bought out by majority shareholders.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Bought out by majority shareholders.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457441"/>
                  </a:ext>
                </a:extLst>
              </a:tr>
              <a:tr h="370840">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M&amp;A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M&amp;A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M&amp;A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4844867"/>
                  </a:ext>
                </a:extLst>
              </a:tr>
              <a:tr h="370840">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t>Dividends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590541"/>
                  </a:ext>
                </a:extLst>
              </a:tr>
              <a:tr h="370840">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Bought out by private equity.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8117788"/>
                  </a:ext>
                </a:extLst>
              </a:tr>
            </a:tbl>
          </a:graphicData>
        </a:graphic>
      </p:graphicFrame>
      <p:sp>
        <p:nvSpPr>
          <p:cNvPr id="14" name="Arrow: Down 13">
            <a:extLst>
              <a:ext uri="{FF2B5EF4-FFF2-40B4-BE49-F238E27FC236}">
                <a16:creationId xmlns:a16="http://schemas.microsoft.com/office/drawing/2014/main" id="{BD1BD13C-C925-2EE7-AE50-5672D6222626}"/>
              </a:ext>
            </a:extLst>
          </p:cNvPr>
          <p:cNvSpPr/>
          <p:nvPr/>
        </p:nvSpPr>
        <p:spPr>
          <a:xfrm>
            <a:off x="5375064"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DDDA7A2F-FE76-729A-541E-4C5F0DFCBEA5}"/>
              </a:ext>
            </a:extLst>
          </p:cNvPr>
          <p:cNvSpPr/>
          <p:nvPr/>
        </p:nvSpPr>
        <p:spPr>
          <a:xfrm>
            <a:off x="7081098"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83E8AA10-98AB-945F-2598-96975D7BF7E3}"/>
              </a:ext>
            </a:extLst>
          </p:cNvPr>
          <p:cNvSpPr/>
          <p:nvPr/>
        </p:nvSpPr>
        <p:spPr>
          <a:xfrm>
            <a:off x="8787132"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DD91ED54-48B3-BB68-F0CB-2B4DE7D8A746}"/>
              </a:ext>
            </a:extLst>
          </p:cNvPr>
          <p:cNvSpPr/>
          <p:nvPr/>
        </p:nvSpPr>
        <p:spPr>
          <a:xfrm>
            <a:off x="10493164"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186C4A3-7EC9-1BD8-3685-3CD38C16FF9E}"/>
              </a:ext>
            </a:extLst>
          </p:cNvPr>
          <p:cNvSpPr txBox="1"/>
          <p:nvPr/>
        </p:nvSpPr>
        <p:spPr>
          <a:xfrm rot="21393058">
            <a:off x="6621276" y="5811587"/>
            <a:ext cx="2624192" cy="646331"/>
          </a:xfrm>
          <a:prstGeom prst="rect">
            <a:avLst/>
          </a:prstGeom>
          <a:noFill/>
        </p:spPr>
        <p:txBody>
          <a:bodyPr wrap="square" rtlCol="0">
            <a:spAutoFit/>
          </a:bodyPr>
          <a:lstStyle/>
          <a:p>
            <a:pPr algn="r"/>
            <a:r>
              <a:rPr lang="en-US" dirty="0"/>
              <a:t>“Take-along” and “Drag-along” clauses</a:t>
            </a:r>
          </a:p>
        </p:txBody>
      </p:sp>
      <p:cxnSp>
        <p:nvCxnSpPr>
          <p:cNvPr id="20" name="Connector: Curved 19">
            <a:extLst>
              <a:ext uri="{FF2B5EF4-FFF2-40B4-BE49-F238E27FC236}">
                <a16:creationId xmlns:a16="http://schemas.microsoft.com/office/drawing/2014/main" id="{2B8F6A59-6D7E-7B4B-737F-E7312999BDF6}"/>
              </a:ext>
            </a:extLst>
          </p:cNvPr>
          <p:cNvCxnSpPr>
            <a:cxnSpLocks/>
            <a:stCxn id="18" idx="3"/>
          </p:cNvCxnSpPr>
          <p:nvPr/>
        </p:nvCxnSpPr>
        <p:spPr>
          <a:xfrm flipV="1">
            <a:off x="9243091" y="5588003"/>
            <a:ext cx="629040" cy="467813"/>
          </a:xfrm>
          <a:prstGeom prst="curved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 name="Content Placeholder 5" descr="Idea&#10;You have an idea, and you’re convinced that it solves a problem for someone in a way that they will pay you for.&#10;Prototyping&#10;You build the coarsest possible version of your solution, held together with spit and duct tape.&#10;Go-to-market&#10;You receive money from a few people for your solution.&#10;Early Growth&#10;You start making predictable sales.&#10;Growth&#10;You make more and more sales, and expand across markets.&#10;Maturity&#10;You attain stable, average, growth and now work to maintain market position.&#10;">
            <a:extLst>
              <a:ext uri="{FF2B5EF4-FFF2-40B4-BE49-F238E27FC236}">
                <a16:creationId xmlns:a16="http://schemas.microsoft.com/office/drawing/2014/main" id="{8FBB8F15-9035-9FF9-9C25-29E56C2842C2}"/>
              </a:ext>
            </a:extLst>
          </p:cNvPr>
          <p:cNvGraphicFramePr>
            <a:graphicFrameLocks/>
          </p:cNvGraphicFramePr>
          <p:nvPr/>
        </p:nvGraphicFramePr>
        <p:xfrm>
          <a:off x="1279525" y="887711"/>
          <a:ext cx="10088563" cy="167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44A5460A-3928-06A3-FFC3-E140F1FFBB5A}"/>
              </a:ext>
            </a:extLst>
          </p:cNvPr>
          <p:cNvSpPr>
            <a:spLocks noGrp="1"/>
          </p:cNvSpPr>
          <p:nvPr>
            <p:ph type="title"/>
          </p:nvPr>
        </p:nvSpPr>
        <p:spPr/>
        <p:txBody>
          <a:bodyPr/>
          <a:lstStyle/>
          <a:p>
            <a:r>
              <a:rPr lang="en-US" dirty="0"/>
              <a:t>The Exit Plan</a:t>
            </a:r>
          </a:p>
        </p:txBody>
      </p:sp>
    </p:spTree>
    <p:extLst>
      <p:ext uri="{BB962C8B-B14F-4D97-AF65-F5344CB8AC3E}">
        <p14:creationId xmlns:p14="http://schemas.microsoft.com/office/powerpoint/2010/main" val="418981434"/>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7ED49B9-C29F-589B-5CA8-E73C01954F0D}"/>
            </a:ext>
          </a:extLst>
        </p:cNvPr>
        <p:cNvGrpSpPr/>
        <p:nvPr/>
      </p:nvGrpSpPr>
      <p:grpSpPr>
        <a:xfrm>
          <a:off x="0" y="0"/>
          <a:ext cx="0" cy="0"/>
          <a:chOff x="0" y="0"/>
          <a:chExt cx="0" cy="0"/>
        </a:xfrm>
      </p:grpSpPr>
      <p:sp>
        <p:nvSpPr>
          <p:cNvPr id="11" name="Arrow: Down 10">
            <a:extLst>
              <a:ext uri="{FF2B5EF4-FFF2-40B4-BE49-F238E27FC236}">
                <a16:creationId xmlns:a16="http://schemas.microsoft.com/office/drawing/2014/main" id="{5B52C685-4148-E74B-9D5A-160FBD3D9772}"/>
              </a:ext>
            </a:extLst>
          </p:cNvPr>
          <p:cNvSpPr/>
          <p:nvPr/>
        </p:nvSpPr>
        <p:spPr>
          <a:xfrm>
            <a:off x="3669030"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Table 12">
            <a:extLst>
              <a:ext uri="{FF2B5EF4-FFF2-40B4-BE49-F238E27FC236}">
                <a16:creationId xmlns:a16="http://schemas.microsoft.com/office/drawing/2014/main" id="{E7DD7EFF-E043-6F84-E291-A68297F1D43A}"/>
              </a:ext>
            </a:extLst>
          </p:cNvPr>
          <p:cNvGraphicFramePr>
            <a:graphicFrameLocks noGrp="1"/>
          </p:cNvGraphicFramePr>
          <p:nvPr/>
        </p:nvGraphicFramePr>
        <p:xfrm>
          <a:off x="2929466" y="2710180"/>
          <a:ext cx="8370660" cy="2941320"/>
        </p:xfrm>
        <a:graphic>
          <a:graphicData uri="http://schemas.openxmlformats.org/drawingml/2006/table">
            <a:tbl>
              <a:tblPr>
                <a:tableStyleId>{2D5ABB26-0587-4C30-8999-92F81FD0307C}</a:tableStyleId>
              </a:tblPr>
              <a:tblGrid>
                <a:gridCol w="1674132">
                  <a:extLst>
                    <a:ext uri="{9D8B030D-6E8A-4147-A177-3AD203B41FA5}">
                      <a16:colId xmlns:a16="http://schemas.microsoft.com/office/drawing/2014/main" val="1044493850"/>
                    </a:ext>
                  </a:extLst>
                </a:gridCol>
                <a:gridCol w="1674132">
                  <a:extLst>
                    <a:ext uri="{9D8B030D-6E8A-4147-A177-3AD203B41FA5}">
                      <a16:colId xmlns:a16="http://schemas.microsoft.com/office/drawing/2014/main" val="4008408068"/>
                    </a:ext>
                  </a:extLst>
                </a:gridCol>
                <a:gridCol w="1674132">
                  <a:extLst>
                    <a:ext uri="{9D8B030D-6E8A-4147-A177-3AD203B41FA5}">
                      <a16:colId xmlns:a16="http://schemas.microsoft.com/office/drawing/2014/main" val="3213656767"/>
                    </a:ext>
                  </a:extLst>
                </a:gridCol>
                <a:gridCol w="1674132">
                  <a:extLst>
                    <a:ext uri="{9D8B030D-6E8A-4147-A177-3AD203B41FA5}">
                      <a16:colId xmlns:a16="http://schemas.microsoft.com/office/drawing/2014/main" val="1787650858"/>
                    </a:ext>
                  </a:extLst>
                </a:gridCol>
                <a:gridCol w="1674132">
                  <a:extLst>
                    <a:ext uri="{9D8B030D-6E8A-4147-A177-3AD203B41FA5}">
                      <a16:colId xmlns:a16="http://schemas.microsoft.com/office/drawing/2014/main" val="1891916192"/>
                    </a:ext>
                  </a:extLst>
                </a:gridCol>
              </a:tblGrid>
              <a:tr h="370840">
                <a:tc>
                  <a:txBody>
                    <a:bodyPr/>
                    <a:lstStyle/>
                    <a:p>
                      <a:pPr algn="ctr"/>
                      <a:r>
                        <a:rPr lang="en-US"/>
                        <a:t>Sell 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t>Sell 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t>Sell 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t>IPO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7397696"/>
                  </a:ext>
                </a:extLst>
              </a:tr>
              <a:tr h="370840">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Hired by competitor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Hired by competitor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Bought out by majority shareholders.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Bought out by majority shareholders.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457441"/>
                  </a:ext>
                </a:extLst>
              </a:tr>
              <a:tr h="370840">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M&amp;A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M&amp;A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M&amp;A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4844867"/>
                  </a:ext>
                </a:extLst>
              </a:tr>
              <a:tr h="370840">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t>Dividends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590541"/>
                  </a:ext>
                </a:extLst>
              </a:tr>
              <a:tr h="370840">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Bought out by private equity.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8117788"/>
                  </a:ext>
                </a:extLst>
              </a:tr>
            </a:tbl>
          </a:graphicData>
        </a:graphic>
      </p:graphicFrame>
      <p:sp>
        <p:nvSpPr>
          <p:cNvPr id="14" name="Arrow: Down 13">
            <a:extLst>
              <a:ext uri="{FF2B5EF4-FFF2-40B4-BE49-F238E27FC236}">
                <a16:creationId xmlns:a16="http://schemas.microsoft.com/office/drawing/2014/main" id="{F2B24FD6-06F0-9A47-B5EF-5FEB9CC25F9D}"/>
              </a:ext>
            </a:extLst>
          </p:cNvPr>
          <p:cNvSpPr/>
          <p:nvPr/>
        </p:nvSpPr>
        <p:spPr>
          <a:xfrm>
            <a:off x="5375064"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716F7E2B-0B08-1171-DAE5-86CBC316A3AD}"/>
              </a:ext>
            </a:extLst>
          </p:cNvPr>
          <p:cNvSpPr/>
          <p:nvPr/>
        </p:nvSpPr>
        <p:spPr>
          <a:xfrm>
            <a:off x="7081098"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2F12962B-15F4-D309-C81E-8AF45CEBE5FB}"/>
              </a:ext>
            </a:extLst>
          </p:cNvPr>
          <p:cNvSpPr/>
          <p:nvPr/>
        </p:nvSpPr>
        <p:spPr>
          <a:xfrm>
            <a:off x="8787132"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6FA7A108-965D-78B8-00B5-DF96BD51DC4B}"/>
              </a:ext>
            </a:extLst>
          </p:cNvPr>
          <p:cNvSpPr/>
          <p:nvPr/>
        </p:nvSpPr>
        <p:spPr>
          <a:xfrm>
            <a:off x="10493164" y="2227940"/>
            <a:ext cx="262772" cy="396410"/>
          </a:xfrm>
          <a:prstGeom prst="down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7FF24AB-2073-E80E-6B41-D86B1863C13C}"/>
              </a:ext>
            </a:extLst>
          </p:cNvPr>
          <p:cNvSpPr txBox="1"/>
          <p:nvPr/>
        </p:nvSpPr>
        <p:spPr>
          <a:xfrm rot="21393058">
            <a:off x="6621276" y="5811587"/>
            <a:ext cx="2624192" cy="646331"/>
          </a:xfrm>
          <a:prstGeom prst="rect">
            <a:avLst/>
          </a:prstGeom>
          <a:noFill/>
        </p:spPr>
        <p:txBody>
          <a:bodyPr wrap="square" rtlCol="0">
            <a:spAutoFit/>
          </a:bodyPr>
          <a:lstStyle/>
          <a:p>
            <a:pPr algn="r"/>
            <a:r>
              <a:rPr lang="en-US" dirty="0"/>
              <a:t>“Take-along” and “Drag-along” clauses</a:t>
            </a:r>
          </a:p>
        </p:txBody>
      </p:sp>
      <p:cxnSp>
        <p:nvCxnSpPr>
          <p:cNvPr id="20" name="Connector: Curved 19">
            <a:extLst>
              <a:ext uri="{FF2B5EF4-FFF2-40B4-BE49-F238E27FC236}">
                <a16:creationId xmlns:a16="http://schemas.microsoft.com/office/drawing/2014/main" id="{1055D269-5D4A-6DC7-5BFF-9BEF40403CA8}"/>
              </a:ext>
            </a:extLst>
          </p:cNvPr>
          <p:cNvCxnSpPr>
            <a:cxnSpLocks/>
            <a:stCxn id="18" idx="3"/>
          </p:cNvCxnSpPr>
          <p:nvPr/>
        </p:nvCxnSpPr>
        <p:spPr>
          <a:xfrm flipV="1">
            <a:off x="9243091" y="5588003"/>
            <a:ext cx="629040" cy="467813"/>
          </a:xfrm>
          <a:prstGeom prst="curved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 name="Content Placeholder 5" descr="Idea&#10;You have an idea, and you’re convinced that it solves a problem for someone in a way that they will pay you for.&#10;Prototyping&#10;You build the coarsest possible version of your solution, held together with spit and duct tape.&#10;Go-to-market&#10;You receive money from a few people for your solution.&#10;Early Growth&#10;You start making predictable sales.&#10;Growth&#10;You make more and more sales, and expand across markets.&#10;Maturity&#10;You attain stable, average, growth and now work to maintain market position.&#10;">
            <a:extLst>
              <a:ext uri="{FF2B5EF4-FFF2-40B4-BE49-F238E27FC236}">
                <a16:creationId xmlns:a16="http://schemas.microsoft.com/office/drawing/2014/main" id="{FD09FB5A-7A70-3625-6B5F-AD2A34B3F4B1}"/>
              </a:ext>
            </a:extLst>
          </p:cNvPr>
          <p:cNvGraphicFramePr>
            <a:graphicFrameLocks/>
          </p:cNvGraphicFramePr>
          <p:nvPr/>
        </p:nvGraphicFramePr>
        <p:xfrm>
          <a:off x="1279525" y="887711"/>
          <a:ext cx="10088563" cy="167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8EB9B762-ACED-E637-E71E-24DEC5F03CA3}"/>
              </a:ext>
            </a:extLst>
          </p:cNvPr>
          <p:cNvSpPr>
            <a:spLocks noGrp="1"/>
          </p:cNvSpPr>
          <p:nvPr>
            <p:ph type="title"/>
          </p:nvPr>
        </p:nvSpPr>
        <p:spPr/>
        <p:txBody>
          <a:bodyPr/>
          <a:lstStyle/>
          <a:p>
            <a:r>
              <a:rPr lang="en-US" dirty="0"/>
              <a:t>The Exit Plan</a:t>
            </a:r>
          </a:p>
        </p:txBody>
      </p:sp>
    </p:spTree>
    <p:extLst>
      <p:ext uri="{BB962C8B-B14F-4D97-AF65-F5344CB8AC3E}">
        <p14:creationId xmlns:p14="http://schemas.microsoft.com/office/powerpoint/2010/main" val="3720253932"/>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208CDDC-E681-FBE7-790C-5A18EE4DD06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5D71F9A-79D6-0AAE-81E7-F8495E7CC2A6}"/>
              </a:ext>
            </a:extLst>
          </p:cNvPr>
          <p:cNvSpPr/>
          <p:nvPr/>
        </p:nvSpPr>
        <p:spPr>
          <a:xfrm>
            <a:off x="4700588" y="2593082"/>
            <a:ext cx="7491412" cy="468947"/>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0" scaled="1"/>
            <a:tileRect/>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en-US" dirty="0"/>
              <a:t>Revenue Generating</a:t>
            </a:r>
            <a:endParaRPr lang="en-SG" dirty="0"/>
          </a:p>
        </p:txBody>
      </p:sp>
      <p:sp>
        <p:nvSpPr>
          <p:cNvPr id="7" name="Title 6">
            <a:extLst>
              <a:ext uri="{FF2B5EF4-FFF2-40B4-BE49-F238E27FC236}">
                <a16:creationId xmlns:a16="http://schemas.microsoft.com/office/drawing/2014/main" id="{19E4F4CD-B50E-FB82-DE52-3EC53B979297}"/>
              </a:ext>
            </a:extLst>
          </p:cNvPr>
          <p:cNvSpPr>
            <a:spLocks noGrp="1"/>
          </p:cNvSpPr>
          <p:nvPr>
            <p:ph type="title"/>
          </p:nvPr>
        </p:nvSpPr>
        <p:spPr/>
        <p:txBody>
          <a:bodyPr/>
          <a:lstStyle/>
          <a:p>
            <a:r>
              <a:rPr lang="en-US" dirty="0"/>
              <a:t>Fundraising</a:t>
            </a:r>
          </a:p>
        </p:txBody>
      </p:sp>
      <p:sp>
        <p:nvSpPr>
          <p:cNvPr id="3" name="Content Placeholder 2">
            <a:extLst>
              <a:ext uri="{FF2B5EF4-FFF2-40B4-BE49-F238E27FC236}">
                <a16:creationId xmlns:a16="http://schemas.microsoft.com/office/drawing/2014/main" id="{A7DAD5FE-B3F5-CA6D-E0D0-83413E70B50D}"/>
              </a:ext>
            </a:extLst>
          </p:cNvPr>
          <p:cNvSpPr>
            <a:spLocks noGrp="1"/>
          </p:cNvSpPr>
          <p:nvPr>
            <p:ph idx="1"/>
          </p:nvPr>
        </p:nvSpPr>
        <p:spPr>
          <a:xfrm>
            <a:off x="5351345" y="3795972"/>
            <a:ext cx="5248508" cy="2421947"/>
          </a:xfrm>
        </p:spPr>
        <p:txBody>
          <a:bodyPr>
            <a:normAutofit/>
          </a:bodyPr>
          <a:lstStyle/>
          <a:p>
            <a:pPr marL="0" indent="0" algn="ctr">
              <a:buNone/>
            </a:pPr>
            <a:r>
              <a:rPr lang="en-US" dirty="0"/>
              <a:t>Growth-stage companies tend to raise funds for growth instead of using revenue.</a:t>
            </a:r>
          </a:p>
          <a:p>
            <a:pPr marL="0" indent="0" algn="ctr">
              <a:buNone/>
            </a:pPr>
            <a:r>
              <a:rPr lang="en-US" i="1" dirty="0"/>
              <a:t>Why?</a:t>
            </a:r>
            <a:endParaRPr lang="en-US" dirty="0"/>
          </a:p>
        </p:txBody>
      </p:sp>
      <p:sp>
        <p:nvSpPr>
          <p:cNvPr id="8" name="Right Brace 7">
            <a:extLst>
              <a:ext uri="{FF2B5EF4-FFF2-40B4-BE49-F238E27FC236}">
                <a16:creationId xmlns:a16="http://schemas.microsoft.com/office/drawing/2014/main" id="{39B055C6-4F90-B1E1-3D5E-A1E0D9EC01D5}"/>
              </a:ext>
            </a:extLst>
          </p:cNvPr>
          <p:cNvSpPr/>
          <p:nvPr/>
        </p:nvSpPr>
        <p:spPr>
          <a:xfrm rot="5400000">
            <a:off x="7734299" y="1764983"/>
            <a:ext cx="482600" cy="3268134"/>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e 8">
            <a:extLst>
              <a:ext uri="{FF2B5EF4-FFF2-40B4-BE49-F238E27FC236}">
                <a16:creationId xmlns:a16="http://schemas.microsoft.com/office/drawing/2014/main" id="{4CBC5B80-F8A3-7C58-8594-609274F205F1}"/>
              </a:ext>
            </a:extLst>
          </p:cNvPr>
          <p:cNvSpPr/>
          <p:nvPr/>
        </p:nvSpPr>
        <p:spPr>
          <a:xfrm rot="5400000">
            <a:off x="2825221" y="1764983"/>
            <a:ext cx="482600" cy="3268134"/>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250ADAB8-9AB8-94DC-0CD0-1B6A3A7DD053}"/>
              </a:ext>
            </a:extLst>
          </p:cNvPr>
          <p:cNvSpPr txBox="1">
            <a:spLocks/>
          </p:cNvSpPr>
          <p:nvPr/>
        </p:nvSpPr>
        <p:spPr>
          <a:xfrm>
            <a:off x="1279525" y="3736072"/>
            <a:ext cx="3421063" cy="2740296"/>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t>The funding gap is an </a:t>
            </a:r>
            <a:r>
              <a:rPr lang="en-US" b="1"/>
              <a:t>existential</a:t>
            </a:r>
            <a:r>
              <a:rPr lang="en-US"/>
              <a:t> threat for all startups.</a:t>
            </a:r>
          </a:p>
          <a:p>
            <a:pPr marL="0" indent="0" algn="ctr">
              <a:buFont typeface="Arial" panose="020B0604020202020204" pitchFamily="34" charset="0"/>
              <a:buNone/>
            </a:pPr>
            <a:r>
              <a:rPr lang="en-US"/>
              <a:t>Manage your </a:t>
            </a:r>
            <a:r>
              <a:rPr lang="en-US" i="1"/>
              <a:t>runway</a:t>
            </a:r>
            <a:r>
              <a:rPr lang="en-US"/>
              <a:t>, control your </a:t>
            </a:r>
            <a:r>
              <a:rPr lang="en-US" i="1"/>
              <a:t>burn rate</a:t>
            </a:r>
            <a:r>
              <a:rPr lang="en-US"/>
              <a:t>.</a:t>
            </a:r>
          </a:p>
        </p:txBody>
      </p:sp>
      <p:sp>
        <p:nvSpPr>
          <p:cNvPr id="12" name="Right Brace 11">
            <a:extLst>
              <a:ext uri="{FF2B5EF4-FFF2-40B4-BE49-F238E27FC236}">
                <a16:creationId xmlns:a16="http://schemas.microsoft.com/office/drawing/2014/main" id="{146008B1-8D69-2EB4-E224-DBF2FFC00FD0}"/>
              </a:ext>
            </a:extLst>
          </p:cNvPr>
          <p:cNvSpPr/>
          <p:nvPr/>
        </p:nvSpPr>
        <p:spPr>
          <a:xfrm rot="16200000">
            <a:off x="10517402" y="-57425"/>
            <a:ext cx="233461" cy="1591734"/>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3A5240C1-E1A5-E9A4-A5F9-6D9D7326501E}"/>
              </a:ext>
            </a:extLst>
          </p:cNvPr>
          <p:cNvSpPr txBox="1">
            <a:spLocks/>
          </p:cNvSpPr>
          <p:nvPr/>
        </p:nvSpPr>
        <p:spPr>
          <a:xfrm>
            <a:off x="9516534" y="186305"/>
            <a:ext cx="2271977" cy="400837"/>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i="1"/>
              <a:t>Why?</a:t>
            </a:r>
            <a:endParaRPr lang="en-US"/>
          </a:p>
        </p:txBody>
      </p:sp>
      <p:graphicFrame>
        <p:nvGraphicFramePr>
          <p:cNvPr id="6" name="Content Placeholder 5" descr="Idea&#10;You have an idea, and you’re convinced that it solves a problem for someone in a way that they will pay you for.&#10;Prototyping&#10;You build the coarsest possible version of your solution, held together with spit and duct tape.&#10;Go-to-market&#10;You receive money from a few people for your solution.&#10;Early Growth&#10;You start making predictable sales.&#10;Growth&#10;You make more and more sales, and expand across markets.&#10;Maturity&#10;You attain stable, average, growth and now work to maintain market position.&#10;">
            <a:extLst>
              <a:ext uri="{FF2B5EF4-FFF2-40B4-BE49-F238E27FC236}">
                <a16:creationId xmlns:a16="http://schemas.microsoft.com/office/drawing/2014/main" id="{195714D0-4331-5063-9FA6-D861BB0C2CA7}"/>
              </a:ext>
            </a:extLst>
          </p:cNvPr>
          <p:cNvGraphicFramePr>
            <a:graphicFrameLocks/>
          </p:cNvGraphicFramePr>
          <p:nvPr/>
        </p:nvGraphicFramePr>
        <p:xfrm>
          <a:off x="1279525" y="887711"/>
          <a:ext cx="10088563" cy="167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1965354"/>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96DB4-5866-F592-15CE-4E4AD85B6A0A}"/>
              </a:ext>
            </a:extLst>
          </p:cNvPr>
          <p:cNvSpPr>
            <a:spLocks noGrp="1"/>
          </p:cNvSpPr>
          <p:nvPr>
            <p:ph type="title"/>
          </p:nvPr>
        </p:nvSpPr>
        <p:spPr/>
        <p:txBody>
          <a:bodyPr/>
          <a:lstStyle/>
          <a:p>
            <a:r>
              <a:rPr lang="en-US" dirty="0"/>
              <a:t>Employees vs Founders</a:t>
            </a:r>
          </a:p>
        </p:txBody>
      </p:sp>
      <p:graphicFrame>
        <p:nvGraphicFramePr>
          <p:cNvPr id="6" name="Content Placeholder 5">
            <a:extLst>
              <a:ext uri="{FF2B5EF4-FFF2-40B4-BE49-F238E27FC236}">
                <a16:creationId xmlns:a16="http://schemas.microsoft.com/office/drawing/2014/main" id="{5B14F444-789E-684C-8045-CFB2498268D1}"/>
              </a:ext>
            </a:extLst>
          </p:cNvPr>
          <p:cNvGraphicFramePr>
            <a:graphicFrameLocks noGrp="1"/>
          </p:cNvGraphicFramePr>
          <p:nvPr>
            <p:ph idx="1"/>
            <p:extLst>
              <p:ext uri="{D42A27DB-BD31-4B8C-83A1-F6EECF244321}">
                <p14:modId xmlns:p14="http://schemas.microsoft.com/office/powerpoint/2010/main" val="3123042482"/>
              </p:ext>
            </p:extLst>
          </p:nvPr>
        </p:nvGraphicFramePr>
        <p:xfrm>
          <a:off x="1279525" y="1371600"/>
          <a:ext cx="10088562" cy="4328478"/>
        </p:xfrm>
        <a:graphic>
          <a:graphicData uri="http://schemas.openxmlformats.org/drawingml/2006/table">
            <a:tbl>
              <a:tblPr firstRow="1" bandRow="1">
                <a:tableStyleId>{3B4B98B0-60AC-42C2-AFA5-B58CD77FA1E5}</a:tableStyleId>
              </a:tblPr>
              <a:tblGrid>
                <a:gridCol w="5044281">
                  <a:extLst>
                    <a:ext uri="{9D8B030D-6E8A-4147-A177-3AD203B41FA5}">
                      <a16:colId xmlns:a16="http://schemas.microsoft.com/office/drawing/2014/main" val="2646049759"/>
                    </a:ext>
                  </a:extLst>
                </a:gridCol>
                <a:gridCol w="5044281">
                  <a:extLst>
                    <a:ext uri="{9D8B030D-6E8A-4147-A177-3AD203B41FA5}">
                      <a16:colId xmlns:a16="http://schemas.microsoft.com/office/drawing/2014/main" val="3889220927"/>
                    </a:ext>
                  </a:extLst>
                </a:gridCol>
              </a:tblGrid>
              <a:tr h="614733">
                <a:tc>
                  <a:txBody>
                    <a:bodyPr/>
                    <a:lstStyle/>
                    <a:p>
                      <a:r>
                        <a:rPr lang="en-US" sz="2400" b="1"/>
                        <a:t>Employees</a:t>
                      </a:r>
                      <a:endParaRPr lang="en-SG" sz="2400" b="1"/>
                    </a:p>
                  </a:txBody>
                  <a:tcPr>
                    <a:lnT w="12700" cap="flat" cmpd="sng" algn="ctr">
                      <a:solidFill>
                        <a:schemeClr val="tx1"/>
                      </a:solidFill>
                      <a:prstDash val="solid"/>
                      <a:round/>
                      <a:headEnd type="none" w="med" len="med"/>
                      <a:tailEnd type="none" w="med" len="med"/>
                    </a:lnT>
                  </a:tcPr>
                </a:tc>
                <a:tc>
                  <a:txBody>
                    <a:bodyPr/>
                    <a:lstStyle/>
                    <a:p>
                      <a:r>
                        <a:rPr lang="en-US" sz="2400" b="1"/>
                        <a:t>Founders</a:t>
                      </a:r>
                      <a:endParaRPr lang="en-SG" sz="2400" b="1"/>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64255499"/>
                  </a:ext>
                </a:extLst>
              </a:tr>
              <a:tr h="614733">
                <a:tc>
                  <a:txBody>
                    <a:bodyPr/>
                    <a:lstStyle/>
                    <a:p>
                      <a:r>
                        <a:rPr lang="en-US"/>
                        <a:t>Fulfil a specific role.</a:t>
                      </a:r>
                      <a:endParaRPr lang="en-SG"/>
                    </a:p>
                  </a:txBody>
                  <a:tcPr/>
                </a:tc>
                <a:tc>
                  <a:txBody>
                    <a:bodyPr/>
                    <a:lstStyle/>
                    <a:p>
                      <a:r>
                        <a:rPr lang="en-US"/>
                        <a:t>Fulfil all roles at the same time</a:t>
                      </a:r>
                      <a:endParaRPr lang="en-SG"/>
                    </a:p>
                  </a:txBody>
                  <a:tcPr/>
                </a:tc>
                <a:extLst>
                  <a:ext uri="{0D108BD9-81ED-4DB2-BD59-A6C34878D82A}">
                    <a16:rowId xmlns:a16="http://schemas.microsoft.com/office/drawing/2014/main" val="1111635759"/>
                  </a:ext>
                </a:extLst>
              </a:tr>
              <a:tr h="614733">
                <a:tc>
                  <a:txBody>
                    <a:bodyPr/>
                    <a:lstStyle/>
                    <a:p>
                      <a:r>
                        <a:rPr lang="en-US"/>
                        <a:t>Responsible to manager.</a:t>
                      </a:r>
                      <a:endParaRPr lang="en-SG"/>
                    </a:p>
                  </a:txBody>
                  <a:tcPr/>
                </a:tc>
                <a:tc>
                  <a:txBody>
                    <a:bodyPr/>
                    <a:lstStyle/>
                    <a:p>
                      <a:r>
                        <a:rPr lang="en-US"/>
                        <a:t>Responsible to self, and maybe shareholders</a:t>
                      </a:r>
                      <a:endParaRPr lang="en-SG"/>
                    </a:p>
                  </a:txBody>
                  <a:tcPr/>
                </a:tc>
                <a:extLst>
                  <a:ext uri="{0D108BD9-81ED-4DB2-BD59-A6C34878D82A}">
                    <a16:rowId xmlns:a16="http://schemas.microsoft.com/office/drawing/2014/main" val="2434587139"/>
                  </a:ext>
                </a:extLst>
              </a:tr>
              <a:tr h="614733">
                <a:tc>
                  <a:txBody>
                    <a:bodyPr/>
                    <a:lstStyle/>
                    <a:p>
                      <a:r>
                        <a:rPr lang="en-US" dirty="0"/>
                        <a:t>Constrained by company’s internal limits and resources.</a:t>
                      </a:r>
                      <a:endParaRPr lang="en-SG" dirty="0"/>
                    </a:p>
                  </a:txBody>
                  <a:tcPr/>
                </a:tc>
                <a:tc>
                  <a:txBody>
                    <a:bodyPr/>
                    <a:lstStyle/>
                    <a:p>
                      <a:r>
                        <a:rPr lang="en-US"/>
                        <a:t>Constrained by extrinsic factors, provides internal limits and resources.</a:t>
                      </a:r>
                      <a:endParaRPr lang="en-SG"/>
                    </a:p>
                  </a:txBody>
                  <a:tcPr/>
                </a:tc>
                <a:extLst>
                  <a:ext uri="{0D108BD9-81ED-4DB2-BD59-A6C34878D82A}">
                    <a16:rowId xmlns:a16="http://schemas.microsoft.com/office/drawing/2014/main" val="2227793030"/>
                  </a:ext>
                </a:extLst>
              </a:tr>
              <a:tr h="614733">
                <a:tc>
                  <a:txBody>
                    <a:bodyPr/>
                    <a:lstStyle/>
                    <a:p>
                      <a:r>
                        <a:rPr lang="en-US"/>
                        <a:t>Predictable income with low risk.</a:t>
                      </a:r>
                      <a:endParaRPr lang="en-SG"/>
                    </a:p>
                  </a:txBody>
                  <a:tcPr/>
                </a:tc>
                <a:tc>
                  <a:txBody>
                    <a:bodyPr/>
                    <a:lstStyle/>
                    <a:p>
                      <a:r>
                        <a:rPr lang="en-US"/>
                        <a:t>High financial risk for a long time.</a:t>
                      </a:r>
                      <a:endParaRPr lang="en-SG"/>
                    </a:p>
                  </a:txBody>
                  <a:tcPr/>
                </a:tc>
                <a:extLst>
                  <a:ext uri="{0D108BD9-81ED-4DB2-BD59-A6C34878D82A}">
                    <a16:rowId xmlns:a16="http://schemas.microsoft.com/office/drawing/2014/main" val="4148751723"/>
                  </a:ext>
                </a:extLst>
              </a:tr>
              <a:tr h="614733">
                <a:tc>
                  <a:txBody>
                    <a:bodyPr/>
                    <a:lstStyle/>
                    <a:p>
                      <a:r>
                        <a:rPr lang="en-US"/>
                        <a:t>Predictable career ladder.</a:t>
                      </a:r>
                      <a:endParaRPr lang="en-SG"/>
                    </a:p>
                  </a:txBody>
                  <a:tcPr/>
                </a:tc>
                <a:tc>
                  <a:txBody>
                    <a:bodyPr/>
                    <a:lstStyle/>
                    <a:p>
                      <a:r>
                        <a:rPr lang="en-US"/>
                        <a:t>No ladder – just your own rope.</a:t>
                      </a:r>
                      <a:endParaRPr lang="en-SG"/>
                    </a:p>
                  </a:txBody>
                  <a:tcPr/>
                </a:tc>
                <a:extLst>
                  <a:ext uri="{0D108BD9-81ED-4DB2-BD59-A6C34878D82A}">
                    <a16:rowId xmlns:a16="http://schemas.microsoft.com/office/drawing/2014/main" val="3917541837"/>
                  </a:ext>
                </a:extLst>
              </a:tr>
              <a:tr h="614733">
                <a:tc>
                  <a:txBody>
                    <a:bodyPr/>
                    <a:lstStyle/>
                    <a:p>
                      <a:r>
                        <a:rPr lang="en-US"/>
                        <a:t>Someone else’s vision</a:t>
                      </a:r>
                      <a:endParaRPr lang="en-SG"/>
                    </a:p>
                  </a:txBody>
                  <a:tcPr/>
                </a:tc>
                <a:tc>
                  <a:txBody>
                    <a:bodyPr/>
                    <a:lstStyle/>
                    <a:p>
                      <a:r>
                        <a:rPr lang="en-US" b="1" dirty="0"/>
                        <a:t>Your vision, </a:t>
                      </a:r>
                      <a:r>
                        <a:rPr lang="en-US" b="1" u="none" dirty="0"/>
                        <a:t>your passion.</a:t>
                      </a:r>
                      <a:endParaRPr lang="en-SG" b="1" u="none" dirty="0"/>
                    </a:p>
                  </a:txBody>
                  <a:tcPr/>
                </a:tc>
                <a:extLst>
                  <a:ext uri="{0D108BD9-81ED-4DB2-BD59-A6C34878D82A}">
                    <a16:rowId xmlns:a16="http://schemas.microsoft.com/office/drawing/2014/main" val="1635111079"/>
                  </a:ext>
                </a:extLst>
              </a:tr>
            </a:tbl>
          </a:graphicData>
        </a:graphic>
      </p:graphicFrame>
    </p:spTree>
    <p:extLst>
      <p:ext uri="{BB962C8B-B14F-4D97-AF65-F5344CB8AC3E}">
        <p14:creationId xmlns:p14="http://schemas.microsoft.com/office/powerpoint/2010/main" val="3708786571"/>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87AFF-FD49-E444-B7F6-DD6DA0D79782}"/>
            </a:ext>
          </a:extLst>
        </p:cNvPr>
        <p:cNvGrpSpPr/>
        <p:nvPr/>
      </p:nvGrpSpPr>
      <p:grpSpPr>
        <a:xfrm>
          <a:off x="0" y="0"/>
          <a:ext cx="0" cy="0"/>
          <a:chOff x="0" y="0"/>
          <a:chExt cx="0" cy="0"/>
        </a:xfrm>
      </p:grpSpPr>
      <p:sp>
        <p:nvSpPr>
          <p:cNvPr id="17" name="Title 2">
            <a:extLst>
              <a:ext uri="{FF2B5EF4-FFF2-40B4-BE49-F238E27FC236}">
                <a16:creationId xmlns:a16="http://schemas.microsoft.com/office/drawing/2014/main" id="{2CDBE6A7-2F23-2CC2-C837-772BC1F82C50}"/>
              </a:ext>
            </a:extLst>
          </p:cNvPr>
          <p:cNvSpPr txBox="1">
            <a:spLocks noGrp="1"/>
          </p:cNvSpPr>
          <p:nvPr>
            <p:ph type="title" idx="4294967295"/>
          </p:nvPr>
        </p:nvSpPr>
        <p:spPr>
          <a:xfrm>
            <a:off x="1280160" y="301752"/>
            <a:ext cx="4663438" cy="6025896"/>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ts val="4000"/>
              </a:lnSpc>
              <a:spcBef>
                <a:spcPts val="1000"/>
              </a:spcBef>
              <a:buNone/>
              <a:defRPr sz="4000" b="1" i="0" kern="1200" cap="all" spc="0" baseline="0">
                <a:solidFill>
                  <a:schemeClr val="tx1"/>
                </a:solidFill>
                <a:latin typeface="+mj-lt"/>
                <a:ea typeface="+mj-ea"/>
                <a:cs typeface="+mj-cs"/>
              </a:defRPr>
            </a:lvl1pPr>
          </a:lstStyle>
          <a:p>
            <a:pPr marL="0" marR="0" lvl="0" indent="0" algn="l" defTabSz="914400" rtl="0" eaLnBrk="1" fontAlgn="auto" latinLnBrk="0" hangingPunct="1">
              <a:lnSpc>
                <a:spcPts val="4000"/>
              </a:lnSpc>
              <a:spcBef>
                <a:spcPts val="1000"/>
              </a:spcBef>
              <a:spcAft>
                <a:spcPts val="0"/>
              </a:spcAft>
              <a:buClrTx/>
              <a:buSzTx/>
              <a:buFontTx/>
              <a:buNone/>
              <a:tabLst/>
              <a:defRPr/>
            </a:pPr>
            <a:r>
              <a:rPr kumimoji="0" lang="en-US" sz="4000" b="1" i="0" u="none" strike="noStrike" kern="1200" cap="all" spc="0" normalizeH="0" baseline="0" noProof="0" dirty="0">
                <a:ln>
                  <a:noFill/>
                </a:ln>
                <a:solidFill>
                  <a:schemeClr val="tx1"/>
                </a:solidFill>
                <a:effectLst/>
                <a:uLnTx/>
                <a:uFillTx/>
                <a:latin typeface="+mj-lt"/>
                <a:ea typeface="+mj-ea"/>
                <a:cs typeface="+mj-cs"/>
              </a:rPr>
              <a:t>Case Studies</a:t>
            </a:r>
          </a:p>
        </p:txBody>
      </p:sp>
      <p:sp>
        <p:nvSpPr>
          <p:cNvPr id="8" name="TextBox 7">
            <a:extLst>
              <a:ext uri="{FF2B5EF4-FFF2-40B4-BE49-F238E27FC236}">
                <a16:creationId xmlns:a16="http://schemas.microsoft.com/office/drawing/2014/main" id="{17F14792-2D1A-8A1B-CCDE-CE7F2E6C38A5}"/>
              </a:ext>
            </a:extLst>
          </p:cNvPr>
          <p:cNvSpPr txBox="1"/>
          <p:nvPr/>
        </p:nvSpPr>
        <p:spPr>
          <a:xfrm>
            <a:off x="6673218" y="301752"/>
            <a:ext cx="5230915" cy="6593600"/>
          </a:xfrm>
          <a:prstGeom prst="rect">
            <a:avLst/>
          </a:prstGeom>
          <a:noFill/>
        </p:spPr>
        <p:txBody>
          <a:bodyPr wrap="square" rtlCol="0">
            <a:spAutoFit/>
          </a:bodyPr>
          <a:lstStyle/>
          <a:p>
            <a:pPr>
              <a:lnSpc>
                <a:spcPct val="80000"/>
              </a:lnSpc>
            </a:pPr>
            <a:r>
              <a:rPr lang="en-US" sz="6000" dirty="0">
                <a:solidFill>
                  <a:schemeClr val="bg1"/>
                </a:solidFill>
              </a:rPr>
              <a:t>Success is a lousy teacher. It seduces smart people into thinking they can’t lose.” </a:t>
            </a:r>
          </a:p>
          <a:p>
            <a:pPr algn="r">
              <a:lnSpc>
                <a:spcPct val="80000"/>
              </a:lnSpc>
            </a:pPr>
            <a:br>
              <a:rPr lang="en-US" sz="3600" dirty="0">
                <a:solidFill>
                  <a:schemeClr val="bg1"/>
                </a:solidFill>
              </a:rPr>
            </a:br>
            <a:br>
              <a:rPr lang="en-US" sz="3600" dirty="0">
                <a:solidFill>
                  <a:schemeClr val="bg1"/>
                </a:solidFill>
              </a:rPr>
            </a:br>
            <a:r>
              <a:rPr lang="en-US" sz="3600" dirty="0">
                <a:solidFill>
                  <a:schemeClr val="bg1"/>
                </a:solidFill>
              </a:rPr>
              <a:t>– Bill Gates</a:t>
            </a:r>
          </a:p>
        </p:txBody>
      </p:sp>
    </p:spTree>
    <p:extLst>
      <p:ext uri="{BB962C8B-B14F-4D97-AF65-F5344CB8AC3E}">
        <p14:creationId xmlns:p14="http://schemas.microsoft.com/office/powerpoint/2010/main" val="996562015"/>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DC5ED-63E6-9CDA-ACEA-0C80B15DFB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D8F4A4-1618-7D26-CF91-9104CB3A8FCF}"/>
              </a:ext>
            </a:extLst>
          </p:cNvPr>
          <p:cNvSpPr>
            <a:spLocks noGrp="1"/>
          </p:cNvSpPr>
          <p:nvPr>
            <p:ph type="title"/>
          </p:nvPr>
        </p:nvSpPr>
        <p:spPr/>
        <p:txBody>
          <a:bodyPr/>
          <a:lstStyle/>
          <a:p>
            <a:r>
              <a:rPr lang="en-US" sz="2400" dirty="0"/>
              <a:t>Filter</a:t>
            </a:r>
            <a:r>
              <a:rPr lang="en-US" sz="2400" b="0" dirty="0"/>
              <a:t>: Idea</a:t>
            </a:r>
            <a:br>
              <a:rPr lang="en-US" sz="2400" b="0" dirty="0"/>
            </a:br>
            <a:r>
              <a:rPr lang="en-US" dirty="0">
                <a:solidFill>
                  <a:prstClr val="black"/>
                </a:solidFill>
              </a:rPr>
              <a:t>Juicero</a:t>
            </a:r>
            <a:endParaRPr lang="en-US" dirty="0"/>
          </a:p>
        </p:txBody>
      </p:sp>
      <p:sp>
        <p:nvSpPr>
          <p:cNvPr id="6" name="Content Placeholder 5">
            <a:extLst>
              <a:ext uri="{FF2B5EF4-FFF2-40B4-BE49-F238E27FC236}">
                <a16:creationId xmlns:a16="http://schemas.microsoft.com/office/drawing/2014/main" id="{5E4A7F43-7CAB-9586-29E7-528E7BCD007B}"/>
              </a:ext>
            </a:extLst>
          </p:cNvPr>
          <p:cNvSpPr>
            <a:spLocks noGrp="1"/>
          </p:cNvSpPr>
          <p:nvPr>
            <p:ph sz="quarter" idx="4"/>
          </p:nvPr>
        </p:nvSpPr>
        <p:spPr/>
        <p:txBody>
          <a:bodyPr>
            <a:normAutofit/>
          </a:bodyPr>
          <a:lstStyle/>
          <a:p>
            <a:r>
              <a:rPr lang="en-US" sz="2400" dirty="0"/>
              <a:t>Machine that presses pre-made juices out of mylar packaging. </a:t>
            </a:r>
          </a:p>
          <a:p>
            <a:r>
              <a:rPr lang="en-US" sz="2400" dirty="0"/>
              <a:t>Sold machine for US$400, juice pack for $5—7.</a:t>
            </a:r>
          </a:p>
          <a:p>
            <a:r>
              <a:rPr lang="en-US" sz="2400" dirty="0"/>
              <a:t>DRM on juice pack so it would only squeeze original packs within their best-before date.</a:t>
            </a:r>
          </a:p>
        </p:txBody>
      </p:sp>
      <p:pic>
        <p:nvPicPr>
          <p:cNvPr id="10" name="Picture 4" descr="Picture of Juicero">
            <a:extLst>
              <a:ext uri="{FF2B5EF4-FFF2-40B4-BE49-F238E27FC236}">
                <a16:creationId xmlns:a16="http://schemas.microsoft.com/office/drawing/2014/main" id="{3BEAC525-763B-54BE-5512-2B1937347F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a:fillRect/>
          </a:stretch>
        </p:blipFill>
        <p:spPr bwMode="auto">
          <a:xfrm>
            <a:off x="1823286" y="700523"/>
            <a:ext cx="3760067" cy="57568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81900832"/>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9D9B2-5013-691E-D89D-1B9873626CE2}"/>
              </a:ext>
            </a:extLst>
          </p:cNvPr>
          <p:cNvSpPr>
            <a:spLocks noGrp="1"/>
          </p:cNvSpPr>
          <p:nvPr>
            <p:ph type="title"/>
          </p:nvPr>
        </p:nvSpPr>
        <p:spPr>
          <a:xfrm>
            <a:off x="854171" y="685799"/>
            <a:ext cx="3509762" cy="5923067"/>
          </a:xfrm>
        </p:spPr>
        <p:txBody>
          <a:bodyPr/>
          <a:lstStyle/>
          <a:p>
            <a:r>
              <a:rPr lang="en-US" dirty="0"/>
              <a:t>How did they raise $120M? </a:t>
            </a:r>
            <a:endParaRPr lang="en-SG" dirty="0"/>
          </a:p>
        </p:txBody>
      </p:sp>
      <p:sp>
        <p:nvSpPr>
          <p:cNvPr id="4" name="Content Placeholder 3">
            <a:extLst>
              <a:ext uri="{FF2B5EF4-FFF2-40B4-BE49-F238E27FC236}">
                <a16:creationId xmlns:a16="http://schemas.microsoft.com/office/drawing/2014/main" id="{70D1267B-FCBF-2A93-E772-F93781CFB249}"/>
              </a:ext>
            </a:extLst>
          </p:cNvPr>
          <p:cNvSpPr>
            <a:spLocks noGrp="1"/>
          </p:cNvSpPr>
          <p:nvPr>
            <p:ph sz="quarter" idx="4"/>
          </p:nvPr>
        </p:nvSpPr>
        <p:spPr/>
        <p:txBody>
          <a:bodyPr/>
          <a:lstStyle/>
          <a:p>
            <a:endParaRPr lang="en-SG"/>
          </a:p>
        </p:txBody>
      </p:sp>
      <p:pic>
        <p:nvPicPr>
          <p:cNvPr id="8" name="Picture 7" descr="&quot;Juicero may be the absurd avatar of Silicon Valley hubris, but boy is it well-engineered.&quot; - TechCrunch website screenshot.">
            <a:extLst>
              <a:ext uri="{FF2B5EF4-FFF2-40B4-BE49-F238E27FC236}">
                <a16:creationId xmlns:a16="http://schemas.microsoft.com/office/drawing/2014/main" id="{469BA6EF-F331-A390-803D-490BBA29E3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3367" y="-85037"/>
            <a:ext cx="8676995" cy="4013952"/>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FC93C83D-8CFE-4170-E313-0C69AC213BD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r="1153"/>
          <a:stretch>
            <a:fillRect/>
          </a:stretch>
        </p:blipFill>
        <p:spPr>
          <a:xfrm>
            <a:off x="4109275" y="2409199"/>
            <a:ext cx="7831088" cy="43202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25178983"/>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C23CE-C56D-8F12-328C-196164AB93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927D07-A2EB-15AA-6E52-E18EA92108B4}"/>
              </a:ext>
            </a:extLst>
          </p:cNvPr>
          <p:cNvSpPr>
            <a:spLocks noGrp="1"/>
          </p:cNvSpPr>
          <p:nvPr>
            <p:ph type="title"/>
          </p:nvPr>
        </p:nvSpPr>
        <p:spPr/>
        <p:txBody>
          <a:bodyPr/>
          <a:lstStyle/>
          <a:p>
            <a:r>
              <a:rPr lang="en-US" sz="2400" dirty="0"/>
              <a:t>Fundraising</a:t>
            </a:r>
            <a:br>
              <a:rPr lang="en-US" dirty="0"/>
            </a:br>
            <a:r>
              <a:rPr lang="en-US" dirty="0"/>
              <a:t>What are investors looking for?</a:t>
            </a:r>
          </a:p>
        </p:txBody>
      </p:sp>
      <p:sp>
        <p:nvSpPr>
          <p:cNvPr id="3" name="Content Placeholder 2">
            <a:extLst>
              <a:ext uri="{FF2B5EF4-FFF2-40B4-BE49-F238E27FC236}">
                <a16:creationId xmlns:a16="http://schemas.microsoft.com/office/drawing/2014/main" id="{53300F2C-4F55-3301-B512-A08473BE2AB3}"/>
              </a:ext>
            </a:extLst>
          </p:cNvPr>
          <p:cNvSpPr>
            <a:spLocks noGrp="1"/>
          </p:cNvSpPr>
          <p:nvPr>
            <p:ph idx="1"/>
          </p:nvPr>
        </p:nvSpPr>
        <p:spPr/>
        <p:txBody>
          <a:bodyPr>
            <a:normAutofit/>
          </a:bodyPr>
          <a:lstStyle/>
          <a:p>
            <a:pPr>
              <a:spcBef>
                <a:spcPts val="1700"/>
              </a:spcBef>
            </a:pPr>
            <a:r>
              <a:rPr lang="en-US" dirty="0"/>
              <a:t>Investors raise pools of money and have 5—7 years to provide the best return.</a:t>
            </a:r>
          </a:p>
          <a:p>
            <a:pPr lvl="1">
              <a:spcBef>
                <a:spcPts val="600"/>
              </a:spcBef>
            </a:pPr>
            <a:r>
              <a:rPr lang="en-US" dirty="0"/>
              <a:t>Like what startup founders do, but at a much larger scale!</a:t>
            </a:r>
          </a:p>
          <a:p>
            <a:pPr lvl="1">
              <a:spcBef>
                <a:spcPts val="600"/>
              </a:spcBef>
            </a:pPr>
            <a:r>
              <a:rPr lang="en-US" dirty="0"/>
              <a:t>Provides pressure for investors to choose.</a:t>
            </a:r>
          </a:p>
          <a:p>
            <a:pPr>
              <a:spcBef>
                <a:spcPts val="1700"/>
              </a:spcBef>
            </a:pPr>
            <a:r>
              <a:rPr lang="en-US" dirty="0"/>
              <a:t>Investors generally optimize for what the next investor is looking for, not for eventual market success.</a:t>
            </a:r>
          </a:p>
          <a:p>
            <a:pPr lvl="1">
              <a:spcBef>
                <a:spcPts val="600"/>
              </a:spcBef>
            </a:pPr>
            <a:r>
              <a:rPr lang="en-US" dirty="0"/>
              <a:t>Prone to fads!</a:t>
            </a:r>
          </a:p>
          <a:p>
            <a:pPr lvl="1">
              <a:spcBef>
                <a:spcPts val="600"/>
              </a:spcBef>
            </a:pPr>
            <a:r>
              <a:rPr lang="en-US" dirty="0"/>
              <a:t>Avenue of exploitation </a:t>
            </a:r>
            <a:r>
              <a:rPr lang="en-US" dirty="0">
                <a:sym typeface="Wingdings" panose="05000000000000000000" pitchFamily="2" charset="2"/>
              </a:rPr>
              <a:t> importance of </a:t>
            </a:r>
            <a:r>
              <a:rPr lang="en-US" i="1" dirty="0">
                <a:sym typeface="Wingdings" panose="05000000000000000000" pitchFamily="2" charset="2"/>
              </a:rPr>
              <a:t>Due Diligence</a:t>
            </a:r>
            <a:r>
              <a:rPr lang="en-US" dirty="0">
                <a:sym typeface="Wingdings" panose="05000000000000000000" pitchFamily="2" charset="2"/>
              </a:rPr>
              <a:t>.</a:t>
            </a:r>
            <a:endParaRPr lang="en-US" dirty="0"/>
          </a:p>
          <a:p>
            <a:pPr>
              <a:spcBef>
                <a:spcPts val="1700"/>
              </a:spcBef>
            </a:pPr>
            <a:r>
              <a:rPr lang="en-US" dirty="0"/>
              <a:t>Investors may know the market better than you, but you know your company better than them. </a:t>
            </a:r>
          </a:p>
        </p:txBody>
      </p:sp>
    </p:spTree>
    <p:extLst>
      <p:ext uri="{BB962C8B-B14F-4D97-AF65-F5344CB8AC3E}">
        <p14:creationId xmlns:p14="http://schemas.microsoft.com/office/powerpoint/2010/main" val="2878543921"/>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C6DA1-4AAF-C863-0021-7FFC7DD45E92}"/>
              </a:ext>
            </a:extLst>
          </p:cNvPr>
          <p:cNvSpPr>
            <a:spLocks noGrp="1"/>
          </p:cNvSpPr>
          <p:nvPr>
            <p:ph type="title"/>
          </p:nvPr>
        </p:nvSpPr>
        <p:spPr/>
        <p:txBody>
          <a:bodyPr/>
          <a:lstStyle/>
          <a:p>
            <a:r>
              <a:rPr lang="en-US" dirty="0"/>
              <a:t>Agenda</a:t>
            </a:r>
            <a:endParaRPr lang="en-SG" dirty="0"/>
          </a:p>
        </p:txBody>
      </p:sp>
      <p:sp>
        <p:nvSpPr>
          <p:cNvPr id="3" name="Content Placeholder 2">
            <a:extLst>
              <a:ext uri="{FF2B5EF4-FFF2-40B4-BE49-F238E27FC236}">
                <a16:creationId xmlns:a16="http://schemas.microsoft.com/office/drawing/2014/main" id="{7F8538E1-DE39-AEF7-C9B0-FE54F5D833BC}"/>
              </a:ext>
            </a:extLst>
          </p:cNvPr>
          <p:cNvSpPr>
            <a:spLocks noGrp="1"/>
          </p:cNvSpPr>
          <p:nvPr>
            <p:ph sz="half" idx="2"/>
          </p:nvPr>
        </p:nvSpPr>
        <p:spPr>
          <a:xfrm>
            <a:off x="1280160" y="1583267"/>
            <a:ext cx="4846320" cy="4784747"/>
          </a:xfrm>
        </p:spPr>
        <p:txBody>
          <a:bodyPr/>
          <a:lstStyle/>
          <a:p>
            <a:pPr lvl="1" indent="0">
              <a:buNone/>
            </a:pPr>
            <a:r>
              <a:rPr lang="en-US" b="1" dirty="0"/>
              <a:t>Part 1: Starting up a Company</a:t>
            </a:r>
          </a:p>
          <a:p>
            <a:pPr marL="514350" lvl="1" indent="-180000">
              <a:spcBef>
                <a:spcPts val="900"/>
              </a:spcBef>
            </a:pPr>
            <a:r>
              <a:rPr lang="en-US" dirty="0"/>
              <a:t>Startups tend to fail</a:t>
            </a:r>
          </a:p>
          <a:p>
            <a:pPr marL="514350" lvl="1" indent="-180000">
              <a:spcBef>
                <a:spcPts val="900"/>
              </a:spcBef>
            </a:pPr>
            <a:r>
              <a:rPr lang="en-US" dirty="0"/>
              <a:t>Stages of starting up</a:t>
            </a:r>
          </a:p>
          <a:p>
            <a:pPr marL="514350" lvl="1" indent="-180000">
              <a:spcBef>
                <a:spcPts val="900"/>
              </a:spcBef>
            </a:pPr>
            <a:r>
              <a:rPr lang="en-US" dirty="0"/>
              <a:t>Great filters</a:t>
            </a:r>
          </a:p>
          <a:p>
            <a:pPr marL="514350" lvl="1" indent="-180000">
              <a:spcBef>
                <a:spcPts val="900"/>
              </a:spcBef>
            </a:pPr>
            <a:r>
              <a:rPr lang="en-US" dirty="0"/>
              <a:t>Exit plan</a:t>
            </a:r>
          </a:p>
          <a:p>
            <a:pPr marL="514350" lvl="1" indent="-285750">
              <a:spcBef>
                <a:spcPts val="900"/>
              </a:spcBef>
            </a:pPr>
            <a:endParaRPr lang="en-US" dirty="0"/>
          </a:p>
          <a:p>
            <a:pPr marL="514350" lvl="1" indent="-285750"/>
            <a:endParaRPr lang="en-US" dirty="0"/>
          </a:p>
        </p:txBody>
      </p:sp>
      <p:sp>
        <p:nvSpPr>
          <p:cNvPr id="4" name="Content Placeholder 3">
            <a:extLst>
              <a:ext uri="{FF2B5EF4-FFF2-40B4-BE49-F238E27FC236}">
                <a16:creationId xmlns:a16="http://schemas.microsoft.com/office/drawing/2014/main" id="{1B1D1645-4573-F95B-3C72-82CA1078C18F}"/>
              </a:ext>
            </a:extLst>
          </p:cNvPr>
          <p:cNvSpPr>
            <a:spLocks noGrp="1"/>
          </p:cNvSpPr>
          <p:nvPr>
            <p:ph sz="quarter" idx="4"/>
          </p:nvPr>
        </p:nvSpPr>
        <p:spPr>
          <a:xfrm>
            <a:off x="6723402" y="1583268"/>
            <a:ext cx="4846320" cy="4784747"/>
          </a:xfrm>
        </p:spPr>
        <p:txBody>
          <a:bodyPr/>
          <a:lstStyle/>
          <a:p>
            <a:pPr lvl="1" indent="0">
              <a:buNone/>
            </a:pPr>
            <a:r>
              <a:rPr lang="en-US" b="1" dirty="0"/>
              <a:t>Part 2: Case Studies</a:t>
            </a:r>
          </a:p>
          <a:p>
            <a:pPr marL="514350" lvl="1" indent="-180000">
              <a:spcBef>
                <a:spcPts val="900"/>
              </a:spcBef>
            </a:pPr>
            <a:r>
              <a:rPr lang="en-US" dirty="0"/>
              <a:t>Bad ideas</a:t>
            </a:r>
          </a:p>
          <a:p>
            <a:pPr marL="514350" lvl="1" indent="-180000">
              <a:spcBef>
                <a:spcPts val="900"/>
              </a:spcBef>
            </a:pPr>
            <a:r>
              <a:rPr lang="en-US" dirty="0"/>
              <a:t>Fundraising</a:t>
            </a:r>
          </a:p>
          <a:p>
            <a:pPr marL="514350" lvl="1" indent="-180000">
              <a:spcBef>
                <a:spcPts val="900"/>
              </a:spcBef>
            </a:pPr>
            <a:r>
              <a:rPr lang="en-US" dirty="0"/>
              <a:t>Customer Discovery</a:t>
            </a:r>
          </a:p>
          <a:p>
            <a:pPr marL="514350" lvl="1" indent="-180000">
              <a:spcBef>
                <a:spcPts val="900"/>
              </a:spcBef>
            </a:pPr>
            <a:r>
              <a:rPr lang="en-US" dirty="0"/>
              <a:t>Early Growth</a:t>
            </a:r>
          </a:p>
          <a:p>
            <a:pPr marL="514350" lvl="1" indent="-180000">
              <a:spcBef>
                <a:spcPts val="900"/>
              </a:spcBef>
            </a:pPr>
            <a:r>
              <a:rPr lang="en-US" dirty="0"/>
              <a:t>Maturity</a:t>
            </a:r>
          </a:p>
          <a:p>
            <a:pPr marL="514350" lvl="1" indent="-285750">
              <a:spcBef>
                <a:spcPts val="900"/>
              </a:spcBef>
            </a:pPr>
            <a:endParaRPr lang="en-US" dirty="0"/>
          </a:p>
          <a:p>
            <a:pPr lvl="1" indent="0">
              <a:spcBef>
                <a:spcPts val="900"/>
              </a:spcBef>
              <a:buNone/>
            </a:pPr>
            <a:r>
              <a:rPr lang="en-US" b="1" dirty="0"/>
              <a:t>Part 3: In Summary</a:t>
            </a:r>
          </a:p>
          <a:p>
            <a:pPr marL="514350" lvl="1" indent="-180000">
              <a:spcBef>
                <a:spcPts val="900"/>
              </a:spcBef>
            </a:pPr>
            <a:r>
              <a:rPr lang="en-US" dirty="0"/>
              <a:t>Collected Advice</a:t>
            </a:r>
          </a:p>
          <a:p>
            <a:pPr marL="514350" lvl="1" indent="-180000">
              <a:spcBef>
                <a:spcPts val="900"/>
              </a:spcBef>
            </a:pPr>
            <a:r>
              <a:rPr lang="en-US" dirty="0"/>
              <a:t>Should I build a startup?</a:t>
            </a:r>
          </a:p>
          <a:p>
            <a:pPr lvl="1" indent="0">
              <a:spcBef>
                <a:spcPts val="900"/>
              </a:spcBef>
              <a:buNone/>
            </a:pPr>
            <a:endParaRPr lang="en-US" dirty="0"/>
          </a:p>
          <a:p>
            <a:pPr lvl="1" indent="0">
              <a:spcBef>
                <a:spcPts val="900"/>
              </a:spcBef>
              <a:buNone/>
            </a:pPr>
            <a:r>
              <a:rPr lang="en-US" sz="1600" dirty="0">
                <a:solidFill>
                  <a:schemeClr val="tx1">
                    <a:lumMod val="65000"/>
                    <a:lumOff val="35000"/>
                  </a:schemeClr>
                </a:solidFill>
              </a:rPr>
              <a:t>(This is an abridged lecture, omitting issues specific to SaaS and AI startups.)</a:t>
            </a:r>
          </a:p>
        </p:txBody>
      </p:sp>
    </p:spTree>
    <p:extLst>
      <p:ext uri="{BB962C8B-B14F-4D97-AF65-F5344CB8AC3E}">
        <p14:creationId xmlns:p14="http://schemas.microsoft.com/office/powerpoint/2010/main" val="1430462700"/>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EA970-62E6-975D-FC49-CBE53D1594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0DF5FD-0A3A-407D-97BB-E8FA2CF12F67}"/>
              </a:ext>
            </a:extLst>
          </p:cNvPr>
          <p:cNvSpPr>
            <a:spLocks noGrp="1"/>
          </p:cNvSpPr>
          <p:nvPr>
            <p:ph type="title"/>
          </p:nvPr>
        </p:nvSpPr>
        <p:spPr/>
        <p:txBody>
          <a:bodyPr/>
          <a:lstStyle/>
          <a:p>
            <a:r>
              <a:rPr lang="en-US" sz="2400" dirty="0"/>
              <a:t>Filter</a:t>
            </a:r>
            <a:r>
              <a:rPr lang="en-US" sz="2400" b="0" dirty="0"/>
              <a:t>: Customer Discovery</a:t>
            </a:r>
            <a:br>
              <a:rPr lang="en-US" b="0" dirty="0"/>
            </a:br>
            <a:r>
              <a:rPr lang="en-US" dirty="0" err="1"/>
              <a:t>WebVan</a:t>
            </a:r>
            <a:endParaRPr lang="en-US" dirty="0"/>
          </a:p>
        </p:txBody>
      </p:sp>
      <p:sp>
        <p:nvSpPr>
          <p:cNvPr id="5" name="Content Placeholder 4">
            <a:extLst>
              <a:ext uri="{FF2B5EF4-FFF2-40B4-BE49-F238E27FC236}">
                <a16:creationId xmlns:a16="http://schemas.microsoft.com/office/drawing/2014/main" id="{DC51B403-5F01-E944-B525-E299723D2C1B}"/>
              </a:ext>
            </a:extLst>
          </p:cNvPr>
          <p:cNvSpPr>
            <a:spLocks noGrp="1"/>
          </p:cNvSpPr>
          <p:nvPr>
            <p:ph sz="half" idx="2"/>
          </p:nvPr>
        </p:nvSpPr>
        <p:spPr/>
        <p:txBody>
          <a:bodyPr>
            <a:normAutofit/>
          </a:bodyPr>
          <a:lstStyle/>
          <a:p>
            <a:endParaRPr lang="en-US" sz="2400" dirty="0"/>
          </a:p>
        </p:txBody>
      </p:sp>
      <p:sp>
        <p:nvSpPr>
          <p:cNvPr id="3" name="Content Placeholder 2">
            <a:extLst>
              <a:ext uri="{FF2B5EF4-FFF2-40B4-BE49-F238E27FC236}">
                <a16:creationId xmlns:a16="http://schemas.microsoft.com/office/drawing/2014/main" id="{829AFCD3-3DE5-0698-5B62-7FC742ACE13E}"/>
              </a:ext>
            </a:extLst>
          </p:cNvPr>
          <p:cNvSpPr>
            <a:spLocks noGrp="1"/>
          </p:cNvSpPr>
          <p:nvPr>
            <p:ph sz="quarter" idx="4"/>
          </p:nvPr>
        </p:nvSpPr>
        <p:spPr/>
        <p:txBody>
          <a:bodyPr>
            <a:normAutofit/>
          </a:bodyPr>
          <a:lstStyle/>
          <a:p>
            <a:r>
              <a:rPr lang="en-US" sz="2400" dirty="0"/>
              <a:t>Original grocery delivery website in 1999. One of the most famous busts of the 2001 dotcom bubble.</a:t>
            </a:r>
          </a:p>
          <a:p>
            <a:endParaRPr lang="en-US" sz="2400" dirty="0"/>
          </a:p>
          <a:p>
            <a:r>
              <a:rPr lang="en-US" sz="2400" dirty="0"/>
              <a:t>Raised $396M from VCs and $375M in an IPO.</a:t>
            </a:r>
          </a:p>
          <a:p>
            <a:endParaRPr lang="en-US" sz="2400" dirty="0"/>
          </a:p>
          <a:p>
            <a:r>
              <a:rPr lang="en-US" sz="2400" dirty="0"/>
              <a:t>Why did they go bankrupt?</a:t>
            </a:r>
          </a:p>
        </p:txBody>
      </p:sp>
      <p:pic>
        <p:nvPicPr>
          <p:cNvPr id="2050" name="Picture 2" descr="Grocery Delivery: 2nd Time's the Charm? Instacart vs. Webvan - Technology  and Operations Management">
            <a:extLst>
              <a:ext uri="{FF2B5EF4-FFF2-40B4-BE49-F238E27FC236}">
                <a16:creationId xmlns:a16="http://schemas.microsoft.com/office/drawing/2014/main" id="{AA84755A-4D9D-D9A9-8517-2376E58059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58" y="1172733"/>
            <a:ext cx="6320075" cy="45125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54396917"/>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B2422D3-45BF-220B-3207-563C63D3FF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5CB99B-B58C-7C46-2804-243252F547C4}"/>
              </a:ext>
            </a:extLst>
          </p:cNvPr>
          <p:cNvSpPr>
            <a:spLocks noGrp="1"/>
          </p:cNvSpPr>
          <p:nvPr>
            <p:ph type="title"/>
          </p:nvPr>
        </p:nvSpPr>
        <p:spPr/>
        <p:txBody>
          <a:bodyPr/>
          <a:lstStyle/>
          <a:p>
            <a:r>
              <a:rPr lang="en-US" sz="2400" dirty="0"/>
              <a:t>Filter</a:t>
            </a:r>
            <a:r>
              <a:rPr lang="en-US" sz="2400" b="0" dirty="0"/>
              <a:t>: Customer Discovery</a:t>
            </a:r>
            <a:br>
              <a:rPr lang="en-US" b="0" dirty="0"/>
            </a:br>
            <a:r>
              <a:rPr lang="en-US" dirty="0"/>
              <a:t>Clear and Unambiguous Failure</a:t>
            </a:r>
          </a:p>
        </p:txBody>
      </p:sp>
      <p:sp>
        <p:nvSpPr>
          <p:cNvPr id="5" name="Content Placeholder 4">
            <a:extLst>
              <a:ext uri="{FF2B5EF4-FFF2-40B4-BE49-F238E27FC236}">
                <a16:creationId xmlns:a16="http://schemas.microsoft.com/office/drawing/2014/main" id="{DF22086D-C172-F5D1-B955-FAEB90BC1DC8}"/>
              </a:ext>
            </a:extLst>
          </p:cNvPr>
          <p:cNvSpPr>
            <a:spLocks noGrp="1"/>
          </p:cNvSpPr>
          <p:nvPr>
            <p:ph idx="1"/>
          </p:nvPr>
        </p:nvSpPr>
        <p:spPr/>
        <p:txBody>
          <a:bodyPr>
            <a:normAutofit/>
          </a:bodyPr>
          <a:lstStyle/>
          <a:p>
            <a:pPr marL="0" indent="0">
              <a:buNone/>
            </a:pPr>
            <a:r>
              <a:rPr lang="en-US" sz="2400" dirty="0"/>
              <a:t>Clear and unambiguous failure is the </a:t>
            </a:r>
            <a:r>
              <a:rPr lang="en-US" sz="2400" b="1" dirty="0"/>
              <a:t>best kind</a:t>
            </a:r>
            <a:r>
              <a:rPr lang="en-US" sz="2400" dirty="0"/>
              <a:t> of failure. Alternatives:</a:t>
            </a:r>
          </a:p>
          <a:p>
            <a:r>
              <a:rPr lang="en-US" sz="2000" dirty="0"/>
              <a:t>You can be rejected by your customers.</a:t>
            </a:r>
          </a:p>
          <a:p>
            <a:pPr lvl="1"/>
            <a:r>
              <a:rPr lang="en-US" sz="1800" dirty="0"/>
              <a:t>MelaFind melanoma detection tool (MELA Sciences)</a:t>
            </a:r>
          </a:p>
          <a:p>
            <a:pPr lvl="1"/>
            <a:r>
              <a:rPr lang="en-US" sz="1800" dirty="0"/>
              <a:t>More sensitive than dermatologists, but less specific; distrusted in practice.</a:t>
            </a:r>
          </a:p>
          <a:p>
            <a:r>
              <a:rPr lang="en-US" sz="2000" dirty="0"/>
              <a:t>You can break the existing workflow.</a:t>
            </a:r>
          </a:p>
          <a:p>
            <a:pPr lvl="1"/>
            <a:r>
              <a:rPr lang="en-US" sz="1800" dirty="0"/>
              <a:t>NC-stat automated diabetic neuropathy device (NeuroMetrix)</a:t>
            </a:r>
          </a:p>
          <a:p>
            <a:pPr lvl="1"/>
            <a:r>
              <a:rPr lang="en-US" sz="1800" dirty="0"/>
              <a:t>Less work for similar accuracy but adds a delay between visit and diagnosis. Resisted by neurologists, indifferent primary care doctors.</a:t>
            </a:r>
          </a:p>
          <a:p>
            <a:r>
              <a:rPr lang="en-US" sz="2000" dirty="0"/>
              <a:t>You can be too novel for any existing workflow.</a:t>
            </a:r>
          </a:p>
          <a:p>
            <a:pPr lvl="1"/>
            <a:r>
              <a:rPr lang="en-US" sz="1800" dirty="0"/>
              <a:t>Aethlon Hemopurifier device scrubs </a:t>
            </a:r>
            <a:r>
              <a:rPr kumimoji="0" lang="en-US" sz="1800" i="0" u="none" strike="noStrike" kern="1200" cap="none" spc="0" normalizeH="0" baseline="0" noProof="0" dirty="0">
                <a:ln>
                  <a:noFill/>
                </a:ln>
                <a:solidFill>
                  <a:prstClr val="black"/>
                </a:solidFill>
                <a:effectLst/>
                <a:uLnTx/>
                <a:uFillTx/>
              </a:rPr>
              <a:t>viruses from your blood during dialysis.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1800" dirty="0">
                <a:solidFill>
                  <a:prstClr val="black"/>
                </a:solidFill>
              </a:rPr>
              <a:t>Doctors have no usage standards; hospitals have no billing standards.</a:t>
            </a:r>
          </a:p>
          <a:p>
            <a:pPr marL="0" indent="0">
              <a:spcBef>
                <a:spcPts val="500"/>
              </a:spcBef>
              <a:buNone/>
              <a:defRPr/>
            </a:pPr>
            <a:endParaRPr lang="en-US" sz="2200" dirty="0">
              <a:solidFill>
                <a:prstClr val="black"/>
              </a:solidFill>
            </a:endParaRPr>
          </a:p>
          <a:p>
            <a:pPr marL="0" indent="0">
              <a:spcBef>
                <a:spcPts val="500"/>
              </a:spcBef>
              <a:buNone/>
              <a:defRPr/>
            </a:pPr>
            <a:r>
              <a:rPr lang="en-US" sz="2200" b="1" dirty="0">
                <a:solidFill>
                  <a:prstClr val="black"/>
                </a:solidFill>
              </a:rPr>
              <a:t>This is after spending tens of millions of dollars bringing an FDA-approved product to market.</a:t>
            </a:r>
          </a:p>
        </p:txBody>
      </p:sp>
    </p:spTree>
    <p:extLst>
      <p:ext uri="{BB962C8B-B14F-4D97-AF65-F5344CB8AC3E}">
        <p14:creationId xmlns:p14="http://schemas.microsoft.com/office/powerpoint/2010/main" val="13743821"/>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61ECBF4B-A549-3E23-AEF7-A5078069F184}"/>
              </a:ext>
            </a:extLst>
          </p:cNvPr>
          <p:cNvSpPr txBox="1">
            <a:spLocks noGrp="1"/>
          </p:cNvSpPr>
          <p:nvPr>
            <p:ph type="title" idx="4294967295"/>
          </p:nvPr>
        </p:nvSpPr>
        <p:spPr>
          <a:xfrm>
            <a:off x="1280161" y="1283886"/>
            <a:ext cx="4815839" cy="258532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chemeClr val="tx1"/>
                </a:solidFill>
                <a:effectLst/>
                <a:uLnTx/>
                <a:uFillTx/>
                <a:latin typeface="+mj-lt"/>
                <a:ea typeface="+mn-ea"/>
                <a:cs typeface="+mn-cs"/>
              </a:rPr>
              <a:t>M</a:t>
            </a:r>
            <a:r>
              <a:rPr kumimoji="0" lang="en-US" sz="5400" b="0" i="0" u="none" strike="noStrike" kern="1200" cap="none" spc="0" normalizeH="0" baseline="0" noProof="0" dirty="0">
                <a:ln>
                  <a:noFill/>
                </a:ln>
                <a:solidFill>
                  <a:schemeClr val="tx1">
                    <a:lumMod val="50000"/>
                    <a:lumOff val="50000"/>
                  </a:schemeClr>
                </a:solidFill>
                <a:effectLst/>
                <a:uLnTx/>
                <a:uFillTx/>
                <a:latin typeface="+mj-lt"/>
                <a:ea typeface="+mn-ea"/>
                <a:cs typeface="+mn-cs"/>
              </a:rPr>
              <a:t>oney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tx1"/>
                </a:solidFill>
                <a:effectLst/>
                <a:uLnTx/>
                <a:uFillTx/>
                <a:latin typeface="+mj-lt"/>
                <a:ea typeface="+mn-ea"/>
                <a:cs typeface="+mn-cs"/>
              </a:rPr>
              <a:t>	</a:t>
            </a:r>
            <a:r>
              <a:rPr kumimoji="0" lang="en-US" sz="5400" b="1" i="0" u="none" strike="noStrike" kern="1200" cap="none" spc="0" normalizeH="0" baseline="0" noProof="0" dirty="0">
                <a:ln>
                  <a:noFill/>
                </a:ln>
                <a:solidFill>
                  <a:schemeClr val="tx1"/>
                </a:solidFill>
                <a:effectLst/>
                <a:uLnTx/>
                <a:uFillTx/>
                <a:latin typeface="+mj-lt"/>
                <a:ea typeface="+mn-ea"/>
                <a:cs typeface="+mn-cs"/>
              </a:rPr>
              <a:t>A</a:t>
            </a:r>
            <a:r>
              <a:rPr kumimoji="0" lang="en-US" sz="5400" b="0" i="0" u="none" strike="noStrike" kern="1200" cap="none" spc="0" normalizeH="0" baseline="0" noProof="0" dirty="0">
                <a:ln>
                  <a:noFill/>
                </a:ln>
                <a:solidFill>
                  <a:schemeClr val="tx1">
                    <a:lumMod val="50000"/>
                    <a:lumOff val="50000"/>
                  </a:schemeClr>
                </a:solidFill>
                <a:effectLst/>
                <a:uLnTx/>
                <a:uFillTx/>
                <a:latin typeface="+mj-lt"/>
                <a:ea typeface="+mn-ea"/>
                <a:cs typeface="+mn-cs"/>
              </a:rPr>
              <a:t>uthority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tx1"/>
                </a:solidFill>
                <a:effectLst/>
                <a:uLnTx/>
                <a:uFillTx/>
                <a:latin typeface="+mj-lt"/>
                <a:ea typeface="+mn-ea"/>
                <a:cs typeface="+mn-cs"/>
              </a:rPr>
              <a:t>		</a:t>
            </a:r>
            <a:r>
              <a:rPr kumimoji="0" lang="en-US" sz="5400" b="1" i="0" u="none" strike="noStrike" kern="1200" cap="none" spc="0" normalizeH="0" baseline="0" noProof="0" dirty="0">
                <a:ln>
                  <a:noFill/>
                </a:ln>
                <a:solidFill>
                  <a:schemeClr val="tx1"/>
                </a:solidFill>
                <a:effectLst/>
                <a:uLnTx/>
                <a:uFillTx/>
                <a:latin typeface="+mj-lt"/>
                <a:ea typeface="+mn-ea"/>
                <a:cs typeface="+mn-cs"/>
              </a:rPr>
              <a:t>N</a:t>
            </a:r>
            <a:r>
              <a:rPr kumimoji="0" lang="en-US" sz="5400" b="0" i="0" u="none" strike="noStrike" kern="1200" cap="none" spc="0" normalizeH="0" baseline="0" noProof="0" dirty="0">
                <a:ln>
                  <a:noFill/>
                </a:ln>
                <a:solidFill>
                  <a:schemeClr val="tx1">
                    <a:lumMod val="50000"/>
                    <a:lumOff val="50000"/>
                  </a:schemeClr>
                </a:solidFill>
                <a:effectLst/>
                <a:uLnTx/>
                <a:uFillTx/>
                <a:latin typeface="+mj-lt"/>
                <a:ea typeface="+mn-ea"/>
                <a:cs typeface="+mn-cs"/>
              </a:rPr>
              <a:t>eed</a:t>
            </a:r>
            <a:endParaRPr kumimoji="0" lang="en-US" sz="54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10" name="Text Placeholder 9">
            <a:extLst>
              <a:ext uri="{FF2B5EF4-FFF2-40B4-BE49-F238E27FC236}">
                <a16:creationId xmlns:a16="http://schemas.microsoft.com/office/drawing/2014/main" id="{BA9CCFFD-E157-37B6-46F9-DC53D728F959}"/>
              </a:ext>
            </a:extLst>
          </p:cNvPr>
          <p:cNvSpPr>
            <a:spLocks noGrp="1"/>
          </p:cNvSpPr>
          <p:nvPr>
            <p:ph type="body" sz="quarter" idx="14"/>
          </p:nvPr>
        </p:nvSpPr>
        <p:spPr>
          <a:xfrm>
            <a:off x="1280161" y="4182534"/>
            <a:ext cx="4663440" cy="1752599"/>
          </a:xfrm>
        </p:spPr>
        <p:txBody>
          <a:bodyPr/>
          <a:lstStyle/>
          <a:p>
            <a:pPr marL="285750" indent="-285750">
              <a:buFont typeface="Arial" panose="020B0604020202020204" pitchFamily="34" charset="0"/>
              <a:buChar char="•"/>
            </a:pPr>
            <a:r>
              <a:rPr lang="en-US" dirty="0"/>
              <a:t>Every company separates these along the corporate hierarchy.</a:t>
            </a:r>
          </a:p>
          <a:p>
            <a:pPr marL="285750" indent="-285750">
              <a:buFont typeface="Arial" panose="020B0604020202020204" pitchFamily="34" charset="0"/>
              <a:buChar char="•"/>
            </a:pPr>
            <a:r>
              <a:rPr lang="en-US" dirty="0"/>
              <a:t>You must sell the same product in different ways to different people.</a:t>
            </a:r>
          </a:p>
          <a:p>
            <a:pPr marL="285750" indent="-285750">
              <a:buFont typeface="Arial" panose="020B0604020202020204" pitchFamily="34" charset="0"/>
              <a:buChar char="•"/>
            </a:pPr>
            <a:endParaRPr lang="en-US" dirty="0"/>
          </a:p>
        </p:txBody>
      </p:sp>
      <p:pic>
        <p:nvPicPr>
          <p:cNvPr id="1026" name="Picture 2" descr="Book cover of Magical Selling by Raju Bhupatiraju.">
            <a:extLst>
              <a:ext uri="{FF2B5EF4-FFF2-40B4-BE49-F238E27FC236}">
                <a16:creationId xmlns:a16="http://schemas.microsoft.com/office/drawing/2014/main" id="{5AE85AFE-AD5F-C3C6-71ED-55BE802B522F}"/>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12495" r="-12350"/>
          <a:stretch>
            <a:fillRect/>
          </a:stretch>
        </p:blipFill>
        <p:spPr bwMode="auto">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065232"/>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BD0A93-B4C9-B870-3339-6DA8E0ECC74A}"/>
              </a:ext>
            </a:extLst>
          </p:cNvPr>
          <p:cNvSpPr>
            <a:spLocks noGrp="1"/>
          </p:cNvSpPr>
          <p:nvPr>
            <p:ph type="title"/>
          </p:nvPr>
        </p:nvSpPr>
        <p:spPr/>
        <p:txBody>
          <a:bodyPr/>
          <a:lstStyle/>
          <a:p>
            <a:r>
              <a:rPr lang="en-US" sz="2400" dirty="0"/>
              <a:t>Filter</a:t>
            </a:r>
            <a:r>
              <a:rPr lang="en-US" sz="2400" b="0" dirty="0"/>
              <a:t>: Customer Discovery</a:t>
            </a:r>
            <a:br>
              <a:rPr lang="en-US" sz="2400" b="0" dirty="0"/>
            </a:br>
            <a:r>
              <a:rPr lang="en-US" dirty="0"/>
              <a:t>Example: Surgical Imaging System</a:t>
            </a:r>
          </a:p>
        </p:txBody>
      </p:sp>
      <p:sp>
        <p:nvSpPr>
          <p:cNvPr id="6" name="Content Placeholder 5">
            <a:extLst>
              <a:ext uri="{FF2B5EF4-FFF2-40B4-BE49-F238E27FC236}">
                <a16:creationId xmlns:a16="http://schemas.microsoft.com/office/drawing/2014/main" id="{BBDDCE92-B087-E9E7-9306-B16F36AA411F}"/>
              </a:ext>
            </a:extLst>
          </p:cNvPr>
          <p:cNvSpPr>
            <a:spLocks noGrp="1"/>
          </p:cNvSpPr>
          <p:nvPr>
            <p:ph idx="1"/>
          </p:nvPr>
        </p:nvSpPr>
        <p:spPr/>
        <p:txBody>
          <a:bodyPr>
            <a:noAutofit/>
          </a:bodyPr>
          <a:lstStyle/>
          <a:p>
            <a:pPr marL="0" indent="0">
              <a:buNone/>
            </a:pPr>
            <a:r>
              <a:rPr lang="en-US" sz="2400" dirty="0"/>
              <a:t>Realtime tracking of brain </a:t>
            </a:r>
            <a:r>
              <a:rPr lang="en-US" sz="2400" dirty="0" err="1"/>
              <a:t>tumour</a:t>
            </a:r>
            <a:r>
              <a:rPr lang="en-US" sz="2400" dirty="0"/>
              <a:t> boundaries from imaging.</a:t>
            </a:r>
          </a:p>
          <a:p>
            <a:r>
              <a:rPr lang="en-US" sz="2400" b="1" dirty="0"/>
              <a:t>Money:</a:t>
            </a:r>
          </a:p>
          <a:p>
            <a:pPr lvl="1"/>
            <a:r>
              <a:rPr lang="en-US" sz="2000" dirty="0"/>
              <a:t>Hospital’s surgery department budget.</a:t>
            </a:r>
          </a:p>
          <a:p>
            <a:pPr lvl="1"/>
            <a:r>
              <a:rPr lang="en-US" sz="2000" dirty="0"/>
              <a:t>CAPEX is &lt;$250k, approved by CFO. </a:t>
            </a:r>
          </a:p>
          <a:p>
            <a:r>
              <a:rPr lang="en-US" sz="2400" b="1" dirty="0"/>
              <a:t>Authority:</a:t>
            </a:r>
          </a:p>
          <a:p>
            <a:pPr lvl="1"/>
            <a:r>
              <a:rPr lang="en-US" sz="2000" dirty="0"/>
              <a:t>Chief of Surgery, input from chief of neuro.</a:t>
            </a:r>
          </a:p>
          <a:p>
            <a:pPr lvl="1"/>
            <a:r>
              <a:rPr lang="en-US" sz="2000" dirty="0"/>
              <a:t>Purchasing committee</a:t>
            </a:r>
          </a:p>
          <a:p>
            <a:pPr lvl="1"/>
            <a:r>
              <a:rPr lang="en-US" sz="2000" dirty="0"/>
              <a:t>Purchasing/legal department.</a:t>
            </a:r>
          </a:p>
          <a:p>
            <a:r>
              <a:rPr lang="en-US" sz="2400" b="1" dirty="0"/>
              <a:t>Need:</a:t>
            </a:r>
          </a:p>
          <a:p>
            <a:pPr lvl="1"/>
            <a:r>
              <a:rPr lang="en-US" sz="2000" dirty="0"/>
              <a:t>Neurosurgery team wants real-time tracking to improve margin clearance.</a:t>
            </a:r>
          </a:p>
          <a:p>
            <a:pPr lvl="1"/>
            <a:r>
              <a:rPr lang="en-US" sz="2000" dirty="0"/>
              <a:t>Hospital compliance team to meet accreditation requirements.</a:t>
            </a:r>
          </a:p>
        </p:txBody>
      </p:sp>
    </p:spTree>
    <p:extLst>
      <p:ext uri="{BB962C8B-B14F-4D97-AF65-F5344CB8AC3E}">
        <p14:creationId xmlns:p14="http://schemas.microsoft.com/office/powerpoint/2010/main" val="1498771867"/>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C1AEB85-6F2A-B483-BBC7-98AB6A5B90D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8A3735C-FE19-CD2B-0EDC-88FD7F21D095}"/>
              </a:ext>
            </a:extLst>
          </p:cNvPr>
          <p:cNvSpPr>
            <a:spLocks noGrp="1"/>
          </p:cNvSpPr>
          <p:nvPr>
            <p:ph type="title"/>
          </p:nvPr>
        </p:nvSpPr>
        <p:spPr/>
        <p:txBody>
          <a:bodyPr/>
          <a:lstStyle/>
          <a:p>
            <a:r>
              <a:rPr lang="en-US" sz="2400" dirty="0"/>
              <a:t>Filter</a:t>
            </a:r>
            <a:r>
              <a:rPr lang="en-US" sz="2400" b="0" dirty="0"/>
              <a:t>: Customer Discovery</a:t>
            </a:r>
            <a:br>
              <a:rPr lang="en-US" sz="2400" b="0" dirty="0"/>
            </a:br>
            <a:r>
              <a:rPr lang="en-US" dirty="0"/>
              <a:t>Example: Sepsis Diagnostic Device</a:t>
            </a:r>
          </a:p>
        </p:txBody>
      </p:sp>
      <p:sp>
        <p:nvSpPr>
          <p:cNvPr id="6" name="Content Placeholder 5">
            <a:extLst>
              <a:ext uri="{FF2B5EF4-FFF2-40B4-BE49-F238E27FC236}">
                <a16:creationId xmlns:a16="http://schemas.microsoft.com/office/drawing/2014/main" id="{8D615870-FAD7-C9D1-6D70-74CB48AA251D}"/>
              </a:ext>
            </a:extLst>
          </p:cNvPr>
          <p:cNvSpPr>
            <a:spLocks noGrp="1"/>
          </p:cNvSpPr>
          <p:nvPr>
            <p:ph idx="1"/>
          </p:nvPr>
        </p:nvSpPr>
        <p:spPr/>
        <p:txBody>
          <a:bodyPr>
            <a:noAutofit/>
          </a:bodyPr>
          <a:lstStyle/>
          <a:p>
            <a:pPr marL="0" indent="0">
              <a:buNone/>
            </a:pPr>
            <a:r>
              <a:rPr lang="en-US" sz="2400" dirty="0">
                <a:solidFill>
                  <a:prstClr val="black"/>
                </a:solidFill>
              </a:rPr>
              <a:t>For quick use in emergency department.</a:t>
            </a:r>
          </a:p>
          <a:p>
            <a:r>
              <a:rPr lang="en-US" sz="2400" b="1" dirty="0"/>
              <a:t>Money:</a:t>
            </a:r>
          </a:p>
          <a:p>
            <a:pPr lvl="1"/>
            <a:r>
              <a:rPr lang="en-US" sz="2000" dirty="0"/>
              <a:t>Hospital’s laboratory equipment budget.</a:t>
            </a:r>
          </a:p>
          <a:p>
            <a:pPr lvl="1"/>
            <a:r>
              <a:rPr lang="en-US" sz="2000" dirty="0"/>
              <a:t>CAPEX is &lt;$50k, approved by dept. head.</a:t>
            </a:r>
          </a:p>
          <a:p>
            <a:r>
              <a:rPr lang="en-US" sz="2400" b="1" dirty="0"/>
              <a:t>Authority:</a:t>
            </a:r>
          </a:p>
          <a:p>
            <a:pPr lvl="1"/>
            <a:r>
              <a:rPr lang="en-US" sz="2000" dirty="0"/>
              <a:t>Director of Pathology, input from Head of Emergency Medicine.</a:t>
            </a:r>
          </a:p>
          <a:p>
            <a:pPr lvl="1"/>
            <a:r>
              <a:rPr lang="en-US" sz="2000" dirty="0"/>
              <a:t>Purchasing/legal department.</a:t>
            </a:r>
          </a:p>
          <a:p>
            <a:r>
              <a:rPr lang="en-US" sz="2400" b="1" dirty="0"/>
              <a:t>Need:</a:t>
            </a:r>
          </a:p>
          <a:p>
            <a:pPr lvl="1"/>
            <a:r>
              <a:rPr lang="en-US" sz="2000" dirty="0"/>
              <a:t>ED physicians want faster sepsis diagnosis to start antibiotics earlier.</a:t>
            </a:r>
          </a:p>
          <a:p>
            <a:pPr lvl="1"/>
            <a:r>
              <a:rPr lang="en-US" sz="2000" dirty="0"/>
              <a:t>Pathology technicians are bottlenecked by running cell cultures to diagnose sepsis.</a:t>
            </a:r>
          </a:p>
        </p:txBody>
      </p:sp>
    </p:spTree>
    <p:extLst>
      <p:ext uri="{BB962C8B-B14F-4D97-AF65-F5344CB8AC3E}">
        <p14:creationId xmlns:p14="http://schemas.microsoft.com/office/powerpoint/2010/main" val="460634663"/>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036EB56-630E-DC28-DA7A-055B3F9D23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5186" y="1004213"/>
            <a:ext cx="3883554" cy="58537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A57B07EF-FE64-E413-4DB2-AE48C7B788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4579" y="1004213"/>
            <a:ext cx="3798888" cy="58548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Title 4">
            <a:extLst>
              <a:ext uri="{FF2B5EF4-FFF2-40B4-BE49-F238E27FC236}">
                <a16:creationId xmlns:a16="http://schemas.microsoft.com/office/drawing/2014/main" id="{605FECA4-921A-A13A-6EFA-E64A40876CFB}"/>
              </a:ext>
            </a:extLst>
          </p:cNvPr>
          <p:cNvSpPr txBox="1">
            <a:spLocks/>
          </p:cNvSpPr>
          <p:nvPr/>
        </p:nvSpPr>
        <p:spPr>
          <a:xfrm>
            <a:off x="1280160" y="152400"/>
            <a:ext cx="9137012" cy="635000"/>
          </a:xfrm>
          <a:prstGeom prst="rect">
            <a:avLst/>
          </a:prstGeom>
        </p:spPr>
        <p:txBody>
          <a:bodyPr vert="horz" lIns="0" tIns="0" rIns="0" bIns="0" rtlCol="0" anchor="b" anchorCtr="0">
            <a:noAutofit/>
          </a:bodyPr>
          <a:lstStyle>
            <a:lvl1pPr algn="l" defTabSz="914400" rtl="0" eaLnBrk="1" latinLnBrk="0" hangingPunct="1">
              <a:lnSpc>
                <a:spcPts val="4000"/>
              </a:lnSpc>
              <a:spcBef>
                <a:spcPct val="0"/>
              </a:spcBef>
              <a:buNone/>
              <a:defRPr sz="4000" b="1" kern="1200" cap="all" baseline="0">
                <a:solidFill>
                  <a:schemeClr val="tx1"/>
                </a:solidFill>
                <a:latin typeface="+mj-lt"/>
                <a:ea typeface="+mj-ea"/>
                <a:cs typeface="+mj-cs"/>
              </a:defRPr>
            </a:lvl1pPr>
          </a:lstStyle>
          <a:p>
            <a:r>
              <a:rPr lang="en-US" dirty="0"/>
              <a:t>Filter</a:t>
            </a:r>
            <a:r>
              <a:rPr lang="en-US" b="0" dirty="0"/>
              <a:t>: Customer Discovery</a:t>
            </a:r>
            <a:endParaRPr lang="en-US" dirty="0"/>
          </a:p>
        </p:txBody>
      </p:sp>
    </p:spTree>
    <p:extLst>
      <p:ext uri="{BB962C8B-B14F-4D97-AF65-F5344CB8AC3E}">
        <p14:creationId xmlns:p14="http://schemas.microsoft.com/office/powerpoint/2010/main" val="3469479761"/>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030401-8DE2-5BBA-5ADD-E180162C2C15}"/>
              </a:ext>
            </a:extLst>
          </p:cNvPr>
          <p:cNvSpPr>
            <a:spLocks noGrp="1"/>
          </p:cNvSpPr>
          <p:nvPr>
            <p:ph type="title"/>
          </p:nvPr>
        </p:nvSpPr>
        <p:spPr/>
        <p:txBody>
          <a:bodyPr/>
          <a:lstStyle/>
          <a:p>
            <a:r>
              <a:rPr lang="en-US" sz="2400" dirty="0"/>
              <a:t>FILTER: </a:t>
            </a:r>
            <a:r>
              <a:rPr lang="en-US" sz="2400" b="0" dirty="0"/>
              <a:t>Early Growth</a:t>
            </a:r>
            <a:br>
              <a:rPr lang="en-US" sz="2800" b="0" dirty="0"/>
            </a:br>
            <a:r>
              <a:rPr lang="en-US" dirty="0"/>
              <a:t>Why Do investors Like S</a:t>
            </a:r>
            <a:r>
              <a:rPr lang="en-US" cap="none" dirty="0"/>
              <a:t>aa</a:t>
            </a:r>
            <a:r>
              <a:rPr lang="en-US" dirty="0"/>
              <a:t>S?</a:t>
            </a:r>
          </a:p>
        </p:txBody>
      </p:sp>
      <p:sp>
        <p:nvSpPr>
          <p:cNvPr id="3" name="Text Placeholder 2">
            <a:extLst>
              <a:ext uri="{FF2B5EF4-FFF2-40B4-BE49-F238E27FC236}">
                <a16:creationId xmlns:a16="http://schemas.microsoft.com/office/drawing/2014/main" id="{FE5180E9-2563-CC2E-B5C9-E00E7D49FD2A}"/>
              </a:ext>
            </a:extLst>
          </p:cNvPr>
          <p:cNvSpPr>
            <a:spLocks noGrp="1"/>
          </p:cNvSpPr>
          <p:nvPr>
            <p:ph idx="1"/>
          </p:nvPr>
        </p:nvSpPr>
        <p:spPr/>
        <p:txBody>
          <a:bodyPr/>
          <a:lstStyle/>
          <a:p>
            <a:pPr marL="0" indent="0" algn="ctr">
              <a:buNone/>
            </a:pPr>
            <a:r>
              <a:rPr lang="en-US" dirty="0"/>
              <a:t>Because they can grow easily!</a:t>
            </a:r>
          </a:p>
        </p:txBody>
      </p:sp>
      <p:sp>
        <p:nvSpPr>
          <p:cNvPr id="9" name="Right Brace 8">
            <a:extLst>
              <a:ext uri="{FF2B5EF4-FFF2-40B4-BE49-F238E27FC236}">
                <a16:creationId xmlns:a16="http://schemas.microsoft.com/office/drawing/2014/main" id="{1773A201-3164-5AD4-C2E6-0DDE2620AABE}"/>
              </a:ext>
            </a:extLst>
          </p:cNvPr>
          <p:cNvSpPr/>
          <p:nvPr/>
        </p:nvSpPr>
        <p:spPr>
          <a:xfrm rot="5400000">
            <a:off x="7734299" y="1200256"/>
            <a:ext cx="482600" cy="3268134"/>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 Placeholder 2">
            <a:extLst>
              <a:ext uri="{FF2B5EF4-FFF2-40B4-BE49-F238E27FC236}">
                <a16:creationId xmlns:a16="http://schemas.microsoft.com/office/drawing/2014/main" id="{9054E8B3-E9F8-556B-9E1D-6B82C9612DEF}"/>
              </a:ext>
            </a:extLst>
          </p:cNvPr>
          <p:cNvSpPr txBox="1">
            <a:spLocks/>
          </p:cNvSpPr>
          <p:nvPr/>
        </p:nvSpPr>
        <p:spPr>
          <a:xfrm>
            <a:off x="1279525" y="4023677"/>
            <a:ext cx="10853208" cy="2258590"/>
          </a:xfrm>
          <a:prstGeom prst="rect">
            <a:avLst/>
          </a:prstGeom>
        </p:spPr>
        <p:txBody>
          <a:bodyPr vert="horz" lIns="0" tIns="0" rIns="0" bIns="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Why?</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Because of IaaS/PaaS providers allow easy scaling.</a:t>
            </a:r>
          </a:p>
          <a:p>
            <a:pPr marL="0" indent="0">
              <a:buFont typeface="Arial" panose="020B0604020202020204" pitchFamily="34" charset="0"/>
              <a:buNone/>
            </a:pPr>
            <a:r>
              <a:rPr lang="en-US" dirty="0"/>
              <a:t>Because modern toolchains encourage scalability-first principles.</a:t>
            </a:r>
          </a:p>
        </p:txBody>
      </p:sp>
      <p:graphicFrame>
        <p:nvGraphicFramePr>
          <p:cNvPr id="2" name="Content Placeholder 5" descr="Idea&#10;You have an idea, and you’re convinced that it solves a problem for someone in a way that they will pay you for.&#10;Prototyping&#10;You build the coarsest possible version of your solution, held together with spit and duct tape.&#10;Go-to-market&#10;You receive money from a few people for your solution.&#10;Early Growth&#10;You start making predictable sales.&#10;Growth&#10;You make more and more sales, and expand across markets.&#10;Maturity&#10;You attain stable, average, growth and now work to maintain market position.&#10;">
            <a:extLst>
              <a:ext uri="{FF2B5EF4-FFF2-40B4-BE49-F238E27FC236}">
                <a16:creationId xmlns:a16="http://schemas.microsoft.com/office/drawing/2014/main" id="{04914F48-426E-9910-C866-AC2332F62393}"/>
              </a:ext>
            </a:extLst>
          </p:cNvPr>
          <p:cNvGraphicFramePr>
            <a:graphicFrameLocks/>
          </p:cNvGraphicFramePr>
          <p:nvPr>
            <p:extLst>
              <p:ext uri="{D42A27DB-BD31-4B8C-83A1-F6EECF244321}">
                <p14:modId xmlns:p14="http://schemas.microsoft.com/office/powerpoint/2010/main" val="2620490402"/>
              </p:ext>
            </p:extLst>
          </p:nvPr>
        </p:nvGraphicFramePr>
        <p:xfrm>
          <a:off x="1279525" y="887711"/>
          <a:ext cx="10088563" cy="16754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4663558"/>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BB22788-10B6-752A-F58B-1380466E9ED2}"/>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DCC730F5-5197-E9DC-881C-0758B7B215BE}"/>
              </a:ext>
            </a:extLst>
          </p:cNvPr>
          <p:cNvSpPr txBox="1">
            <a:spLocks/>
          </p:cNvSpPr>
          <p:nvPr/>
        </p:nvSpPr>
        <p:spPr>
          <a:xfrm>
            <a:off x="1280160" y="321732"/>
            <a:ext cx="5221288" cy="1608668"/>
          </a:xfrm>
          <a:prstGeom prst="rect">
            <a:avLst/>
          </a:prstGeom>
        </p:spPr>
        <p:txBody>
          <a:bodyPr vert="horz" lIns="0" tIns="0" rIns="0" bIns="0" rtlCol="0" anchor="t" anchorCtr="0">
            <a:noAutofit/>
          </a:bodyPr>
          <a:lstStyle>
            <a:lvl1pPr algn="l" defTabSz="914400" rtl="0" eaLnBrk="1" latinLnBrk="0" hangingPunct="1">
              <a:lnSpc>
                <a:spcPts val="4000"/>
              </a:lnSpc>
              <a:spcBef>
                <a:spcPct val="0"/>
              </a:spcBef>
              <a:buNone/>
              <a:defRPr sz="4000" b="1" kern="1200" cap="all" baseline="0">
                <a:solidFill>
                  <a:schemeClr val="tx1"/>
                </a:solidFill>
                <a:latin typeface="+mj-lt"/>
                <a:ea typeface="+mj-ea"/>
                <a:cs typeface="+mj-cs"/>
              </a:defRPr>
            </a:lvl1pPr>
          </a:lstStyle>
          <a:p>
            <a:r>
              <a:rPr lang="en-US" dirty="0"/>
              <a:t>FILTER: </a:t>
            </a:r>
            <a:r>
              <a:rPr lang="en-US" b="0" dirty="0"/>
              <a:t>Market Segments</a:t>
            </a:r>
          </a:p>
        </p:txBody>
      </p:sp>
      <p:sp>
        <p:nvSpPr>
          <p:cNvPr id="11" name="Text Placeholder 10">
            <a:extLst>
              <a:ext uri="{FF2B5EF4-FFF2-40B4-BE49-F238E27FC236}">
                <a16:creationId xmlns:a16="http://schemas.microsoft.com/office/drawing/2014/main" id="{7A7FDF72-C24A-9F2F-F3D5-2D37B92BD7C5}"/>
              </a:ext>
            </a:extLst>
          </p:cNvPr>
          <p:cNvSpPr>
            <a:spLocks noGrp="1"/>
          </p:cNvSpPr>
          <p:nvPr>
            <p:ph type="body" sz="quarter" idx="14"/>
          </p:nvPr>
        </p:nvSpPr>
        <p:spPr>
          <a:xfrm>
            <a:off x="1280161" y="2032001"/>
            <a:ext cx="4663440" cy="4295648"/>
          </a:xfrm>
        </p:spPr>
        <p:txBody>
          <a:bodyPr/>
          <a:lstStyle/>
          <a:p>
            <a:r>
              <a:rPr lang="en-US" b="1" dirty="0"/>
              <a:t>The Bowling Alley Model </a:t>
            </a:r>
          </a:p>
          <a:p>
            <a:pPr marL="285750" indent="-285750">
              <a:buFont typeface="Arial" panose="020B0604020202020204" pitchFamily="34" charset="0"/>
              <a:buChar char="•"/>
            </a:pPr>
            <a:r>
              <a:rPr lang="en-US" dirty="0"/>
              <a:t>Begin by solving a specific problem for a specific market segment.</a:t>
            </a:r>
          </a:p>
          <a:p>
            <a:pPr marL="285750" indent="-285750">
              <a:buFont typeface="Arial" panose="020B0604020202020204" pitchFamily="34" charset="0"/>
              <a:buChar char="•"/>
            </a:pPr>
            <a:r>
              <a:rPr lang="en-US" dirty="0"/>
              <a:t>Once you have market dominance, you can add:</a:t>
            </a:r>
          </a:p>
          <a:p>
            <a:pPr marL="514350" lvl="1" indent="-285750"/>
            <a:r>
              <a:rPr lang="en-US" dirty="0"/>
              <a:t>New market segment to the same population, or</a:t>
            </a:r>
          </a:p>
          <a:p>
            <a:pPr marL="514350" lvl="1" indent="-285750"/>
            <a:r>
              <a:rPr lang="en-US" dirty="0"/>
              <a:t>Same market segment for a new population.</a:t>
            </a:r>
          </a:p>
          <a:p>
            <a:pPr marL="285750" indent="-285750">
              <a:buFont typeface="Arial" panose="020B0604020202020204" pitchFamily="34" charset="0"/>
              <a:buChar char="•"/>
            </a:pPr>
            <a:r>
              <a:rPr lang="en-US" dirty="0"/>
              <a:t>Limit your risk by only expanding one at a time!</a:t>
            </a:r>
          </a:p>
        </p:txBody>
      </p:sp>
      <p:pic>
        <p:nvPicPr>
          <p:cNvPr id="2050" name="Picture 2">
            <a:extLst>
              <a:ext uri="{FF2B5EF4-FFF2-40B4-BE49-F238E27FC236}">
                <a16:creationId xmlns:a16="http://schemas.microsoft.com/office/drawing/2014/main" id="{A49BEA10-7F07-9C9A-3F14-75AA88CB213F}"/>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12871" t="-86" r="-12871" b="-86"/>
          <a:stretch>
            <a:fillRect/>
          </a:stretch>
        </p:blipFill>
        <p:spPr bwMode="auto">
          <a:xfrm>
            <a:off x="6696075" y="301625"/>
            <a:ext cx="5221288" cy="6264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077595"/>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6E59C-1E3D-25EB-D2EB-2594E87E82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B4EF49-B4A2-D132-B4B5-51C8808F3D10}"/>
              </a:ext>
            </a:extLst>
          </p:cNvPr>
          <p:cNvSpPr>
            <a:spLocks noGrp="1"/>
          </p:cNvSpPr>
          <p:nvPr>
            <p:ph type="title"/>
          </p:nvPr>
        </p:nvSpPr>
        <p:spPr/>
        <p:txBody>
          <a:bodyPr/>
          <a:lstStyle/>
          <a:p>
            <a:r>
              <a:rPr lang="en-US" sz="2400" dirty="0"/>
              <a:t>FILTER: </a:t>
            </a:r>
            <a:r>
              <a:rPr lang="en-US" sz="2400" b="0" dirty="0"/>
              <a:t>Maturity</a:t>
            </a:r>
            <a:br>
              <a:rPr lang="en-US" b="0" dirty="0"/>
            </a:br>
            <a:r>
              <a:rPr lang="en-US" dirty="0"/>
              <a:t>INCUMBENTS Get Disrupted</a:t>
            </a:r>
          </a:p>
        </p:txBody>
      </p:sp>
      <p:sp>
        <p:nvSpPr>
          <p:cNvPr id="13" name="Content Placeholder 6">
            <a:extLst>
              <a:ext uri="{FF2B5EF4-FFF2-40B4-BE49-F238E27FC236}">
                <a16:creationId xmlns:a16="http://schemas.microsoft.com/office/drawing/2014/main" id="{AED2EB05-8A97-34B4-237E-DE53BFDD0024}"/>
              </a:ext>
            </a:extLst>
          </p:cNvPr>
          <p:cNvSpPr>
            <a:spLocks noGrp="1"/>
          </p:cNvSpPr>
          <p:nvPr>
            <p:ph sz="half" idx="2"/>
          </p:nvPr>
        </p:nvSpPr>
        <p:spPr/>
        <p:txBody>
          <a:bodyPr>
            <a:normAutofit/>
          </a:bodyPr>
          <a:lstStyle/>
          <a:p>
            <a:pPr marL="342900" indent="-342900">
              <a:buFont typeface="Arial" panose="020B0604020202020204" pitchFamily="34" charset="0"/>
              <a:buChar char="•"/>
            </a:pPr>
            <a:r>
              <a:rPr lang="en-US" sz="2400" b="1" dirty="0">
                <a:sym typeface="Wingdings" panose="05000000000000000000" pitchFamily="2" charset="2"/>
              </a:rPr>
              <a:t>Google</a:t>
            </a:r>
            <a:r>
              <a:rPr lang="en-US" sz="2400" dirty="0">
                <a:sym typeface="Wingdings" panose="05000000000000000000" pitchFamily="2" charset="2"/>
              </a:rPr>
              <a:t> (by OpenAI)</a:t>
            </a:r>
          </a:p>
          <a:p>
            <a:pPr marL="342900" indent="-342900">
              <a:buFont typeface="Arial" panose="020B0604020202020204" pitchFamily="34" charset="0"/>
              <a:buChar char="•"/>
            </a:pPr>
            <a:r>
              <a:rPr lang="en-US" sz="2400" b="1" dirty="0">
                <a:sym typeface="Wingdings" panose="05000000000000000000" pitchFamily="2" charset="2"/>
              </a:rPr>
              <a:t>Yahoo</a:t>
            </a:r>
            <a:r>
              <a:rPr lang="en-US" sz="2400" dirty="0">
                <a:sym typeface="Wingdings" panose="05000000000000000000" pitchFamily="2" charset="2"/>
              </a:rPr>
              <a:t> (by Google)</a:t>
            </a:r>
          </a:p>
          <a:p>
            <a:pPr marL="342900" indent="-342900">
              <a:buFont typeface="Arial" panose="020B0604020202020204" pitchFamily="34" charset="0"/>
              <a:buChar char="•"/>
            </a:pPr>
            <a:r>
              <a:rPr lang="en-US" sz="2400" b="1" dirty="0">
                <a:sym typeface="Wingdings" panose="05000000000000000000" pitchFamily="2" charset="2"/>
              </a:rPr>
              <a:t>CompuServe</a:t>
            </a:r>
            <a:r>
              <a:rPr lang="en-US" sz="2400" dirty="0">
                <a:sym typeface="Wingdings" panose="05000000000000000000" pitchFamily="2" charset="2"/>
              </a:rPr>
              <a:t>, </a:t>
            </a:r>
            <a:r>
              <a:rPr lang="en-US" sz="2400" b="1" dirty="0">
                <a:sym typeface="Wingdings" panose="05000000000000000000" pitchFamily="2" charset="2"/>
              </a:rPr>
              <a:t>AOL</a:t>
            </a:r>
            <a:r>
              <a:rPr lang="en-US" sz="2400" dirty="0">
                <a:sym typeface="Wingdings" panose="05000000000000000000" pitchFamily="2" charset="2"/>
              </a:rPr>
              <a:t>, etc.</a:t>
            </a:r>
            <a:br>
              <a:rPr lang="en-US" sz="2400" dirty="0">
                <a:sym typeface="Wingdings" panose="05000000000000000000" pitchFamily="2" charset="2"/>
              </a:rPr>
            </a:br>
            <a:r>
              <a:rPr lang="en-US" sz="2400" dirty="0">
                <a:sym typeface="Wingdings" panose="05000000000000000000" pitchFamily="2" charset="2"/>
              </a:rPr>
              <a:t>(by Yahoo)</a:t>
            </a:r>
          </a:p>
          <a:p>
            <a:pPr marL="342900" indent="-342900">
              <a:buFont typeface="Arial" panose="020B0604020202020204" pitchFamily="34" charset="0"/>
              <a:buChar char="•"/>
            </a:pPr>
            <a:r>
              <a:rPr lang="en-US" sz="2400" b="1" dirty="0">
                <a:sym typeface="Wingdings" panose="05000000000000000000" pitchFamily="2" charset="2"/>
              </a:rPr>
              <a:t>Blockbuster </a:t>
            </a:r>
            <a:r>
              <a:rPr lang="en-US" sz="2400" dirty="0">
                <a:sym typeface="Wingdings" panose="05000000000000000000" pitchFamily="2" charset="2"/>
              </a:rPr>
              <a:t>(by Netflix)</a:t>
            </a:r>
          </a:p>
          <a:p>
            <a:pPr marL="342900" indent="-342900">
              <a:buFont typeface="Arial" panose="020B0604020202020204" pitchFamily="34" charset="0"/>
              <a:buChar char="•"/>
            </a:pPr>
            <a:r>
              <a:rPr lang="en-US" sz="2400" b="1" dirty="0">
                <a:sym typeface="Wingdings" panose="05000000000000000000" pitchFamily="2" charset="2"/>
              </a:rPr>
              <a:t>Kodak </a:t>
            </a:r>
            <a:r>
              <a:rPr lang="en-US" sz="2400" dirty="0">
                <a:sym typeface="Wingdings" panose="05000000000000000000" pitchFamily="2" charset="2"/>
              </a:rPr>
              <a:t>(by digital photography)</a:t>
            </a:r>
          </a:p>
          <a:p>
            <a:pPr marL="342900" indent="-342900">
              <a:buFont typeface="Arial" panose="020B0604020202020204" pitchFamily="34" charset="0"/>
              <a:buChar char="•"/>
            </a:pPr>
            <a:r>
              <a:rPr lang="en-US" sz="2400" b="1" dirty="0">
                <a:sym typeface="Wingdings" panose="05000000000000000000" pitchFamily="2" charset="2"/>
              </a:rPr>
              <a:t>Nokia</a:t>
            </a:r>
            <a:r>
              <a:rPr lang="en-US" sz="2400" dirty="0">
                <a:sym typeface="Wingdings" panose="05000000000000000000" pitchFamily="2" charset="2"/>
              </a:rPr>
              <a:t>, </a:t>
            </a:r>
            <a:r>
              <a:rPr lang="en-US" sz="2400" b="1" dirty="0">
                <a:sym typeface="Wingdings" panose="05000000000000000000" pitchFamily="2" charset="2"/>
              </a:rPr>
              <a:t>Blackberry</a:t>
            </a:r>
            <a:r>
              <a:rPr lang="en-US" sz="2400" dirty="0">
                <a:sym typeface="Wingdings" panose="05000000000000000000" pitchFamily="2" charset="2"/>
              </a:rPr>
              <a:t>, </a:t>
            </a:r>
            <a:r>
              <a:rPr lang="en-US" sz="2400" b="1" dirty="0">
                <a:sym typeface="Wingdings" panose="05000000000000000000" pitchFamily="2" charset="2"/>
              </a:rPr>
              <a:t>Palm</a:t>
            </a:r>
            <a:br>
              <a:rPr lang="en-US" sz="2400" dirty="0">
                <a:sym typeface="Wingdings" panose="05000000000000000000" pitchFamily="2" charset="2"/>
              </a:rPr>
            </a:br>
            <a:r>
              <a:rPr lang="en-US" sz="2400" dirty="0">
                <a:sym typeface="Wingdings" panose="05000000000000000000" pitchFamily="2" charset="2"/>
              </a:rPr>
              <a:t>(by Apple, Google)</a:t>
            </a:r>
          </a:p>
          <a:p>
            <a:pPr marL="342900" indent="-342900">
              <a:buFont typeface="Arial" panose="020B0604020202020204" pitchFamily="34" charset="0"/>
              <a:buChar char="•"/>
            </a:pPr>
            <a:r>
              <a:rPr lang="en-US" sz="2400" b="1" dirty="0" err="1"/>
              <a:t>Encyclopaedia</a:t>
            </a:r>
            <a:r>
              <a:rPr lang="en-US" sz="2400" b="1" dirty="0"/>
              <a:t> Britannica</a:t>
            </a:r>
            <a:br>
              <a:rPr lang="en-US" sz="2400" b="1" dirty="0"/>
            </a:br>
            <a:r>
              <a:rPr lang="en-US" sz="2400" dirty="0"/>
              <a:t>(by Wikipedia)</a:t>
            </a:r>
          </a:p>
          <a:p>
            <a:pPr marL="342900" indent="-342900">
              <a:buFont typeface="Arial" panose="020B0604020202020204" pitchFamily="34" charset="0"/>
              <a:buChar char="•"/>
            </a:pPr>
            <a:r>
              <a:rPr lang="en-US" sz="2400" b="1" dirty="0">
                <a:sym typeface="Wingdings" panose="05000000000000000000" pitchFamily="2" charset="2"/>
              </a:rPr>
              <a:t>Toys R Us</a:t>
            </a:r>
            <a:r>
              <a:rPr lang="en-US" sz="2400" dirty="0">
                <a:sym typeface="Wingdings" panose="05000000000000000000" pitchFamily="2" charset="2"/>
              </a:rPr>
              <a:t> (by Amazon)</a:t>
            </a:r>
          </a:p>
          <a:p>
            <a:pPr marL="342900" indent="-342900">
              <a:buFont typeface="Arial" panose="020B0604020202020204" pitchFamily="34" charset="0"/>
              <a:buChar char="•"/>
            </a:pPr>
            <a:endParaRPr lang="en-US" sz="2400" dirty="0">
              <a:sym typeface="Wingdings" panose="05000000000000000000" pitchFamily="2" charset="2"/>
            </a:endParaRPr>
          </a:p>
        </p:txBody>
      </p:sp>
      <p:sp>
        <p:nvSpPr>
          <p:cNvPr id="3" name="Content Placeholder 2">
            <a:extLst>
              <a:ext uri="{FF2B5EF4-FFF2-40B4-BE49-F238E27FC236}">
                <a16:creationId xmlns:a16="http://schemas.microsoft.com/office/drawing/2014/main" id="{8CCD5D28-6CB7-ABB6-674E-66BA08E7C3F2}"/>
              </a:ext>
            </a:extLst>
          </p:cNvPr>
          <p:cNvSpPr>
            <a:spLocks noGrp="1"/>
          </p:cNvSpPr>
          <p:nvPr>
            <p:ph sz="quarter" idx="4"/>
          </p:nvPr>
        </p:nvSpPr>
        <p:spPr/>
        <p:txBody>
          <a:bodyPr>
            <a:normAutofit/>
          </a:bodyPr>
          <a:lstStyle/>
          <a:p>
            <a:pPr marL="342900" indent="-342900">
              <a:buFont typeface="Arial" panose="020B0604020202020204" pitchFamily="34" charset="0"/>
              <a:buChar char="•"/>
            </a:pPr>
            <a:r>
              <a:rPr lang="en-US" sz="2400" b="1" dirty="0">
                <a:sym typeface="Wingdings" panose="05000000000000000000" pitchFamily="2" charset="2"/>
              </a:rPr>
              <a:t>Garmin/TomTom</a:t>
            </a:r>
            <a:r>
              <a:rPr lang="en-US" sz="2400" dirty="0">
                <a:sym typeface="Wingdings" panose="05000000000000000000" pitchFamily="2" charset="2"/>
              </a:rPr>
              <a:t> (by Google Maps)</a:t>
            </a:r>
          </a:p>
          <a:p>
            <a:pPr marL="342900" indent="-342900">
              <a:buFont typeface="Arial" panose="020B0604020202020204" pitchFamily="34" charset="0"/>
              <a:buChar char="•"/>
            </a:pPr>
            <a:r>
              <a:rPr lang="en-US" sz="2400" b="1" dirty="0"/>
              <a:t>Sears</a:t>
            </a:r>
            <a:r>
              <a:rPr lang="en-US" sz="2400" dirty="0"/>
              <a:t> (by Amazon)</a:t>
            </a:r>
          </a:p>
          <a:p>
            <a:pPr marL="342900" indent="-342900">
              <a:buFont typeface="Arial" panose="020B0604020202020204" pitchFamily="34" charset="0"/>
              <a:buChar char="•"/>
            </a:pPr>
            <a:r>
              <a:rPr lang="en-US" sz="2400" b="1" dirty="0"/>
              <a:t>Skype</a:t>
            </a:r>
            <a:r>
              <a:rPr lang="en-US" sz="2400" dirty="0"/>
              <a:t> (by Zoom)</a:t>
            </a:r>
          </a:p>
          <a:p>
            <a:pPr marL="342900" indent="-342900">
              <a:buFont typeface="Arial" panose="020B0604020202020204" pitchFamily="34" charset="0"/>
              <a:buChar char="•"/>
            </a:pPr>
            <a:r>
              <a:rPr lang="en-US" sz="2400" b="1" dirty="0"/>
              <a:t>Yahoo Mail </a:t>
            </a:r>
            <a:r>
              <a:rPr lang="en-US" sz="2400" dirty="0"/>
              <a:t>(by Gmail)</a:t>
            </a:r>
          </a:p>
          <a:p>
            <a:endParaRPr lang="en-US" sz="2400" dirty="0">
              <a:sym typeface="Wingdings" panose="05000000000000000000" pitchFamily="2" charset="2"/>
            </a:endParaRPr>
          </a:p>
        </p:txBody>
      </p:sp>
      <p:grpSp>
        <p:nvGrpSpPr>
          <p:cNvPr id="10" name="Group 9">
            <a:extLst>
              <a:ext uri="{FF2B5EF4-FFF2-40B4-BE49-F238E27FC236}">
                <a16:creationId xmlns:a16="http://schemas.microsoft.com/office/drawing/2014/main" id="{320BBF15-25A2-38A3-F5A6-45AF71418A54}"/>
              </a:ext>
            </a:extLst>
          </p:cNvPr>
          <p:cNvGrpSpPr/>
          <p:nvPr/>
        </p:nvGrpSpPr>
        <p:grpSpPr>
          <a:xfrm>
            <a:off x="6723401" y="4453467"/>
            <a:ext cx="4140204" cy="1914547"/>
            <a:chOff x="6723401" y="4453467"/>
            <a:chExt cx="4140204" cy="1914547"/>
          </a:xfrm>
        </p:grpSpPr>
        <p:sp>
          <p:nvSpPr>
            <p:cNvPr id="7" name="Rectangle: Rounded Corners 6">
              <a:extLst>
                <a:ext uri="{FF2B5EF4-FFF2-40B4-BE49-F238E27FC236}">
                  <a16:creationId xmlns:a16="http://schemas.microsoft.com/office/drawing/2014/main" id="{16A27356-0DCE-CEC3-AAAA-2BA955488991}"/>
                </a:ext>
              </a:extLst>
            </p:cNvPr>
            <p:cNvSpPr/>
            <p:nvPr/>
          </p:nvSpPr>
          <p:spPr>
            <a:xfrm>
              <a:off x="6723402" y="4453467"/>
              <a:ext cx="4140200" cy="1914547"/>
            </a:xfrm>
            <a:prstGeom prst="roundRect">
              <a:avLst/>
            </a:prstGeom>
            <a:gradFill flip="none" rotWithShape="1">
              <a:gsLst>
                <a:gs pos="100000">
                  <a:schemeClr val="accent4"/>
                </a:gs>
                <a:gs pos="0">
                  <a:schemeClr val="accent2"/>
                </a:gs>
              </a:gsLst>
              <a:lin ang="135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EC40300-34E1-878B-2EF0-7DA75E4A1308}"/>
                </a:ext>
              </a:extLst>
            </p:cNvPr>
            <p:cNvSpPr txBox="1"/>
            <p:nvPr/>
          </p:nvSpPr>
          <p:spPr>
            <a:xfrm>
              <a:off x="6723401" y="5721683"/>
              <a:ext cx="4140204" cy="646331"/>
            </a:xfrm>
            <a:prstGeom prst="rect">
              <a:avLst/>
            </a:prstGeom>
            <a:noFill/>
          </p:spPr>
          <p:txBody>
            <a:bodyPr wrap="square">
              <a:spAutoFit/>
            </a:bodyPr>
            <a:lstStyle/>
            <a:p>
              <a:pPr algn="ctr"/>
              <a:r>
                <a:rPr lang="en-US" sz="1800" b="1" dirty="0">
                  <a:solidFill>
                    <a:schemeClr val="bg1"/>
                  </a:solidFill>
                  <a:sym typeface="Wingdings" panose="05000000000000000000" pitchFamily="2" charset="2"/>
                </a:rPr>
                <a:t>This is why mature companies invest in R&amp;D and M&amp;A.</a:t>
              </a:r>
            </a:p>
          </p:txBody>
        </p:sp>
        <p:pic>
          <p:nvPicPr>
            <p:cNvPr id="9" name="Graphic 8" descr="Warning with solid fill">
              <a:extLst>
                <a:ext uri="{FF2B5EF4-FFF2-40B4-BE49-F238E27FC236}">
                  <a16:creationId xmlns:a16="http://schemas.microsoft.com/office/drawing/2014/main" id="{14FCE4A3-6A5D-FD7E-AE4F-B9D4586DAA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81351" y="4531562"/>
              <a:ext cx="1224302" cy="1224302"/>
            </a:xfrm>
            <a:prstGeom prst="rect">
              <a:avLst/>
            </a:prstGeom>
          </p:spPr>
        </p:pic>
      </p:grpSp>
    </p:spTree>
    <p:extLst>
      <p:ext uri="{BB962C8B-B14F-4D97-AF65-F5344CB8AC3E}">
        <p14:creationId xmlns:p14="http://schemas.microsoft.com/office/powerpoint/2010/main" val="278317213"/>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1A548-3950-E06C-F48E-D98C92299D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6B828F-E9C3-893C-7D4F-4440BCFD356D}"/>
              </a:ext>
            </a:extLst>
          </p:cNvPr>
          <p:cNvSpPr>
            <a:spLocks noGrp="1"/>
          </p:cNvSpPr>
          <p:nvPr>
            <p:ph type="title"/>
          </p:nvPr>
        </p:nvSpPr>
        <p:spPr/>
        <p:txBody>
          <a:bodyPr/>
          <a:lstStyle/>
          <a:p>
            <a:r>
              <a:rPr lang="en-US" sz="2400" dirty="0"/>
              <a:t>FILTER: </a:t>
            </a:r>
            <a:r>
              <a:rPr lang="en-US" sz="2400" b="0" dirty="0"/>
              <a:t>Maturity</a:t>
            </a:r>
            <a:br>
              <a:rPr lang="en-US" sz="2400" b="0" dirty="0"/>
            </a:br>
            <a:r>
              <a:rPr lang="en-US" dirty="0"/>
              <a:t>Why Do We Care about CAGR?</a:t>
            </a:r>
          </a:p>
        </p:txBody>
      </p:sp>
      <p:sp>
        <p:nvSpPr>
          <p:cNvPr id="13" name="Content Placeholder 6">
            <a:extLst>
              <a:ext uri="{FF2B5EF4-FFF2-40B4-BE49-F238E27FC236}">
                <a16:creationId xmlns:a16="http://schemas.microsoft.com/office/drawing/2014/main" id="{36410776-D6BE-2DDC-05D8-3068FF33D914}"/>
              </a:ext>
            </a:extLst>
          </p:cNvPr>
          <p:cNvSpPr>
            <a:spLocks noGrp="1"/>
          </p:cNvSpPr>
          <p:nvPr>
            <p:ph idx="1"/>
          </p:nvPr>
        </p:nvSpPr>
        <p:spPr/>
        <p:txBody>
          <a:bodyPr>
            <a:normAutofit/>
          </a:bodyPr>
          <a:lstStyle/>
          <a:p>
            <a:r>
              <a:rPr lang="en-US" dirty="0"/>
              <a:t>CAGR = “Compound Annual Growth Rate”</a:t>
            </a:r>
          </a:p>
          <a:p>
            <a:r>
              <a:rPr lang="en-US" dirty="0"/>
              <a:t>Companies at maturity are collectively satisfying the total demand for the product in the entire market.</a:t>
            </a:r>
          </a:p>
          <a:p>
            <a:r>
              <a:rPr lang="en-US" dirty="0"/>
              <a:t>To generate more value, they must:</a:t>
            </a:r>
          </a:p>
          <a:p>
            <a:pPr lvl="1"/>
            <a:r>
              <a:rPr lang="en-US" dirty="0">
                <a:sym typeface="Wingdings" panose="05000000000000000000" pitchFamily="2" charset="2"/>
              </a:rPr>
              <a:t>capture business from another company, or</a:t>
            </a:r>
          </a:p>
          <a:p>
            <a:pPr lvl="1"/>
            <a:r>
              <a:rPr lang="en-US" dirty="0">
                <a:sym typeface="Wingdings" panose="05000000000000000000" pitchFamily="2" charset="2"/>
              </a:rPr>
              <a:t>make new business</a:t>
            </a:r>
          </a:p>
          <a:p>
            <a:pPr marL="0" indent="0">
              <a:buNone/>
            </a:pPr>
            <a:endParaRPr lang="en-US" dirty="0">
              <a:sym typeface="Wingdings" panose="05000000000000000000" pitchFamily="2" charset="2"/>
            </a:endParaRPr>
          </a:p>
          <a:p>
            <a:pPr marL="0" indent="0">
              <a:buNone/>
            </a:pPr>
            <a:r>
              <a:rPr lang="en-US" dirty="0">
                <a:sym typeface="Wingdings" panose="05000000000000000000" pitchFamily="2" charset="2"/>
              </a:rPr>
              <a:t>Companies are locked in an </a:t>
            </a:r>
            <a:r>
              <a:rPr lang="en-US" b="1" dirty="0">
                <a:sym typeface="Wingdings" panose="05000000000000000000" pitchFamily="2" charset="2"/>
              </a:rPr>
              <a:t>eternal arms race</a:t>
            </a:r>
            <a:r>
              <a:rPr lang="en-US" dirty="0">
                <a:sym typeface="Wingdings" panose="05000000000000000000" pitchFamily="2" charset="2"/>
              </a:rPr>
              <a:t> with each other to maximize value, and they judge how well they’re doing it by how they grow relative to CAGR.</a:t>
            </a:r>
          </a:p>
        </p:txBody>
      </p:sp>
    </p:spTree>
    <p:extLst>
      <p:ext uri="{BB962C8B-B14F-4D97-AF65-F5344CB8AC3E}">
        <p14:creationId xmlns:p14="http://schemas.microsoft.com/office/powerpoint/2010/main" val="1074433365"/>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80DD6C-D530-8F9C-CADA-2667AC2B5E33}"/>
              </a:ext>
            </a:extLst>
          </p:cNvPr>
          <p:cNvSpPr>
            <a:spLocks noGrp="1"/>
          </p:cNvSpPr>
          <p:nvPr>
            <p:ph type="ctrTitle"/>
          </p:nvPr>
        </p:nvSpPr>
        <p:spPr>
          <a:xfrm>
            <a:off x="1280160" y="301752"/>
            <a:ext cx="4663438" cy="6025896"/>
          </a:xfrm>
        </p:spPr>
        <p:txBody>
          <a:bodyPr/>
          <a:lstStyle/>
          <a:p>
            <a:r>
              <a:rPr lang="en-US" dirty="0"/>
              <a:t>Starting up a company</a:t>
            </a:r>
          </a:p>
        </p:txBody>
      </p:sp>
      <p:sp>
        <p:nvSpPr>
          <p:cNvPr id="8" name="TextBox 7">
            <a:extLst>
              <a:ext uri="{FF2B5EF4-FFF2-40B4-BE49-F238E27FC236}">
                <a16:creationId xmlns:a16="http://schemas.microsoft.com/office/drawing/2014/main" id="{69A53283-4F20-243E-B740-1AAFABF4F420}"/>
              </a:ext>
            </a:extLst>
          </p:cNvPr>
          <p:cNvSpPr txBox="1"/>
          <p:nvPr/>
        </p:nvSpPr>
        <p:spPr>
          <a:xfrm>
            <a:off x="6673219" y="301752"/>
            <a:ext cx="5192716" cy="6370975"/>
          </a:xfrm>
          <a:prstGeom prst="rect">
            <a:avLst/>
          </a:prstGeom>
          <a:noFill/>
        </p:spPr>
        <p:txBody>
          <a:bodyPr wrap="square" rtlCol="0">
            <a:spAutoFit/>
          </a:bodyPr>
          <a:lstStyle/>
          <a:p>
            <a:pPr>
              <a:lnSpc>
                <a:spcPct val="80000"/>
              </a:lnSpc>
            </a:pPr>
            <a:r>
              <a:rPr lang="en-US" sz="6000" dirty="0">
                <a:solidFill>
                  <a:schemeClr val="bg1"/>
                </a:solidFill>
              </a:rPr>
              <a:t>Starting a company is like staring into the abyss and eating glass.</a:t>
            </a:r>
          </a:p>
          <a:p>
            <a:endParaRPr lang="en-SG" sz="1200" dirty="0">
              <a:solidFill>
                <a:schemeClr val="bg1"/>
              </a:solidFill>
            </a:endParaRPr>
          </a:p>
          <a:p>
            <a:pPr algn="r"/>
            <a:br>
              <a:rPr lang="en-SG" sz="3600" dirty="0">
                <a:solidFill>
                  <a:schemeClr val="bg1"/>
                </a:solidFill>
              </a:rPr>
            </a:br>
            <a:br>
              <a:rPr lang="en-SG" sz="3600" dirty="0">
                <a:solidFill>
                  <a:schemeClr val="bg1"/>
                </a:solidFill>
              </a:rPr>
            </a:br>
            <a:r>
              <a:rPr lang="en-SG" sz="3600" dirty="0">
                <a:solidFill>
                  <a:schemeClr val="bg1"/>
                </a:solidFill>
              </a:rPr>
              <a:t>— Elon Musk </a:t>
            </a:r>
            <a:endParaRPr lang="en-US" sz="3600" dirty="0">
              <a:solidFill>
                <a:schemeClr val="bg1"/>
              </a:solidFill>
            </a:endParaRPr>
          </a:p>
        </p:txBody>
      </p:sp>
    </p:spTree>
    <p:extLst>
      <p:ext uri="{BB962C8B-B14F-4D97-AF65-F5344CB8AC3E}">
        <p14:creationId xmlns:p14="http://schemas.microsoft.com/office/powerpoint/2010/main" val="3166662705"/>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6D16FEA-C3A2-1A4F-A0F5-9C1D1B8CFBA1}"/>
              </a:ext>
            </a:extLst>
          </p:cNvPr>
          <p:cNvSpPr>
            <a:spLocks noGrp="1"/>
          </p:cNvSpPr>
          <p:nvPr>
            <p:ph type="pic" sz="quarter" idx="13"/>
          </p:nvPr>
        </p:nvSpPr>
        <p:spPr/>
        <p:txBody>
          <a:bodyPr/>
          <a:lstStyle/>
          <a:p>
            <a:endParaRPr lang="en-US"/>
          </a:p>
        </p:txBody>
      </p:sp>
      <p:sp>
        <p:nvSpPr>
          <p:cNvPr id="5" name="Title 2">
            <a:extLst>
              <a:ext uri="{FF2B5EF4-FFF2-40B4-BE49-F238E27FC236}">
                <a16:creationId xmlns:a16="http://schemas.microsoft.com/office/drawing/2014/main" id="{B525BB2D-D067-1C35-DEA6-2CB747FBF825}"/>
              </a:ext>
            </a:extLst>
          </p:cNvPr>
          <p:cNvSpPr>
            <a:spLocks noGrp="1"/>
          </p:cNvSpPr>
          <p:nvPr>
            <p:ph type="ctrTitle"/>
          </p:nvPr>
        </p:nvSpPr>
        <p:spPr>
          <a:xfrm>
            <a:off x="1280160" y="301752"/>
            <a:ext cx="4663438" cy="6025896"/>
          </a:xfrm>
        </p:spPr>
        <p:txBody>
          <a:bodyPr/>
          <a:lstStyle/>
          <a:p>
            <a:r>
              <a:rPr lang="en-US" dirty="0"/>
              <a:t>In Summary</a:t>
            </a:r>
          </a:p>
        </p:txBody>
      </p:sp>
    </p:spTree>
    <p:extLst>
      <p:ext uri="{BB962C8B-B14F-4D97-AF65-F5344CB8AC3E}">
        <p14:creationId xmlns:p14="http://schemas.microsoft.com/office/powerpoint/2010/main" val="1273845010"/>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2B797-5844-8671-6877-988A8CB186A6}"/>
              </a:ext>
            </a:extLst>
          </p:cNvPr>
          <p:cNvSpPr>
            <a:spLocks noGrp="1"/>
          </p:cNvSpPr>
          <p:nvPr>
            <p:ph type="title"/>
          </p:nvPr>
        </p:nvSpPr>
        <p:spPr/>
        <p:txBody>
          <a:bodyPr/>
          <a:lstStyle/>
          <a:p>
            <a:r>
              <a:rPr lang="en-US" dirty="0"/>
              <a:t>When working in a big company</a:t>
            </a:r>
          </a:p>
        </p:txBody>
      </p:sp>
      <p:sp>
        <p:nvSpPr>
          <p:cNvPr id="3" name="Content Placeholder 2">
            <a:extLst>
              <a:ext uri="{FF2B5EF4-FFF2-40B4-BE49-F238E27FC236}">
                <a16:creationId xmlns:a16="http://schemas.microsoft.com/office/drawing/2014/main" id="{4C6BAD74-C929-75EC-CC2A-C5BA53E2F8A8}"/>
              </a:ext>
            </a:extLst>
          </p:cNvPr>
          <p:cNvSpPr>
            <a:spLocks noGrp="1"/>
          </p:cNvSpPr>
          <p:nvPr>
            <p:ph idx="1"/>
          </p:nvPr>
        </p:nvSpPr>
        <p:spPr/>
        <p:txBody>
          <a:bodyPr>
            <a:normAutofit/>
          </a:bodyPr>
          <a:lstStyle/>
          <a:p>
            <a:pPr>
              <a:spcBef>
                <a:spcPts val="1800"/>
              </a:spcBef>
            </a:pPr>
            <a:r>
              <a:rPr lang="en-US" dirty="0"/>
              <a:t>Every big company you see was once a startup.</a:t>
            </a:r>
          </a:p>
          <a:p>
            <a:pPr>
              <a:spcBef>
                <a:spcPts val="1800"/>
              </a:spcBef>
            </a:pPr>
            <a:r>
              <a:rPr lang="en-US" dirty="0"/>
              <a:t>Some decisions made as a startup remain with a company.</a:t>
            </a:r>
          </a:p>
          <a:p>
            <a:pPr lvl="1">
              <a:spcBef>
                <a:spcPts val="600"/>
              </a:spcBef>
            </a:pPr>
            <a:r>
              <a:rPr lang="en-US" dirty="0"/>
              <a:t>Software architecture, regulatory pathway, business model.</a:t>
            </a:r>
          </a:p>
          <a:p>
            <a:pPr>
              <a:spcBef>
                <a:spcPts val="1800"/>
              </a:spcBef>
            </a:pPr>
            <a:r>
              <a:rPr lang="en-US" dirty="0"/>
              <a:t>Business relationships are enduring.</a:t>
            </a:r>
          </a:p>
          <a:p>
            <a:pPr>
              <a:spcBef>
                <a:spcPts val="1800"/>
              </a:spcBef>
            </a:pPr>
            <a:r>
              <a:rPr lang="en-US" dirty="0"/>
              <a:t>Market Position is an interactive game with others.</a:t>
            </a:r>
          </a:p>
          <a:p>
            <a:pPr>
              <a:spcBef>
                <a:spcPts val="1800"/>
              </a:spcBef>
            </a:pPr>
            <a:endParaRPr lang="en-US" dirty="0"/>
          </a:p>
        </p:txBody>
      </p:sp>
    </p:spTree>
    <p:extLst>
      <p:ext uri="{BB962C8B-B14F-4D97-AF65-F5344CB8AC3E}">
        <p14:creationId xmlns:p14="http://schemas.microsoft.com/office/powerpoint/2010/main" val="421408072"/>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8E170-C77E-76D7-217E-F30D65228FA5}"/>
              </a:ext>
            </a:extLst>
          </p:cNvPr>
          <p:cNvSpPr>
            <a:spLocks noGrp="1"/>
          </p:cNvSpPr>
          <p:nvPr>
            <p:ph type="title"/>
          </p:nvPr>
        </p:nvSpPr>
        <p:spPr/>
        <p:txBody>
          <a:bodyPr/>
          <a:lstStyle/>
          <a:p>
            <a:r>
              <a:rPr lang="en-US" dirty="0"/>
              <a:t>When working in a startup</a:t>
            </a:r>
          </a:p>
        </p:txBody>
      </p:sp>
      <p:sp>
        <p:nvSpPr>
          <p:cNvPr id="3" name="Content Placeholder 2">
            <a:extLst>
              <a:ext uri="{FF2B5EF4-FFF2-40B4-BE49-F238E27FC236}">
                <a16:creationId xmlns:a16="http://schemas.microsoft.com/office/drawing/2014/main" id="{05DD1D85-3FDD-126C-F1C2-3824EE96DE55}"/>
              </a:ext>
            </a:extLst>
          </p:cNvPr>
          <p:cNvSpPr>
            <a:spLocks noGrp="1"/>
          </p:cNvSpPr>
          <p:nvPr>
            <p:ph idx="1"/>
          </p:nvPr>
        </p:nvSpPr>
        <p:spPr/>
        <p:txBody>
          <a:bodyPr/>
          <a:lstStyle/>
          <a:p>
            <a:pPr>
              <a:spcBef>
                <a:spcPts val="1800"/>
              </a:spcBef>
            </a:pPr>
            <a:r>
              <a:rPr lang="en-US" dirty="0"/>
              <a:t>You must be exploiting some comparative advantage.</a:t>
            </a:r>
          </a:p>
          <a:p>
            <a:pPr>
              <a:spcBef>
                <a:spcPts val="1800"/>
              </a:spcBef>
            </a:pPr>
            <a:r>
              <a:rPr lang="en-US" dirty="0"/>
              <a:t>Protect your advantage</a:t>
            </a:r>
          </a:p>
          <a:p>
            <a:pPr lvl="1"/>
            <a:r>
              <a:rPr lang="en-US" dirty="0"/>
              <a:t>Legally through IP laws, Secrets, etc.</a:t>
            </a:r>
          </a:p>
          <a:p>
            <a:pPr>
              <a:spcBef>
                <a:spcPts val="1800"/>
              </a:spcBef>
            </a:pPr>
            <a:r>
              <a:rPr lang="en-US" dirty="0"/>
              <a:t>Talk to as many people as possible, especially customers.</a:t>
            </a:r>
          </a:p>
          <a:p>
            <a:pPr lvl="1"/>
            <a:r>
              <a:rPr lang="en-US" dirty="0"/>
              <a:t>Makes up for information disadvantage.</a:t>
            </a:r>
          </a:p>
          <a:p>
            <a:pPr lvl="1"/>
            <a:r>
              <a:rPr lang="en-US" dirty="0"/>
              <a:t>Correlate what people say.</a:t>
            </a:r>
          </a:p>
          <a:p>
            <a:pPr>
              <a:spcBef>
                <a:spcPts val="1800"/>
              </a:spcBef>
            </a:pPr>
            <a:r>
              <a:rPr lang="en-US" dirty="0"/>
              <a:t>Observe your customers solving their problem</a:t>
            </a:r>
          </a:p>
          <a:p>
            <a:pPr lvl="1"/>
            <a:r>
              <a:rPr lang="en-US" dirty="0"/>
              <a:t>Both with and without your product.</a:t>
            </a:r>
          </a:p>
        </p:txBody>
      </p:sp>
    </p:spTree>
    <p:extLst>
      <p:ext uri="{BB962C8B-B14F-4D97-AF65-F5344CB8AC3E}">
        <p14:creationId xmlns:p14="http://schemas.microsoft.com/office/powerpoint/2010/main" val="2337639817"/>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EF19F-01D5-39BE-5495-07FB3CA500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F29338-A2D9-F07A-8C06-51428D547AE4}"/>
              </a:ext>
            </a:extLst>
          </p:cNvPr>
          <p:cNvSpPr>
            <a:spLocks noGrp="1"/>
          </p:cNvSpPr>
          <p:nvPr>
            <p:ph type="title"/>
          </p:nvPr>
        </p:nvSpPr>
        <p:spPr/>
        <p:txBody>
          <a:bodyPr/>
          <a:lstStyle/>
          <a:p>
            <a:r>
              <a:rPr lang="en-US" dirty="0"/>
              <a:t>Which stages you see</a:t>
            </a:r>
            <a:endParaRPr lang="en-SG" dirty="0"/>
          </a:p>
        </p:txBody>
      </p:sp>
      <p:sp>
        <p:nvSpPr>
          <p:cNvPr id="3" name="Left Brace 2">
            <a:extLst>
              <a:ext uri="{FF2B5EF4-FFF2-40B4-BE49-F238E27FC236}">
                <a16:creationId xmlns:a16="http://schemas.microsoft.com/office/drawing/2014/main" id="{CAE9D7B1-6087-F7EF-A26E-B201D7553C6F}"/>
              </a:ext>
            </a:extLst>
          </p:cNvPr>
          <p:cNvSpPr/>
          <p:nvPr/>
        </p:nvSpPr>
        <p:spPr>
          <a:xfrm rot="16200000">
            <a:off x="9571058" y="1236439"/>
            <a:ext cx="330200" cy="3263406"/>
          </a:xfrm>
          <a:prstGeom prst="leftBrace">
            <a:avLst/>
          </a:prstGeom>
          <a:ln w="57150"/>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23AF490B-59F4-79D1-F789-B4F931B44A16}"/>
              </a:ext>
            </a:extLst>
          </p:cNvPr>
          <p:cNvSpPr txBox="1"/>
          <p:nvPr/>
        </p:nvSpPr>
        <p:spPr>
          <a:xfrm>
            <a:off x="8104455" y="3033242"/>
            <a:ext cx="3263404" cy="369332"/>
          </a:xfrm>
          <a:prstGeom prst="rect">
            <a:avLst/>
          </a:prstGeom>
          <a:noFill/>
        </p:spPr>
        <p:txBody>
          <a:bodyPr wrap="square" rtlCol="0">
            <a:spAutoFit/>
          </a:bodyPr>
          <a:lstStyle/>
          <a:p>
            <a:pPr algn="ctr"/>
            <a:r>
              <a:rPr lang="en-US" dirty="0"/>
              <a:t>As an employee.</a:t>
            </a:r>
          </a:p>
        </p:txBody>
      </p:sp>
      <p:sp>
        <p:nvSpPr>
          <p:cNvPr id="5" name="Left Brace 4">
            <a:extLst>
              <a:ext uri="{FF2B5EF4-FFF2-40B4-BE49-F238E27FC236}">
                <a16:creationId xmlns:a16="http://schemas.microsoft.com/office/drawing/2014/main" id="{84D07427-6092-43C5-0A18-2CC13C559A56}"/>
              </a:ext>
            </a:extLst>
          </p:cNvPr>
          <p:cNvSpPr/>
          <p:nvPr/>
        </p:nvSpPr>
        <p:spPr>
          <a:xfrm rot="16200000">
            <a:off x="8287434" y="1742046"/>
            <a:ext cx="330200" cy="5830657"/>
          </a:xfrm>
          <a:prstGeom prst="leftBrace">
            <a:avLst/>
          </a:prstGeom>
          <a:ln w="57150"/>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dirty="0"/>
          </a:p>
        </p:txBody>
      </p:sp>
      <p:sp>
        <p:nvSpPr>
          <p:cNvPr id="7" name="TextBox 6">
            <a:extLst>
              <a:ext uri="{FF2B5EF4-FFF2-40B4-BE49-F238E27FC236}">
                <a16:creationId xmlns:a16="http://schemas.microsoft.com/office/drawing/2014/main" id="{45E584F9-99FF-2A08-78F2-2F151A8D69DE}"/>
              </a:ext>
            </a:extLst>
          </p:cNvPr>
          <p:cNvSpPr txBox="1"/>
          <p:nvPr/>
        </p:nvSpPr>
        <p:spPr>
          <a:xfrm>
            <a:off x="5536753" y="4822475"/>
            <a:ext cx="5831108" cy="369332"/>
          </a:xfrm>
          <a:prstGeom prst="rect">
            <a:avLst/>
          </a:prstGeom>
          <a:noFill/>
        </p:spPr>
        <p:txBody>
          <a:bodyPr wrap="square" rtlCol="0">
            <a:spAutoFit/>
          </a:bodyPr>
          <a:lstStyle/>
          <a:p>
            <a:pPr algn="ctr"/>
            <a:r>
              <a:rPr lang="en-US" dirty="0"/>
              <a:t>As a consultant.</a:t>
            </a:r>
          </a:p>
        </p:txBody>
      </p:sp>
      <p:sp>
        <p:nvSpPr>
          <p:cNvPr id="8" name="Left Brace 7">
            <a:extLst>
              <a:ext uri="{FF2B5EF4-FFF2-40B4-BE49-F238E27FC236}">
                <a16:creationId xmlns:a16="http://schemas.microsoft.com/office/drawing/2014/main" id="{1609C529-97E9-914F-F46C-34A8F004A77B}"/>
              </a:ext>
            </a:extLst>
          </p:cNvPr>
          <p:cNvSpPr/>
          <p:nvPr/>
        </p:nvSpPr>
        <p:spPr>
          <a:xfrm rot="16200000">
            <a:off x="5290763" y="1375036"/>
            <a:ext cx="330200" cy="8352667"/>
          </a:xfrm>
          <a:prstGeom prst="leftBrace">
            <a:avLst/>
          </a:prstGeom>
          <a:ln w="57150"/>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D5D7C194-EEF5-93A3-4468-17118A9F0415}"/>
              </a:ext>
            </a:extLst>
          </p:cNvPr>
          <p:cNvSpPr txBox="1"/>
          <p:nvPr/>
        </p:nvSpPr>
        <p:spPr>
          <a:xfrm>
            <a:off x="1835457" y="5716470"/>
            <a:ext cx="7240812" cy="369332"/>
          </a:xfrm>
          <a:prstGeom prst="rect">
            <a:avLst/>
          </a:prstGeom>
          <a:noFill/>
        </p:spPr>
        <p:txBody>
          <a:bodyPr wrap="square" rtlCol="0">
            <a:spAutoFit/>
          </a:bodyPr>
          <a:lstStyle/>
          <a:p>
            <a:pPr algn="ctr"/>
            <a:r>
              <a:rPr lang="en-US" dirty="0"/>
              <a:t>As an entrepreneur.</a:t>
            </a:r>
          </a:p>
        </p:txBody>
      </p:sp>
      <p:sp>
        <p:nvSpPr>
          <p:cNvPr id="10" name="Left Brace 9">
            <a:extLst>
              <a:ext uri="{FF2B5EF4-FFF2-40B4-BE49-F238E27FC236}">
                <a16:creationId xmlns:a16="http://schemas.microsoft.com/office/drawing/2014/main" id="{64B86FA7-68A0-BFED-2125-4E09585EF803}"/>
              </a:ext>
            </a:extLst>
          </p:cNvPr>
          <p:cNvSpPr/>
          <p:nvPr/>
        </p:nvSpPr>
        <p:spPr>
          <a:xfrm rot="16200000">
            <a:off x="7419377" y="1714413"/>
            <a:ext cx="330200" cy="4095447"/>
          </a:xfrm>
          <a:prstGeom prst="leftBrace">
            <a:avLst/>
          </a:prstGeom>
          <a:ln w="57150"/>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6A9DFE4A-5F43-A7CB-6522-377502D9BC99}"/>
              </a:ext>
            </a:extLst>
          </p:cNvPr>
          <p:cNvSpPr txBox="1"/>
          <p:nvPr/>
        </p:nvSpPr>
        <p:spPr>
          <a:xfrm>
            <a:off x="5178283" y="3927237"/>
            <a:ext cx="4812384" cy="369332"/>
          </a:xfrm>
          <a:prstGeom prst="rect">
            <a:avLst/>
          </a:prstGeom>
          <a:noFill/>
        </p:spPr>
        <p:txBody>
          <a:bodyPr wrap="square" rtlCol="0">
            <a:spAutoFit/>
          </a:bodyPr>
          <a:lstStyle/>
          <a:p>
            <a:pPr algn="ctr"/>
            <a:r>
              <a:rPr lang="en-US" dirty="0"/>
              <a:t>As a founding employee (with equity).</a:t>
            </a:r>
          </a:p>
        </p:txBody>
      </p:sp>
      <p:graphicFrame>
        <p:nvGraphicFramePr>
          <p:cNvPr id="16" name="Content Placeholder 5" descr="Idea&#10;You have an idea, and you’re convinced that it solves a problem for someone in a way that they will pay you for.&#10;Prototyping&#10;You build the coarsest possible version of your solution, held together with spit and duct tape.&#10;Go-to-market&#10;You receive money from a few people for your solution.&#10;Early Growth&#10;You start making predictable sales.&#10;Growth&#10;You make more and more sales, and expand across markets.&#10;Maturity&#10;You attain stable, average, growth and now work to maintain market position.&#10;">
            <a:extLst>
              <a:ext uri="{FF2B5EF4-FFF2-40B4-BE49-F238E27FC236}">
                <a16:creationId xmlns:a16="http://schemas.microsoft.com/office/drawing/2014/main" id="{A39CBEFE-21A2-5DB4-6F95-3507491BB8F1}"/>
              </a:ext>
            </a:extLst>
          </p:cNvPr>
          <p:cNvGraphicFramePr>
            <a:graphicFrameLocks/>
          </p:cNvGraphicFramePr>
          <p:nvPr>
            <p:extLst>
              <p:ext uri="{D42A27DB-BD31-4B8C-83A1-F6EECF244321}">
                <p14:modId xmlns:p14="http://schemas.microsoft.com/office/powerpoint/2010/main" val="3794147915"/>
              </p:ext>
            </p:extLst>
          </p:nvPr>
        </p:nvGraphicFramePr>
        <p:xfrm>
          <a:off x="1279525" y="887711"/>
          <a:ext cx="10088563" cy="167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392716"/>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3AE1A7-A5D1-F2FF-9836-B9DE9768518A}"/>
              </a:ext>
            </a:extLst>
          </p:cNvPr>
          <p:cNvSpPr>
            <a:spLocks noGrp="1"/>
          </p:cNvSpPr>
          <p:nvPr>
            <p:ph type="title"/>
          </p:nvPr>
        </p:nvSpPr>
        <p:spPr>
          <a:xfrm>
            <a:off x="6915572" y="2252132"/>
            <a:ext cx="4754880" cy="2901952"/>
          </a:xfrm>
        </p:spPr>
        <p:txBody>
          <a:bodyPr/>
          <a:lstStyle/>
          <a:p>
            <a:pPr>
              <a:lnSpc>
                <a:spcPct val="80000"/>
              </a:lnSpc>
            </a:pPr>
            <a:r>
              <a:rPr lang="en-US" sz="7200" dirty="0"/>
              <a:t>Should I build a startup?</a:t>
            </a:r>
          </a:p>
        </p:txBody>
      </p:sp>
      <p:sp>
        <p:nvSpPr>
          <p:cNvPr id="9" name="Content Placeholder 8">
            <a:extLst>
              <a:ext uri="{FF2B5EF4-FFF2-40B4-BE49-F238E27FC236}">
                <a16:creationId xmlns:a16="http://schemas.microsoft.com/office/drawing/2014/main" id="{64C6C7B9-7E1E-234A-57BD-13E3482B607E}"/>
              </a:ext>
            </a:extLst>
          </p:cNvPr>
          <p:cNvSpPr>
            <a:spLocks noGrp="1"/>
          </p:cNvSpPr>
          <p:nvPr>
            <p:ph sz="quarter" idx="15"/>
          </p:nvPr>
        </p:nvSpPr>
        <p:spPr>
          <a:xfrm>
            <a:off x="1279526" y="685800"/>
            <a:ext cx="4663440" cy="5670550"/>
          </a:xfrm>
        </p:spPr>
        <p:txBody>
          <a:bodyPr/>
          <a:lstStyle/>
          <a:p>
            <a:pPr marL="0" indent="0">
              <a:spcBef>
                <a:spcPts val="1800"/>
              </a:spcBef>
              <a:buNone/>
            </a:pPr>
            <a:r>
              <a:rPr lang="en-US" sz="2400" b="1" dirty="0"/>
              <a:t>Fixing What’s Broken </a:t>
            </a:r>
            <a:r>
              <a:rPr lang="en-US" sz="2400" dirty="0"/>
              <a:t>– Seeing a problem in the world and believing you can solve it.</a:t>
            </a:r>
          </a:p>
          <a:p>
            <a:pPr marL="0" indent="0">
              <a:spcBef>
                <a:spcPts val="1800"/>
              </a:spcBef>
              <a:buNone/>
            </a:pPr>
            <a:r>
              <a:rPr lang="en-US" sz="2400" b="1" dirty="0"/>
              <a:t>Freedom – </a:t>
            </a:r>
            <a:r>
              <a:rPr lang="en-US" sz="2400" dirty="0"/>
              <a:t>Choosing what to work on and how to do it.</a:t>
            </a:r>
          </a:p>
          <a:p>
            <a:pPr marL="0" indent="0">
              <a:spcBef>
                <a:spcPts val="1800"/>
              </a:spcBef>
              <a:buNone/>
            </a:pPr>
            <a:r>
              <a:rPr lang="en-US" sz="2400" b="1" dirty="0"/>
              <a:t>Challenge – </a:t>
            </a:r>
            <a:r>
              <a:rPr lang="en-US" sz="2400" dirty="0"/>
              <a:t>Facing new problems every day and growing through them.</a:t>
            </a:r>
          </a:p>
          <a:p>
            <a:pPr marL="0" indent="0">
              <a:spcBef>
                <a:spcPts val="1800"/>
              </a:spcBef>
              <a:buNone/>
            </a:pPr>
            <a:r>
              <a:rPr lang="en-US" sz="2400" b="1" dirty="0"/>
              <a:t>Impact </a:t>
            </a:r>
            <a:r>
              <a:rPr lang="en-US" sz="2400" dirty="0"/>
              <a:t>– Knowing that if it works, life improves for many.</a:t>
            </a:r>
          </a:p>
          <a:p>
            <a:pPr marL="0" indent="0">
              <a:spcBef>
                <a:spcPts val="1800"/>
              </a:spcBef>
              <a:buNone/>
            </a:pPr>
            <a:r>
              <a:rPr lang="en-US" sz="2400" b="1" dirty="0"/>
              <a:t>Responsibility – </a:t>
            </a:r>
            <a:r>
              <a:rPr lang="en-US" sz="2400" dirty="0"/>
              <a:t>Owning the decisions that shape the future.</a:t>
            </a:r>
          </a:p>
          <a:p>
            <a:pPr marL="0" indent="0">
              <a:spcBef>
                <a:spcPts val="1800"/>
              </a:spcBef>
              <a:buNone/>
            </a:pPr>
            <a:r>
              <a:rPr lang="en-US" sz="2400" b="1" dirty="0"/>
              <a:t>Adventure – </a:t>
            </a:r>
            <a:r>
              <a:rPr lang="en-US" sz="2400" dirty="0"/>
              <a:t>Forging a path where none existed before.</a:t>
            </a:r>
          </a:p>
        </p:txBody>
      </p:sp>
      <p:sp>
        <p:nvSpPr>
          <p:cNvPr id="10" name="Title 3">
            <a:extLst>
              <a:ext uri="{FF2B5EF4-FFF2-40B4-BE49-F238E27FC236}">
                <a16:creationId xmlns:a16="http://schemas.microsoft.com/office/drawing/2014/main" id="{242DE2D5-FFF2-1E66-387A-6763EA82A184}"/>
              </a:ext>
            </a:extLst>
          </p:cNvPr>
          <p:cNvSpPr txBox="1">
            <a:spLocks/>
          </p:cNvSpPr>
          <p:nvPr/>
        </p:nvSpPr>
        <p:spPr>
          <a:xfrm>
            <a:off x="6915572" y="685800"/>
            <a:ext cx="4754880" cy="1422399"/>
          </a:xfrm>
          <a:prstGeom prst="rect">
            <a:avLst/>
          </a:prstGeom>
        </p:spPr>
        <p:txBody>
          <a:bodyPr vert="horz" lIns="0" tIns="0" rIns="0" bIns="0" rtlCol="0" anchor="ctr" anchorCtr="0">
            <a:noAutofit/>
          </a:bodyPr>
          <a:lstStyle>
            <a:lvl1pPr algn="l" defTabSz="914400" rtl="0" eaLnBrk="1" latinLnBrk="0" hangingPunct="1">
              <a:lnSpc>
                <a:spcPts val="4000"/>
              </a:lnSpc>
              <a:spcBef>
                <a:spcPct val="0"/>
              </a:spcBef>
              <a:buNone/>
              <a:defRPr sz="4000" b="1" kern="1200" cap="all" spc="0" baseline="0">
                <a:solidFill>
                  <a:schemeClr val="bg1"/>
                </a:solidFill>
                <a:latin typeface="+mj-lt"/>
                <a:ea typeface="+mj-ea"/>
                <a:cs typeface="+mj-cs"/>
              </a:defRPr>
            </a:lvl1pPr>
          </a:lstStyle>
          <a:p>
            <a:pPr>
              <a:lnSpc>
                <a:spcPct val="95000"/>
              </a:lnSpc>
              <a:spcAft>
                <a:spcPts val="1800"/>
              </a:spcAft>
            </a:pPr>
            <a:r>
              <a:rPr lang="en-US" sz="2400" dirty="0"/>
              <a:t>So, after all this.</a:t>
            </a:r>
          </a:p>
          <a:p>
            <a:pPr>
              <a:lnSpc>
                <a:spcPct val="95000"/>
              </a:lnSpc>
              <a:spcAft>
                <a:spcPts val="1800"/>
              </a:spcAft>
            </a:pPr>
            <a:r>
              <a:rPr lang="en-US" sz="2400" dirty="0"/>
              <a:t>Knowing the dangers, pitfalls, and traps.</a:t>
            </a:r>
            <a:endParaRPr lang="en-US" sz="3200" dirty="0"/>
          </a:p>
        </p:txBody>
      </p:sp>
      <p:sp>
        <p:nvSpPr>
          <p:cNvPr id="11" name="Title 3">
            <a:extLst>
              <a:ext uri="{FF2B5EF4-FFF2-40B4-BE49-F238E27FC236}">
                <a16:creationId xmlns:a16="http://schemas.microsoft.com/office/drawing/2014/main" id="{36C24BE6-7946-7AEF-DBB6-3B889F022E70}"/>
              </a:ext>
            </a:extLst>
          </p:cNvPr>
          <p:cNvSpPr txBox="1">
            <a:spLocks/>
          </p:cNvSpPr>
          <p:nvPr/>
        </p:nvSpPr>
        <p:spPr>
          <a:xfrm>
            <a:off x="6915572" y="5044017"/>
            <a:ext cx="4754880" cy="1312333"/>
          </a:xfrm>
          <a:prstGeom prst="rect">
            <a:avLst/>
          </a:prstGeom>
        </p:spPr>
        <p:txBody>
          <a:bodyPr vert="horz" lIns="0" tIns="0" rIns="0" bIns="0" rtlCol="0" anchor="ctr" anchorCtr="0">
            <a:noAutofit/>
          </a:bodyPr>
          <a:lstStyle>
            <a:lvl1pPr algn="l" defTabSz="914400" rtl="0" eaLnBrk="1" latinLnBrk="0" hangingPunct="1">
              <a:lnSpc>
                <a:spcPts val="4000"/>
              </a:lnSpc>
              <a:spcBef>
                <a:spcPct val="0"/>
              </a:spcBef>
              <a:buNone/>
              <a:defRPr sz="4000" b="1" kern="1200" cap="all" spc="0" baseline="0">
                <a:solidFill>
                  <a:schemeClr val="bg1"/>
                </a:solidFill>
                <a:latin typeface="+mj-lt"/>
                <a:ea typeface="+mj-ea"/>
                <a:cs typeface="+mj-cs"/>
              </a:defRPr>
            </a:lvl1pPr>
          </a:lstStyle>
          <a:p>
            <a:pPr>
              <a:lnSpc>
                <a:spcPct val="95000"/>
              </a:lnSpc>
              <a:spcAft>
                <a:spcPts val="1800"/>
              </a:spcAft>
            </a:pPr>
            <a:r>
              <a:rPr lang="en-US" sz="2400" dirty="0"/>
              <a:t>At the cost of time, comfort, security, youth, and other opportunities.</a:t>
            </a:r>
          </a:p>
        </p:txBody>
      </p:sp>
    </p:spTree>
    <p:extLst>
      <p:ext uri="{BB962C8B-B14F-4D97-AF65-F5344CB8AC3E}">
        <p14:creationId xmlns:p14="http://schemas.microsoft.com/office/powerpoint/2010/main" val="1742191784"/>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5EFCD-7727-8761-3B10-58474AC01D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D18897-DB55-E98D-2243-C66C69DF0DB0}"/>
              </a:ext>
            </a:extLst>
          </p:cNvPr>
          <p:cNvSpPr>
            <a:spLocks noGrp="1"/>
          </p:cNvSpPr>
          <p:nvPr>
            <p:ph type="title"/>
          </p:nvPr>
        </p:nvSpPr>
        <p:spPr>
          <a:xfrm>
            <a:off x="5116544" y="614202"/>
            <a:ext cx="5918072" cy="1383931"/>
          </a:xfrm>
        </p:spPr>
        <p:txBody>
          <a:bodyPr anchor="b">
            <a:normAutofit/>
          </a:bodyPr>
          <a:lstStyle/>
          <a:p>
            <a:pPr marL="0" indent="0" algn="l">
              <a:buNone/>
            </a:pPr>
            <a:r>
              <a:rPr lang="en-US" spc="0" dirty="0"/>
              <a:t>Thank you!</a:t>
            </a:r>
          </a:p>
        </p:txBody>
      </p:sp>
      <p:sp>
        <p:nvSpPr>
          <p:cNvPr id="4" name="Slide Number Placeholder 3">
            <a:extLst>
              <a:ext uri="{FF2B5EF4-FFF2-40B4-BE49-F238E27FC236}">
                <a16:creationId xmlns:a16="http://schemas.microsoft.com/office/drawing/2014/main" id="{BF202C8D-3292-447F-19FA-7672A00BCA99}"/>
              </a:ext>
            </a:extLst>
          </p:cNvPr>
          <p:cNvSpPr>
            <a:spLocks noGrp="1"/>
          </p:cNvSpPr>
          <p:nvPr>
            <p:ph type="sldNum" sz="quarter" idx="20"/>
          </p:nvPr>
        </p:nvSpPr>
        <p:spPr/>
        <p:txBody>
          <a:bodyPr>
            <a:normAutofit/>
          </a:bodyPr>
          <a:lstStyle/>
          <a:p>
            <a:pPr>
              <a:spcAft>
                <a:spcPts val="600"/>
              </a:spcAft>
            </a:pPr>
            <a:fld id="{91F18EF7-BE1E-4ECB-84D4-67C2B4D8F095}" type="slidenum">
              <a:rPr lang="en-US" smtClean="0"/>
              <a:pPr>
                <a:spcAft>
                  <a:spcPts val="600"/>
                </a:spcAft>
              </a:pPr>
              <a:t>45</a:t>
            </a:fld>
            <a:endParaRPr lang="en-US"/>
          </a:p>
        </p:txBody>
      </p:sp>
      <p:pic>
        <p:nvPicPr>
          <p:cNvPr id="6" name="Picture Placeholder 5" descr="A qr code on a white background&#10;&#10;AI-generated content may be incorrect.">
            <a:extLst>
              <a:ext uri="{FF2B5EF4-FFF2-40B4-BE49-F238E27FC236}">
                <a16:creationId xmlns:a16="http://schemas.microsoft.com/office/drawing/2014/main" id="{91521779-5FD8-C178-0784-768279651803}"/>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a:stretch>
            <a:fillRect/>
          </a:stretch>
        </p:blipFill>
        <p:spPr>
          <a:xfrm>
            <a:off x="280875" y="1505394"/>
            <a:ext cx="4625977" cy="4625976"/>
          </a:xfrm>
          <a:prstGeom prst="rect">
            <a:avLst/>
          </a:prstGeom>
        </p:spPr>
      </p:pic>
      <p:sp>
        <p:nvSpPr>
          <p:cNvPr id="10" name="Content Placeholder 9">
            <a:extLst>
              <a:ext uri="{FF2B5EF4-FFF2-40B4-BE49-F238E27FC236}">
                <a16:creationId xmlns:a16="http://schemas.microsoft.com/office/drawing/2014/main" id="{92F3C7AD-FDC5-BC68-8B0D-21D10B73301E}"/>
              </a:ext>
            </a:extLst>
          </p:cNvPr>
          <p:cNvSpPr>
            <a:spLocks noGrp="1"/>
          </p:cNvSpPr>
          <p:nvPr>
            <p:ph type="body" sz="quarter" idx="17"/>
          </p:nvPr>
        </p:nvSpPr>
        <p:spPr>
          <a:xfrm>
            <a:off x="5116547" y="2530058"/>
            <a:ext cx="6685985" cy="3144965"/>
          </a:xfrm>
        </p:spPr>
        <p:txBody>
          <a:bodyPr>
            <a:noAutofit/>
          </a:bodyPr>
          <a:lstStyle/>
          <a:p>
            <a:pPr marL="342900" indent="-342900" algn="l">
              <a:buFont typeface="Wingdings" panose="05000000000000000000" pitchFamily="2" charset="2"/>
              <a:buChar char="ç"/>
            </a:pPr>
            <a:r>
              <a:rPr lang="en-US" dirty="0"/>
              <a:t>Recommended reading</a:t>
            </a:r>
          </a:p>
          <a:p>
            <a:pPr marL="342900" indent="-342900" algn="l">
              <a:buFont typeface="Wingdings" panose="05000000000000000000" pitchFamily="2" charset="2"/>
              <a:buChar char="ç"/>
            </a:pPr>
            <a:r>
              <a:rPr lang="en-US" dirty="0"/>
              <a:t>Lecture video</a:t>
            </a:r>
          </a:p>
          <a:p>
            <a:pPr marL="342900" indent="-342900" algn="l">
              <a:buFont typeface="Wingdings" panose="05000000000000000000" pitchFamily="2" charset="2"/>
              <a:buChar char="ç"/>
            </a:pPr>
            <a:r>
              <a:rPr lang="en-US" dirty="0"/>
              <a:t>Follow me on LinkedIn.</a:t>
            </a:r>
          </a:p>
          <a:p>
            <a:pPr marL="0" indent="0" algn="l">
              <a:buNone/>
            </a:pPr>
            <a:endParaRPr lang="en-US" dirty="0"/>
          </a:p>
          <a:p>
            <a:pPr marL="0" indent="0" algn="l">
              <a:buNone/>
            </a:pPr>
            <a:endParaRPr lang="en-US" dirty="0"/>
          </a:p>
          <a:p>
            <a:pPr marL="0" indent="0" algn="l">
              <a:buNone/>
            </a:pPr>
            <a:endParaRPr lang="en-US" dirty="0"/>
          </a:p>
          <a:p>
            <a:pPr marL="0" indent="0" algn="l">
              <a:buNone/>
            </a:pPr>
            <a:endParaRPr lang="en-US" dirty="0"/>
          </a:p>
        </p:txBody>
      </p:sp>
    </p:spTree>
    <p:extLst>
      <p:ext uri="{BB962C8B-B14F-4D97-AF65-F5344CB8AC3E}">
        <p14:creationId xmlns:p14="http://schemas.microsoft.com/office/powerpoint/2010/main" val="1693652178"/>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4E06E-30AF-6EB5-458C-28E87E521305}"/>
            </a:ext>
          </a:extLst>
        </p:cNvPr>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F7385687-9479-2AA0-519A-4F1F7C6C6EF5}"/>
              </a:ext>
            </a:extLst>
          </p:cNvPr>
          <p:cNvGraphicFramePr>
            <a:graphicFrameLocks noGrp="1"/>
          </p:cNvGraphicFramePr>
          <p:nvPr>
            <p:extLst>
              <p:ext uri="{D42A27DB-BD31-4B8C-83A1-F6EECF244321}">
                <p14:modId xmlns:p14="http://schemas.microsoft.com/office/powerpoint/2010/main" val="2896197650"/>
              </p:ext>
            </p:extLst>
          </p:nvPr>
        </p:nvGraphicFramePr>
        <p:xfrm>
          <a:off x="7197286" y="1371600"/>
          <a:ext cx="4165600" cy="4597400"/>
        </p:xfrm>
        <a:graphic>
          <a:graphicData uri="http://schemas.openxmlformats.org/drawingml/2006/table">
            <a:tbl>
              <a:tblPr firstRow="1" bandRow="1">
                <a:tableStyleId>{2D5ABB26-0587-4C30-8999-92F81FD0307C}</a:tableStyleId>
              </a:tblPr>
              <a:tblGrid>
                <a:gridCol w="1456770">
                  <a:extLst>
                    <a:ext uri="{9D8B030D-6E8A-4147-A177-3AD203B41FA5}">
                      <a16:colId xmlns:a16="http://schemas.microsoft.com/office/drawing/2014/main" val="4130659900"/>
                    </a:ext>
                  </a:extLst>
                </a:gridCol>
                <a:gridCol w="2708830">
                  <a:extLst>
                    <a:ext uri="{9D8B030D-6E8A-4147-A177-3AD203B41FA5}">
                      <a16:colId xmlns:a16="http://schemas.microsoft.com/office/drawing/2014/main" val="3516601288"/>
                    </a:ext>
                  </a:extLst>
                </a:gridCol>
              </a:tblGrid>
              <a:tr h="919480">
                <a:tc>
                  <a:txBody>
                    <a:bodyPr/>
                    <a:lstStyle/>
                    <a:p>
                      <a:pPr algn="r"/>
                      <a:r>
                        <a:rPr lang="en-US" sz="4800" dirty="0"/>
                        <a:t>38</a:t>
                      </a:r>
                      <a:r>
                        <a:rPr lang="en-US" sz="4800" baseline="30000" dirty="0"/>
                        <a:t>%</a:t>
                      </a:r>
                    </a:p>
                  </a:txBody>
                  <a:tcPr anchor="ctr"/>
                </a:tc>
                <a:tc>
                  <a:txBody>
                    <a:bodyPr/>
                    <a:lstStyle/>
                    <a:p>
                      <a:pPr algn="l"/>
                      <a:r>
                        <a:rPr lang="en-US" dirty="0"/>
                        <a:t>Financial Issues</a:t>
                      </a:r>
                    </a:p>
                  </a:txBody>
                  <a:tcPr anchor="ctr"/>
                </a:tc>
                <a:extLst>
                  <a:ext uri="{0D108BD9-81ED-4DB2-BD59-A6C34878D82A}">
                    <a16:rowId xmlns:a16="http://schemas.microsoft.com/office/drawing/2014/main" val="3919743700"/>
                  </a:ext>
                </a:extLst>
              </a:tr>
              <a:tr h="919480">
                <a:tc>
                  <a:txBody>
                    <a:bodyPr/>
                    <a:lstStyle/>
                    <a:p>
                      <a:pPr algn="r"/>
                      <a:r>
                        <a:rPr lang="en-US" sz="4800" dirty="0"/>
                        <a:t>35</a:t>
                      </a:r>
                      <a:r>
                        <a:rPr lang="en-US" sz="4800" baseline="30000" dirty="0"/>
                        <a:t>%</a:t>
                      </a:r>
                    </a:p>
                  </a:txBody>
                  <a:tcPr anchor="ctr"/>
                </a:tc>
                <a:tc>
                  <a:txBody>
                    <a:bodyPr/>
                    <a:lstStyle/>
                    <a:p>
                      <a:pPr algn="l"/>
                      <a:r>
                        <a:rPr lang="en-US" dirty="0"/>
                        <a:t>Lack of Market Need</a:t>
                      </a:r>
                    </a:p>
                  </a:txBody>
                  <a:tcPr anchor="ctr"/>
                </a:tc>
                <a:extLst>
                  <a:ext uri="{0D108BD9-81ED-4DB2-BD59-A6C34878D82A}">
                    <a16:rowId xmlns:a16="http://schemas.microsoft.com/office/drawing/2014/main" val="252588665"/>
                  </a:ext>
                </a:extLst>
              </a:tr>
              <a:tr h="919480">
                <a:tc>
                  <a:txBody>
                    <a:bodyPr/>
                    <a:lstStyle/>
                    <a:p>
                      <a:pPr algn="r"/>
                      <a:r>
                        <a:rPr lang="en-US" sz="4800" dirty="0"/>
                        <a:t>20</a:t>
                      </a:r>
                      <a:r>
                        <a:rPr lang="en-US" sz="4800" baseline="30000" dirty="0"/>
                        <a:t>%</a:t>
                      </a:r>
                    </a:p>
                  </a:txBody>
                  <a:tcPr anchor="ctr"/>
                </a:tc>
                <a:tc>
                  <a:txBody>
                    <a:bodyPr/>
                    <a:lstStyle/>
                    <a:p>
                      <a:pPr algn="l"/>
                      <a:r>
                        <a:rPr lang="en-US" dirty="0"/>
                        <a:t>Competition</a:t>
                      </a:r>
                    </a:p>
                  </a:txBody>
                  <a:tcPr anchor="ctr"/>
                </a:tc>
                <a:extLst>
                  <a:ext uri="{0D108BD9-81ED-4DB2-BD59-A6C34878D82A}">
                    <a16:rowId xmlns:a16="http://schemas.microsoft.com/office/drawing/2014/main" val="4063024095"/>
                  </a:ext>
                </a:extLst>
              </a:tr>
              <a:tr h="919480">
                <a:tc>
                  <a:txBody>
                    <a:bodyPr/>
                    <a:lstStyle/>
                    <a:p>
                      <a:pPr algn="r"/>
                      <a:r>
                        <a:rPr lang="en-US" sz="4800" dirty="0"/>
                        <a:t>19</a:t>
                      </a:r>
                      <a:r>
                        <a:rPr lang="en-US" sz="4800" baseline="30000" dirty="0"/>
                        <a:t>%</a:t>
                      </a:r>
                    </a:p>
                  </a:txBody>
                  <a:tcPr anchor="ctr"/>
                </a:tc>
                <a:tc>
                  <a:txBody>
                    <a:bodyPr/>
                    <a:lstStyle/>
                    <a:p>
                      <a:pPr algn="l"/>
                      <a:r>
                        <a:rPr lang="en-US" dirty="0"/>
                        <a:t>Business Model</a:t>
                      </a:r>
                    </a:p>
                  </a:txBody>
                  <a:tcPr anchor="ctr"/>
                </a:tc>
                <a:extLst>
                  <a:ext uri="{0D108BD9-81ED-4DB2-BD59-A6C34878D82A}">
                    <a16:rowId xmlns:a16="http://schemas.microsoft.com/office/drawing/2014/main" val="2486266664"/>
                  </a:ext>
                </a:extLst>
              </a:tr>
              <a:tr h="919480">
                <a:tc>
                  <a:txBody>
                    <a:bodyPr/>
                    <a:lstStyle/>
                    <a:p>
                      <a:pPr algn="r"/>
                      <a:r>
                        <a:rPr lang="en-US" sz="4800" dirty="0"/>
                        <a:t>18</a:t>
                      </a:r>
                      <a:r>
                        <a:rPr lang="en-US" sz="4800" baseline="30000" dirty="0"/>
                        <a:t>%</a:t>
                      </a:r>
                    </a:p>
                  </a:txBody>
                  <a:tcPr anchor="ctr"/>
                </a:tc>
                <a:tc>
                  <a:txBody>
                    <a:bodyPr/>
                    <a:lstStyle/>
                    <a:p>
                      <a:pPr algn="l"/>
                      <a:r>
                        <a:rPr lang="en-US" dirty="0"/>
                        <a:t>Legal Challenges</a:t>
                      </a:r>
                    </a:p>
                  </a:txBody>
                  <a:tcPr anchor="ctr"/>
                </a:tc>
                <a:extLst>
                  <a:ext uri="{0D108BD9-81ED-4DB2-BD59-A6C34878D82A}">
                    <a16:rowId xmlns:a16="http://schemas.microsoft.com/office/drawing/2014/main" val="369412379"/>
                  </a:ext>
                </a:extLst>
              </a:tr>
            </a:tbl>
          </a:graphicData>
        </a:graphic>
      </p:graphicFrame>
      <p:sp>
        <p:nvSpPr>
          <p:cNvPr id="4" name="Title 3">
            <a:extLst>
              <a:ext uri="{FF2B5EF4-FFF2-40B4-BE49-F238E27FC236}">
                <a16:creationId xmlns:a16="http://schemas.microsoft.com/office/drawing/2014/main" id="{9E0B256B-32FE-7BBF-2124-10AF5316084B}"/>
              </a:ext>
            </a:extLst>
          </p:cNvPr>
          <p:cNvSpPr>
            <a:spLocks noGrp="1"/>
          </p:cNvSpPr>
          <p:nvPr>
            <p:ph type="title"/>
          </p:nvPr>
        </p:nvSpPr>
        <p:spPr/>
        <p:txBody>
          <a:bodyPr/>
          <a:lstStyle/>
          <a:p>
            <a:r>
              <a:rPr lang="en-US" dirty="0"/>
              <a:t>Startups tend to Fail</a:t>
            </a:r>
          </a:p>
        </p:txBody>
      </p:sp>
      <p:sp>
        <p:nvSpPr>
          <p:cNvPr id="5" name="Content Placeholder 4">
            <a:extLst>
              <a:ext uri="{FF2B5EF4-FFF2-40B4-BE49-F238E27FC236}">
                <a16:creationId xmlns:a16="http://schemas.microsoft.com/office/drawing/2014/main" id="{20CF8BC9-718F-85BE-327A-D014C40DBE7C}"/>
              </a:ext>
            </a:extLst>
          </p:cNvPr>
          <p:cNvSpPr>
            <a:spLocks noGrp="1"/>
          </p:cNvSpPr>
          <p:nvPr>
            <p:ph sz="half" idx="2"/>
          </p:nvPr>
        </p:nvSpPr>
        <p:spPr>
          <a:xfrm>
            <a:off x="1280160" y="6457178"/>
            <a:ext cx="10289562" cy="369332"/>
          </a:xfrm>
        </p:spPr>
        <p:txBody>
          <a:bodyPr anchor="ctr">
            <a:normAutofit/>
          </a:bodyPr>
          <a:lstStyle/>
          <a:p>
            <a:pPr algn="r"/>
            <a:r>
              <a:rPr lang="en-US" sz="1100" dirty="0"/>
              <a:t>Numbers from the US. See https://www.forbes.com/advisor/business/software/startups-failure-rate/</a:t>
            </a:r>
          </a:p>
        </p:txBody>
      </p:sp>
      <p:graphicFrame>
        <p:nvGraphicFramePr>
          <p:cNvPr id="10" name="Table 9">
            <a:extLst>
              <a:ext uri="{FF2B5EF4-FFF2-40B4-BE49-F238E27FC236}">
                <a16:creationId xmlns:a16="http://schemas.microsoft.com/office/drawing/2014/main" id="{4E3754CF-C493-D23E-1005-21B8D83267D6}"/>
              </a:ext>
            </a:extLst>
          </p:cNvPr>
          <p:cNvGraphicFramePr>
            <a:graphicFrameLocks noGrp="1"/>
          </p:cNvGraphicFramePr>
          <p:nvPr>
            <p:extLst>
              <p:ext uri="{D42A27DB-BD31-4B8C-83A1-F6EECF244321}">
                <p14:modId xmlns:p14="http://schemas.microsoft.com/office/powerpoint/2010/main" val="1863324540"/>
              </p:ext>
            </p:extLst>
          </p:nvPr>
        </p:nvGraphicFramePr>
        <p:xfrm>
          <a:off x="2456989" y="1371600"/>
          <a:ext cx="2502546" cy="4597400"/>
        </p:xfrm>
        <a:graphic>
          <a:graphicData uri="http://schemas.openxmlformats.org/drawingml/2006/table">
            <a:tbl>
              <a:tblPr firstRow="1" bandRow="1">
                <a:tableStyleId>{2D5ABB26-0587-4C30-8999-92F81FD0307C}</a:tableStyleId>
              </a:tblPr>
              <a:tblGrid>
                <a:gridCol w="1148080">
                  <a:extLst>
                    <a:ext uri="{9D8B030D-6E8A-4147-A177-3AD203B41FA5}">
                      <a16:colId xmlns:a16="http://schemas.microsoft.com/office/drawing/2014/main" val="1762948079"/>
                    </a:ext>
                  </a:extLst>
                </a:gridCol>
                <a:gridCol w="1354466">
                  <a:extLst>
                    <a:ext uri="{9D8B030D-6E8A-4147-A177-3AD203B41FA5}">
                      <a16:colId xmlns:a16="http://schemas.microsoft.com/office/drawing/2014/main" val="4130659900"/>
                    </a:ext>
                  </a:extLst>
                </a:gridCol>
              </a:tblGrid>
              <a:tr h="1149350">
                <a:tc>
                  <a:txBody>
                    <a:bodyPr/>
                    <a:lstStyle/>
                    <a:p>
                      <a:pPr algn="r"/>
                      <a:r>
                        <a:rPr lang="en-US" dirty="0"/>
                        <a:t>1 year</a:t>
                      </a:r>
                    </a:p>
                  </a:txBody>
                  <a:tcPr anchor="ctr"/>
                </a:tc>
                <a:tc>
                  <a:txBody>
                    <a:bodyPr/>
                    <a:lstStyle/>
                    <a:p>
                      <a:r>
                        <a:rPr lang="en-US" sz="4800" dirty="0"/>
                        <a:t>20</a:t>
                      </a:r>
                      <a:r>
                        <a:rPr lang="en-US" sz="4800" baseline="30000" dirty="0"/>
                        <a:t>%</a:t>
                      </a:r>
                    </a:p>
                  </a:txBody>
                  <a:tcPr anchor="ctr"/>
                </a:tc>
                <a:extLst>
                  <a:ext uri="{0D108BD9-81ED-4DB2-BD59-A6C34878D82A}">
                    <a16:rowId xmlns:a16="http://schemas.microsoft.com/office/drawing/2014/main" val="3919743700"/>
                  </a:ext>
                </a:extLst>
              </a:tr>
              <a:tr h="1149350">
                <a:tc>
                  <a:txBody>
                    <a:bodyPr/>
                    <a:lstStyle/>
                    <a:p>
                      <a:pPr algn="r"/>
                      <a:r>
                        <a:rPr lang="en-US" dirty="0"/>
                        <a:t>3 years</a:t>
                      </a:r>
                    </a:p>
                  </a:txBody>
                  <a:tcPr anchor="ctr"/>
                </a:tc>
                <a:tc>
                  <a:txBody>
                    <a:bodyPr/>
                    <a:lstStyle/>
                    <a:p>
                      <a:r>
                        <a:rPr lang="en-US" sz="4800" dirty="0"/>
                        <a:t>39</a:t>
                      </a:r>
                      <a:r>
                        <a:rPr lang="en-US" sz="4800" baseline="30000" dirty="0"/>
                        <a:t>%</a:t>
                      </a:r>
                    </a:p>
                  </a:txBody>
                  <a:tcPr anchor="ctr"/>
                </a:tc>
                <a:extLst>
                  <a:ext uri="{0D108BD9-81ED-4DB2-BD59-A6C34878D82A}">
                    <a16:rowId xmlns:a16="http://schemas.microsoft.com/office/drawing/2014/main" val="252588665"/>
                  </a:ext>
                </a:extLst>
              </a:tr>
              <a:tr h="1149350">
                <a:tc>
                  <a:txBody>
                    <a:bodyPr/>
                    <a:lstStyle/>
                    <a:p>
                      <a:pPr algn="r"/>
                      <a:r>
                        <a:rPr lang="en-US" dirty="0"/>
                        <a:t>5 years</a:t>
                      </a:r>
                    </a:p>
                  </a:txBody>
                  <a:tcPr anchor="ctr"/>
                </a:tc>
                <a:tc>
                  <a:txBody>
                    <a:bodyPr/>
                    <a:lstStyle/>
                    <a:p>
                      <a:r>
                        <a:rPr lang="en-US" sz="4800" dirty="0"/>
                        <a:t>50</a:t>
                      </a:r>
                      <a:r>
                        <a:rPr lang="en-US" sz="4800" baseline="30000" dirty="0"/>
                        <a:t>%</a:t>
                      </a:r>
                    </a:p>
                  </a:txBody>
                  <a:tcPr anchor="ctr"/>
                </a:tc>
                <a:extLst>
                  <a:ext uri="{0D108BD9-81ED-4DB2-BD59-A6C34878D82A}">
                    <a16:rowId xmlns:a16="http://schemas.microsoft.com/office/drawing/2014/main" val="4063024095"/>
                  </a:ext>
                </a:extLst>
              </a:tr>
              <a:tr h="1149350">
                <a:tc>
                  <a:txBody>
                    <a:bodyPr/>
                    <a:lstStyle/>
                    <a:p>
                      <a:pPr algn="r"/>
                      <a:r>
                        <a:rPr lang="en-US" dirty="0"/>
                        <a:t>10 years</a:t>
                      </a:r>
                    </a:p>
                  </a:txBody>
                  <a:tcPr anchor="ctr"/>
                </a:tc>
                <a:tc>
                  <a:txBody>
                    <a:bodyPr/>
                    <a:lstStyle/>
                    <a:p>
                      <a:r>
                        <a:rPr lang="en-US" sz="4800" dirty="0"/>
                        <a:t>65</a:t>
                      </a:r>
                      <a:r>
                        <a:rPr lang="en-US" sz="4800" baseline="30000" dirty="0"/>
                        <a:t>%</a:t>
                      </a:r>
                    </a:p>
                  </a:txBody>
                  <a:tcPr anchor="ctr"/>
                </a:tc>
                <a:extLst>
                  <a:ext uri="{0D108BD9-81ED-4DB2-BD59-A6C34878D82A}">
                    <a16:rowId xmlns:a16="http://schemas.microsoft.com/office/drawing/2014/main" val="2486266664"/>
                  </a:ext>
                </a:extLst>
              </a:tr>
            </a:tbl>
          </a:graphicData>
        </a:graphic>
      </p:graphicFrame>
      <p:sp>
        <p:nvSpPr>
          <p:cNvPr id="12" name="Right Brace 11">
            <a:extLst>
              <a:ext uri="{FF2B5EF4-FFF2-40B4-BE49-F238E27FC236}">
                <a16:creationId xmlns:a16="http://schemas.microsoft.com/office/drawing/2014/main" id="{11695F6A-7924-10C3-BFD7-19FF4F9FFA6C}"/>
              </a:ext>
            </a:extLst>
          </p:cNvPr>
          <p:cNvSpPr/>
          <p:nvPr/>
        </p:nvSpPr>
        <p:spPr>
          <a:xfrm>
            <a:off x="5166371" y="1371600"/>
            <a:ext cx="328496" cy="45974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ight Brace 12">
            <a:extLst>
              <a:ext uri="{FF2B5EF4-FFF2-40B4-BE49-F238E27FC236}">
                <a16:creationId xmlns:a16="http://schemas.microsoft.com/office/drawing/2014/main" id="{14D8782F-8DB9-BB11-6C8E-7B62444B3357}"/>
              </a:ext>
            </a:extLst>
          </p:cNvPr>
          <p:cNvSpPr/>
          <p:nvPr/>
        </p:nvSpPr>
        <p:spPr>
          <a:xfrm rot="10800000">
            <a:off x="6661954" y="1371600"/>
            <a:ext cx="328496" cy="45974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25C62664-3D82-B121-924A-326C0104CAFF}"/>
              </a:ext>
            </a:extLst>
          </p:cNvPr>
          <p:cNvSpPr txBox="1"/>
          <p:nvPr/>
        </p:nvSpPr>
        <p:spPr>
          <a:xfrm>
            <a:off x="5494867" y="3485634"/>
            <a:ext cx="1202266" cy="369332"/>
          </a:xfrm>
          <a:prstGeom prst="rect">
            <a:avLst/>
          </a:prstGeom>
          <a:noFill/>
        </p:spPr>
        <p:txBody>
          <a:bodyPr wrap="square" rtlCol="0">
            <a:spAutoFit/>
          </a:bodyPr>
          <a:lstStyle/>
          <a:p>
            <a:pPr algn="ctr"/>
            <a:r>
              <a:rPr lang="en-US" dirty="0"/>
              <a:t>because</a:t>
            </a:r>
          </a:p>
        </p:txBody>
      </p:sp>
    </p:spTree>
    <p:extLst>
      <p:ext uri="{BB962C8B-B14F-4D97-AF65-F5344CB8AC3E}">
        <p14:creationId xmlns:p14="http://schemas.microsoft.com/office/powerpoint/2010/main" val="1313019784"/>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descr="Idea&#10;You have an idea, and you’re convinced that it solves a problem for someone in a way that they will pay you for.&#10;Prototyping&#10;You build the coarsest possible version of your solution, held together with spit and duct tape.&#10;Go-to-market&#10;You receive money from a few people for your solution.&#10;Early Growth&#10;You start making predictable sales.&#10;Growth&#10;You make more and more sales, and expand across markets.&#10;Maturity&#10;You attain stable, average, growth and now work to maintain market position.&#10;">
            <a:extLst>
              <a:ext uri="{FF2B5EF4-FFF2-40B4-BE49-F238E27FC236}">
                <a16:creationId xmlns:a16="http://schemas.microsoft.com/office/drawing/2014/main" id="{B5445609-E9FD-54F4-A95E-C5EEAE6333E9}"/>
              </a:ext>
            </a:extLst>
          </p:cNvPr>
          <p:cNvGraphicFramePr>
            <a:graphicFrameLocks noGrp="1"/>
          </p:cNvGraphicFramePr>
          <p:nvPr>
            <p:ph idx="1"/>
            <p:extLst>
              <p:ext uri="{D42A27DB-BD31-4B8C-83A1-F6EECF244321}">
                <p14:modId xmlns:p14="http://schemas.microsoft.com/office/powerpoint/2010/main" val="2485033256"/>
              </p:ext>
            </p:extLst>
          </p:nvPr>
        </p:nvGraphicFramePr>
        <p:xfrm>
          <a:off x="1279525" y="1371600"/>
          <a:ext cx="10088563" cy="484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07163C16-F9D2-C084-9D9C-10DFB7803EC1}"/>
              </a:ext>
            </a:extLst>
          </p:cNvPr>
          <p:cNvSpPr txBox="1">
            <a:spLocks/>
          </p:cNvSpPr>
          <p:nvPr/>
        </p:nvSpPr>
        <p:spPr>
          <a:xfrm>
            <a:off x="1279525" y="-36513"/>
            <a:ext cx="9893997" cy="1281113"/>
          </a:xfrm>
          <a:prstGeom prst="rect">
            <a:avLst/>
          </a:prstGeom>
        </p:spPr>
        <p:txBody>
          <a:bodyPr vert="horz" lIns="0" tIns="0" rIns="0" bIns="0" rtlCol="0" anchor="b" anchorCtr="0">
            <a:noAutofit/>
          </a:bodyPr>
          <a:lstStyle>
            <a:lvl1pPr algn="l" defTabSz="914400" rtl="0" eaLnBrk="1" latinLnBrk="0" hangingPunct="1">
              <a:lnSpc>
                <a:spcPts val="4000"/>
              </a:lnSpc>
              <a:spcBef>
                <a:spcPct val="0"/>
              </a:spcBef>
              <a:buNone/>
              <a:defRPr sz="4000" b="1" kern="1200" cap="all" baseline="0">
                <a:solidFill>
                  <a:schemeClr val="tx1"/>
                </a:solidFill>
                <a:latin typeface="+mj-lt"/>
                <a:ea typeface="+mj-ea"/>
                <a:cs typeface="+mj-cs"/>
              </a:defRPr>
            </a:lvl1pPr>
          </a:lstStyle>
          <a:p>
            <a:r>
              <a:rPr lang="en-US" dirty="0"/>
              <a:t>Stages of starting up</a:t>
            </a:r>
            <a:endParaRPr lang="en-SG" dirty="0"/>
          </a:p>
        </p:txBody>
      </p:sp>
    </p:spTree>
    <p:extLst>
      <p:ext uri="{BB962C8B-B14F-4D97-AF65-F5344CB8AC3E}">
        <p14:creationId xmlns:p14="http://schemas.microsoft.com/office/powerpoint/2010/main" val="4202294767"/>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5F448C4-08CC-9ACF-79D8-548C1567FA20}"/>
              </a:ext>
            </a:extLst>
          </p:cNvPr>
          <p:cNvSpPr txBox="1">
            <a:spLocks noGrp="1"/>
          </p:cNvSpPr>
          <p:nvPr>
            <p:ph type="title"/>
          </p:nvPr>
        </p:nvSpPr>
        <p:spPr>
          <a:xfrm>
            <a:off x="1279525" y="-36513"/>
            <a:ext cx="10088563" cy="1281113"/>
          </a:xfrm>
          <a:prstGeom prst="rect">
            <a:avLst/>
          </a:prstGeom>
        </p:spPr>
        <p:txBody>
          <a:bodyPr vert="horz" lIns="0" tIns="0" rIns="0" bIns="0" rtlCol="0" anchor="b" anchorCtr="0">
            <a:noAutofit/>
          </a:bodyPr>
          <a:lstStyle>
            <a:lvl1pPr algn="l" defTabSz="914400" rtl="0" eaLnBrk="1" latinLnBrk="0" hangingPunct="1">
              <a:lnSpc>
                <a:spcPts val="4000"/>
              </a:lnSpc>
              <a:spcBef>
                <a:spcPct val="0"/>
              </a:spcBef>
              <a:buNone/>
              <a:defRPr sz="4000" b="1" kern="1200" cap="all" baseline="0">
                <a:solidFill>
                  <a:schemeClr val="tx1"/>
                </a:solidFill>
                <a:latin typeface="+mj-lt"/>
                <a:ea typeface="+mj-ea"/>
                <a:cs typeface="+mj-cs"/>
              </a:defRPr>
            </a:lvl1pPr>
          </a:lstStyle>
          <a:p>
            <a:r>
              <a:rPr lang="en-US" dirty="0"/>
              <a:t>Stages of starting up</a:t>
            </a:r>
            <a:endParaRPr lang="en-SG" dirty="0"/>
          </a:p>
        </p:txBody>
      </p:sp>
      <p:graphicFrame>
        <p:nvGraphicFramePr>
          <p:cNvPr id="11" name="Content Placeholder 5">
            <a:extLst>
              <a:ext uri="{FF2B5EF4-FFF2-40B4-BE49-F238E27FC236}">
                <a16:creationId xmlns:a16="http://schemas.microsoft.com/office/drawing/2014/main" id="{D68283ED-128D-1294-AE0A-765D501F604A}"/>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052928887"/>
              </p:ext>
            </p:extLst>
          </p:nvPr>
        </p:nvGraphicFramePr>
        <p:xfrm>
          <a:off x="1279525" y="887711"/>
          <a:ext cx="10088563" cy="167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Max Marmer blog post: Introducing the Startup Genome Project.">
            <a:extLst>
              <a:ext uri="{FF2B5EF4-FFF2-40B4-BE49-F238E27FC236}">
                <a16:creationId xmlns:a16="http://schemas.microsoft.com/office/drawing/2014/main" id="{4554EAF3-13DE-FF72-1EA9-AEB4BCFAD64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0016" y="2473960"/>
            <a:ext cx="4465263" cy="4114801"/>
          </a:xfrm>
          <a:prstGeom prst="rect">
            <a:avLst/>
          </a:prstGeom>
          <a:ln>
            <a:noFill/>
          </a:ln>
          <a:effectLst>
            <a:outerShdw blurRad="292100" dist="139700" dir="2700000" algn="tl" rotWithShape="0">
              <a:srgbClr val="333333">
                <a:alpha val="65000"/>
              </a:srgbClr>
            </a:outerShdw>
          </a:effectLst>
        </p:spPr>
      </p:pic>
      <p:pic>
        <p:nvPicPr>
          <p:cNvPr id="1026" name="Picture 2" descr="The 6 Startup Stages">
            <a:extLst>
              <a:ext uri="{FF2B5EF4-FFF2-40B4-BE49-F238E27FC236}">
                <a16:creationId xmlns:a16="http://schemas.microsoft.com/office/drawing/2014/main" id="{455464A3-7F72-B633-761C-FE1C21ABF89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a:stretch>
            <a:fillRect/>
          </a:stretch>
        </p:blipFill>
        <p:spPr bwMode="auto">
          <a:xfrm>
            <a:off x="5722201" y="2473961"/>
            <a:ext cx="2884369" cy="41469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Start-Up J Curve: The Six Steps to Entrepreneurial Success : Howard, Love  Albrecht: Amazon.sg: Books">
            <a:extLst>
              <a:ext uri="{FF2B5EF4-FFF2-40B4-BE49-F238E27FC236}">
                <a16:creationId xmlns:a16="http://schemas.microsoft.com/office/drawing/2014/main" id="{1085564E-5BDE-5D82-8EA0-78446ABACB1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03493" y="2473958"/>
            <a:ext cx="2686895" cy="41469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858348"/>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15B95-C743-14AC-DB70-B43F9F6F296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660FB9A-0E0F-C7B4-3F00-3956FAA65F5F}"/>
              </a:ext>
            </a:extLst>
          </p:cNvPr>
          <p:cNvSpPr/>
          <p:nvPr/>
        </p:nvSpPr>
        <p:spPr>
          <a:xfrm>
            <a:off x="4700588" y="2593082"/>
            <a:ext cx="7491412" cy="468947"/>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0" scaled="1"/>
            <a:tileRect/>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en-US" dirty="0"/>
              <a:t>Revenue Generating</a:t>
            </a:r>
            <a:endParaRPr lang="en-SG" dirty="0"/>
          </a:p>
        </p:txBody>
      </p:sp>
      <p:sp>
        <p:nvSpPr>
          <p:cNvPr id="7" name="Title 6">
            <a:extLst>
              <a:ext uri="{FF2B5EF4-FFF2-40B4-BE49-F238E27FC236}">
                <a16:creationId xmlns:a16="http://schemas.microsoft.com/office/drawing/2014/main" id="{650903FD-0240-75B7-24CC-8EC49A55608C}"/>
              </a:ext>
            </a:extLst>
          </p:cNvPr>
          <p:cNvSpPr>
            <a:spLocks noGrp="1"/>
          </p:cNvSpPr>
          <p:nvPr>
            <p:ph type="title"/>
          </p:nvPr>
        </p:nvSpPr>
        <p:spPr/>
        <p:txBody>
          <a:bodyPr/>
          <a:lstStyle/>
          <a:p>
            <a:r>
              <a:rPr lang="en-US" dirty="0"/>
              <a:t>Phases of Starting Up</a:t>
            </a:r>
          </a:p>
        </p:txBody>
      </p:sp>
      <p:sp>
        <p:nvSpPr>
          <p:cNvPr id="9" name="Right Brace 8">
            <a:extLst>
              <a:ext uri="{FF2B5EF4-FFF2-40B4-BE49-F238E27FC236}">
                <a16:creationId xmlns:a16="http://schemas.microsoft.com/office/drawing/2014/main" id="{AEA5A3CA-7253-E722-45AC-68531ED3F20B}"/>
              </a:ext>
            </a:extLst>
          </p:cNvPr>
          <p:cNvSpPr/>
          <p:nvPr/>
        </p:nvSpPr>
        <p:spPr>
          <a:xfrm rot="5400000">
            <a:off x="2825221" y="1764983"/>
            <a:ext cx="482600" cy="3268134"/>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00E7CCC7-B1D6-1A56-7941-740F37BA4F40}"/>
              </a:ext>
            </a:extLst>
          </p:cNvPr>
          <p:cNvSpPr txBox="1">
            <a:spLocks/>
          </p:cNvSpPr>
          <p:nvPr/>
        </p:nvSpPr>
        <p:spPr>
          <a:xfrm>
            <a:off x="1279525" y="3736072"/>
            <a:ext cx="3421063" cy="2740296"/>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t>The funding gap is an </a:t>
            </a:r>
            <a:r>
              <a:rPr lang="en-US" b="1"/>
              <a:t>existential</a:t>
            </a:r>
            <a:r>
              <a:rPr lang="en-US"/>
              <a:t> threat for all startups.</a:t>
            </a:r>
          </a:p>
          <a:p>
            <a:pPr marL="0" indent="0" algn="ctr">
              <a:buFont typeface="Arial" panose="020B0604020202020204" pitchFamily="34" charset="0"/>
              <a:buNone/>
            </a:pPr>
            <a:r>
              <a:rPr lang="en-US"/>
              <a:t>Manage your </a:t>
            </a:r>
            <a:r>
              <a:rPr lang="en-US" i="1"/>
              <a:t>runway</a:t>
            </a:r>
            <a:r>
              <a:rPr lang="en-US"/>
              <a:t>, control your </a:t>
            </a:r>
            <a:r>
              <a:rPr lang="en-US" i="1"/>
              <a:t>burn rate</a:t>
            </a:r>
            <a:r>
              <a:rPr lang="en-US"/>
              <a:t>.</a:t>
            </a:r>
          </a:p>
        </p:txBody>
      </p:sp>
      <p:graphicFrame>
        <p:nvGraphicFramePr>
          <p:cNvPr id="6" name="Content Placeholder 5" descr="Idea&#10;You have an idea, and you’re convinced that it solves a problem for someone in a way that they will pay you for.&#10;Prototyping&#10;You build the coarsest possible version of your solution, held together with spit and duct tape.&#10;Go-to-market&#10;You receive money from a few people for your solution.&#10;Early Growth&#10;You start making predictable sales.&#10;Growth&#10;You make more and more sales, and expand across markets.&#10;Maturity&#10;You attain stable, average, growth and now work to maintain market position.&#10;">
            <a:extLst>
              <a:ext uri="{FF2B5EF4-FFF2-40B4-BE49-F238E27FC236}">
                <a16:creationId xmlns:a16="http://schemas.microsoft.com/office/drawing/2014/main" id="{E66B92AF-A608-302F-3E92-7C0A05C07971}"/>
              </a:ext>
            </a:extLst>
          </p:cNvPr>
          <p:cNvGraphicFramePr>
            <a:graphicFrameLocks/>
          </p:cNvGraphicFramePr>
          <p:nvPr>
            <p:extLst>
              <p:ext uri="{D42A27DB-BD31-4B8C-83A1-F6EECF244321}">
                <p14:modId xmlns:p14="http://schemas.microsoft.com/office/powerpoint/2010/main" val="2896302752"/>
              </p:ext>
            </p:extLst>
          </p:nvPr>
        </p:nvGraphicFramePr>
        <p:xfrm>
          <a:off x="1279525" y="887711"/>
          <a:ext cx="10088563" cy="167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5390457"/>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39390-E87A-BB6A-6518-B9FB996A46E6}"/>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5095AD01-35DF-515A-213D-458677B721EE}"/>
              </a:ext>
            </a:extLst>
          </p:cNvPr>
          <p:cNvSpPr/>
          <p:nvPr/>
        </p:nvSpPr>
        <p:spPr>
          <a:xfrm>
            <a:off x="2755701" y="3418167"/>
            <a:ext cx="3314700" cy="468947"/>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0" scaled="1"/>
            <a:tileRect/>
          </a:gradFill>
          <a:ln w="12700">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r>
              <a:rPr lang="en-US" dirty="0"/>
              <a:t>Pre-Seed or F/F/F</a:t>
            </a:r>
            <a:endParaRPr lang="en-SG" dirty="0"/>
          </a:p>
        </p:txBody>
      </p:sp>
      <p:sp>
        <p:nvSpPr>
          <p:cNvPr id="2" name="Title 1">
            <a:extLst>
              <a:ext uri="{FF2B5EF4-FFF2-40B4-BE49-F238E27FC236}">
                <a16:creationId xmlns:a16="http://schemas.microsoft.com/office/drawing/2014/main" id="{38C392FA-A881-7C42-4FCD-C36E769DC63A}"/>
              </a:ext>
            </a:extLst>
          </p:cNvPr>
          <p:cNvSpPr>
            <a:spLocks noGrp="1"/>
          </p:cNvSpPr>
          <p:nvPr>
            <p:ph type="title"/>
          </p:nvPr>
        </p:nvSpPr>
        <p:spPr/>
        <p:txBody>
          <a:bodyPr/>
          <a:lstStyle/>
          <a:p>
            <a:r>
              <a:rPr lang="en-US" dirty="0"/>
              <a:t>Phases of starting up</a:t>
            </a:r>
            <a:endParaRPr lang="en-SG" dirty="0"/>
          </a:p>
        </p:txBody>
      </p:sp>
      <p:sp>
        <p:nvSpPr>
          <p:cNvPr id="4" name="Rectangle 3">
            <a:extLst>
              <a:ext uri="{FF2B5EF4-FFF2-40B4-BE49-F238E27FC236}">
                <a16:creationId xmlns:a16="http://schemas.microsoft.com/office/drawing/2014/main" id="{6C0D80CA-9D34-DEC6-DDF7-4DDD27A6F1D5}"/>
              </a:ext>
            </a:extLst>
          </p:cNvPr>
          <p:cNvSpPr/>
          <p:nvPr/>
        </p:nvSpPr>
        <p:spPr>
          <a:xfrm>
            <a:off x="3767666" y="3780840"/>
            <a:ext cx="3090333" cy="468947"/>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0" scaled="1"/>
            <a:tileRect/>
          </a:gradFill>
          <a:ln w="12700">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r>
              <a:rPr lang="en-US" dirty="0"/>
              <a:t>Seed</a:t>
            </a:r>
            <a:endParaRPr lang="en-SG" dirty="0"/>
          </a:p>
        </p:txBody>
      </p:sp>
      <p:sp>
        <p:nvSpPr>
          <p:cNvPr id="5" name="Rectangle 4">
            <a:extLst>
              <a:ext uri="{FF2B5EF4-FFF2-40B4-BE49-F238E27FC236}">
                <a16:creationId xmlns:a16="http://schemas.microsoft.com/office/drawing/2014/main" id="{993B81B6-E3D5-351E-DC4D-E1B97C23C6B2}"/>
              </a:ext>
            </a:extLst>
          </p:cNvPr>
          <p:cNvSpPr/>
          <p:nvPr/>
        </p:nvSpPr>
        <p:spPr>
          <a:xfrm>
            <a:off x="5765007" y="4143513"/>
            <a:ext cx="3950493" cy="468947"/>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0" scaled="1"/>
            <a:tileRect/>
          </a:gradFill>
          <a:ln w="12700">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r>
              <a:rPr lang="en-US" dirty="0"/>
              <a:t>Series A</a:t>
            </a:r>
            <a:endParaRPr lang="en-SG" dirty="0"/>
          </a:p>
        </p:txBody>
      </p:sp>
      <p:sp>
        <p:nvSpPr>
          <p:cNvPr id="7" name="Rectangle 6">
            <a:extLst>
              <a:ext uri="{FF2B5EF4-FFF2-40B4-BE49-F238E27FC236}">
                <a16:creationId xmlns:a16="http://schemas.microsoft.com/office/drawing/2014/main" id="{15D8359D-83ED-1424-4A0E-337D7226BAC2}"/>
              </a:ext>
            </a:extLst>
          </p:cNvPr>
          <p:cNvSpPr/>
          <p:nvPr/>
        </p:nvSpPr>
        <p:spPr>
          <a:xfrm>
            <a:off x="7986714" y="4506186"/>
            <a:ext cx="4205286" cy="468947"/>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0" scaled="1"/>
            <a:tileRect/>
          </a:gradFill>
          <a:ln w="12700">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r>
              <a:rPr lang="en-US" dirty="0"/>
              <a:t>Series B…</a:t>
            </a:r>
            <a:endParaRPr lang="en-SG" dirty="0"/>
          </a:p>
        </p:txBody>
      </p:sp>
      <p:sp>
        <p:nvSpPr>
          <p:cNvPr id="8" name="Rectangle 7">
            <a:extLst>
              <a:ext uri="{FF2B5EF4-FFF2-40B4-BE49-F238E27FC236}">
                <a16:creationId xmlns:a16="http://schemas.microsoft.com/office/drawing/2014/main" id="{3DFBE019-FB77-1AF7-FE1D-57A88FC7A326}"/>
              </a:ext>
            </a:extLst>
          </p:cNvPr>
          <p:cNvSpPr/>
          <p:nvPr/>
        </p:nvSpPr>
        <p:spPr>
          <a:xfrm>
            <a:off x="9975059" y="4868860"/>
            <a:ext cx="2216942" cy="468947"/>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0" scaled="1"/>
            <a:tileRect/>
          </a:gradFill>
          <a:ln w="12700">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r>
              <a:rPr lang="en-US" dirty="0"/>
              <a:t>IPO</a:t>
            </a:r>
            <a:endParaRPr lang="en-SG" dirty="0"/>
          </a:p>
        </p:txBody>
      </p:sp>
      <p:sp>
        <p:nvSpPr>
          <p:cNvPr id="9" name="Rectangle 8">
            <a:extLst>
              <a:ext uri="{FF2B5EF4-FFF2-40B4-BE49-F238E27FC236}">
                <a16:creationId xmlns:a16="http://schemas.microsoft.com/office/drawing/2014/main" id="{110607A1-F0EC-A861-E1ED-054D65081BA2}"/>
              </a:ext>
            </a:extLst>
          </p:cNvPr>
          <p:cNvSpPr/>
          <p:nvPr/>
        </p:nvSpPr>
        <p:spPr>
          <a:xfrm>
            <a:off x="767159" y="2593082"/>
            <a:ext cx="2812256" cy="46894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en-US" dirty="0"/>
              <a:t>Do you sell anything?</a:t>
            </a:r>
            <a:endParaRPr lang="en-SG" dirty="0"/>
          </a:p>
        </p:txBody>
      </p:sp>
      <p:sp>
        <p:nvSpPr>
          <p:cNvPr id="10" name="Rectangle 9">
            <a:extLst>
              <a:ext uri="{FF2B5EF4-FFF2-40B4-BE49-F238E27FC236}">
                <a16:creationId xmlns:a16="http://schemas.microsoft.com/office/drawing/2014/main" id="{F36CEC11-BFF5-5C83-0D26-78A6162F6AA1}"/>
              </a:ext>
            </a:extLst>
          </p:cNvPr>
          <p:cNvSpPr/>
          <p:nvPr/>
        </p:nvSpPr>
        <p:spPr>
          <a:xfrm>
            <a:off x="767159" y="3429000"/>
            <a:ext cx="2441708" cy="19088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en-US" dirty="0"/>
              <a:t>Where does your money come from?</a:t>
            </a:r>
          </a:p>
          <a:p>
            <a:endParaRPr lang="en-US" dirty="0"/>
          </a:p>
          <a:p>
            <a:r>
              <a:rPr lang="en-US" i="1" dirty="0"/>
              <a:t>How much equity do you give up?</a:t>
            </a:r>
            <a:endParaRPr lang="en-SG" i="1" dirty="0"/>
          </a:p>
        </p:txBody>
      </p:sp>
      <p:sp>
        <p:nvSpPr>
          <p:cNvPr id="12" name="Rectangle 11">
            <a:extLst>
              <a:ext uri="{FF2B5EF4-FFF2-40B4-BE49-F238E27FC236}">
                <a16:creationId xmlns:a16="http://schemas.microsoft.com/office/drawing/2014/main" id="{F284294D-F579-8BA6-2650-5524D3835BE6}"/>
              </a:ext>
            </a:extLst>
          </p:cNvPr>
          <p:cNvSpPr/>
          <p:nvPr/>
        </p:nvSpPr>
        <p:spPr>
          <a:xfrm>
            <a:off x="767159" y="5317624"/>
            <a:ext cx="2441708" cy="104356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en-US" dirty="0"/>
              <a:t>How big is the firm?</a:t>
            </a:r>
            <a:endParaRPr lang="en-SG" dirty="0"/>
          </a:p>
        </p:txBody>
      </p:sp>
      <p:graphicFrame>
        <p:nvGraphicFramePr>
          <p:cNvPr id="13" name="Table 12">
            <a:extLst>
              <a:ext uri="{FF2B5EF4-FFF2-40B4-BE49-F238E27FC236}">
                <a16:creationId xmlns:a16="http://schemas.microsoft.com/office/drawing/2014/main" id="{C8669FBD-7636-150F-961C-9C1A6036A0ED}"/>
              </a:ext>
            </a:extLst>
          </p:cNvPr>
          <p:cNvGraphicFramePr>
            <a:graphicFrameLocks noGrp="1"/>
          </p:cNvGraphicFramePr>
          <p:nvPr>
            <p:extLst>
              <p:ext uri="{D42A27DB-BD31-4B8C-83A1-F6EECF244321}">
                <p14:modId xmlns:p14="http://schemas.microsoft.com/office/powerpoint/2010/main" val="124353623"/>
              </p:ext>
            </p:extLst>
          </p:nvPr>
        </p:nvGraphicFramePr>
        <p:xfrm>
          <a:off x="2997199" y="5653987"/>
          <a:ext cx="8370660" cy="370840"/>
        </p:xfrm>
        <a:graphic>
          <a:graphicData uri="http://schemas.openxmlformats.org/drawingml/2006/table">
            <a:tbl>
              <a:tblPr>
                <a:tableStyleId>{2D5ABB26-0587-4C30-8999-92F81FD0307C}</a:tableStyleId>
              </a:tblPr>
              <a:tblGrid>
                <a:gridCol w="1674132">
                  <a:extLst>
                    <a:ext uri="{9D8B030D-6E8A-4147-A177-3AD203B41FA5}">
                      <a16:colId xmlns:a16="http://schemas.microsoft.com/office/drawing/2014/main" val="1044493850"/>
                    </a:ext>
                  </a:extLst>
                </a:gridCol>
                <a:gridCol w="1674132">
                  <a:extLst>
                    <a:ext uri="{9D8B030D-6E8A-4147-A177-3AD203B41FA5}">
                      <a16:colId xmlns:a16="http://schemas.microsoft.com/office/drawing/2014/main" val="4008408068"/>
                    </a:ext>
                  </a:extLst>
                </a:gridCol>
                <a:gridCol w="1674132">
                  <a:extLst>
                    <a:ext uri="{9D8B030D-6E8A-4147-A177-3AD203B41FA5}">
                      <a16:colId xmlns:a16="http://schemas.microsoft.com/office/drawing/2014/main" val="3213656767"/>
                    </a:ext>
                  </a:extLst>
                </a:gridCol>
                <a:gridCol w="1674132">
                  <a:extLst>
                    <a:ext uri="{9D8B030D-6E8A-4147-A177-3AD203B41FA5}">
                      <a16:colId xmlns:a16="http://schemas.microsoft.com/office/drawing/2014/main" val="1787650858"/>
                    </a:ext>
                  </a:extLst>
                </a:gridCol>
                <a:gridCol w="1674132">
                  <a:extLst>
                    <a:ext uri="{9D8B030D-6E8A-4147-A177-3AD203B41FA5}">
                      <a16:colId xmlns:a16="http://schemas.microsoft.com/office/drawing/2014/main" val="1891916192"/>
                    </a:ext>
                  </a:extLst>
                </a:gridCol>
              </a:tblGrid>
              <a:tr h="370840">
                <a:tc>
                  <a:txBody>
                    <a:bodyPr/>
                    <a:lstStyle/>
                    <a:p>
                      <a:pPr algn="ctr"/>
                      <a:r>
                        <a:rPr lang="en-US" dirty="0"/>
                        <a:t>1—5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3—15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15—50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50—100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100—1000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457441"/>
                  </a:ext>
                </a:extLst>
              </a:tr>
            </a:tbl>
          </a:graphicData>
        </a:graphic>
      </p:graphicFrame>
      <p:sp>
        <p:nvSpPr>
          <p:cNvPr id="15" name="Rectangle 14">
            <a:extLst>
              <a:ext uri="{FF2B5EF4-FFF2-40B4-BE49-F238E27FC236}">
                <a16:creationId xmlns:a16="http://schemas.microsoft.com/office/drawing/2014/main" id="{EBA6F62D-C898-5C93-B7C1-35410E4AE9A5}"/>
              </a:ext>
            </a:extLst>
          </p:cNvPr>
          <p:cNvSpPr/>
          <p:nvPr/>
        </p:nvSpPr>
        <p:spPr>
          <a:xfrm>
            <a:off x="767159" y="5310314"/>
            <a:ext cx="2441708" cy="71930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endParaRPr lang="en-SG" dirty="0"/>
          </a:p>
        </p:txBody>
      </p:sp>
      <p:graphicFrame>
        <p:nvGraphicFramePr>
          <p:cNvPr id="19" name="Content Placeholder 5" descr="Idea&#10;You have an idea, and you’re convinced that it solves a problem for someone in a way that they will pay you for.&#10;Prototyping&#10;You build the coarsest possible version of your solution, held together with spit and duct tape.&#10;Go-to-market&#10;You receive money from a few people for your solution.&#10;Early Growth&#10;You start making predictable sales.&#10;Growth&#10;You make more and more sales, and expand across markets.&#10;Maturity&#10;You attain stable, average, growth and now work to maintain market position.&#10;">
            <a:extLst>
              <a:ext uri="{FF2B5EF4-FFF2-40B4-BE49-F238E27FC236}">
                <a16:creationId xmlns:a16="http://schemas.microsoft.com/office/drawing/2014/main" id="{AA0BA357-9001-86C1-50E3-A3706B54AD7D}"/>
              </a:ext>
            </a:extLst>
          </p:cNvPr>
          <p:cNvGraphicFramePr>
            <a:graphicFrameLocks/>
          </p:cNvGraphicFramePr>
          <p:nvPr>
            <p:extLst>
              <p:ext uri="{D42A27DB-BD31-4B8C-83A1-F6EECF244321}">
                <p14:modId xmlns:p14="http://schemas.microsoft.com/office/powerpoint/2010/main" val="2896302752"/>
              </p:ext>
            </p:extLst>
          </p:nvPr>
        </p:nvGraphicFramePr>
        <p:xfrm>
          <a:off x="1279525" y="887711"/>
          <a:ext cx="10088563" cy="167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B6BF0FEE-F551-5986-958E-B5340DE65269}"/>
              </a:ext>
            </a:extLst>
          </p:cNvPr>
          <p:cNvSpPr/>
          <p:nvPr/>
        </p:nvSpPr>
        <p:spPr>
          <a:xfrm>
            <a:off x="4700588" y="2593082"/>
            <a:ext cx="7491412" cy="468947"/>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0" scaled="1"/>
            <a:tileRect/>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en-US" dirty="0"/>
              <a:t>Revenue Generating</a:t>
            </a:r>
            <a:endParaRPr lang="en-SG" dirty="0"/>
          </a:p>
        </p:txBody>
      </p:sp>
    </p:spTree>
    <p:extLst>
      <p:ext uri="{BB962C8B-B14F-4D97-AF65-F5344CB8AC3E}">
        <p14:creationId xmlns:p14="http://schemas.microsoft.com/office/powerpoint/2010/main" val="1634511530"/>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GradientVTI">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laxy presentation.pptx" id="{EA48EA91-46B4-433D-AB7F-27E42807CB62}" vid="{828EB6C7-F9A2-4DC4-97AC-DA51F8C6A6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6254</TotalTime>
  <Words>3592</Words>
  <Application>Microsoft Office PowerPoint</Application>
  <PresentationFormat>Widescreen</PresentationFormat>
  <Paragraphs>702</Paragraphs>
  <Slides>45</Slides>
  <Notes>35</Notes>
  <HiddenSlides>7</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Aptos</vt:lpstr>
      <vt:lpstr>Arial</vt:lpstr>
      <vt:lpstr>Consolas</vt:lpstr>
      <vt:lpstr>Univers</vt:lpstr>
      <vt:lpstr>Wingdings</vt:lpstr>
      <vt:lpstr>GradientVTI</vt:lpstr>
      <vt:lpstr>early-stage startups</vt:lpstr>
      <vt:lpstr>Dr Gaurav Manek</vt:lpstr>
      <vt:lpstr>Agenda</vt:lpstr>
      <vt:lpstr>Starting up a company</vt:lpstr>
      <vt:lpstr>Startups tend to Fail</vt:lpstr>
      <vt:lpstr>PowerPoint Presentation</vt:lpstr>
      <vt:lpstr>Stages of starting up</vt:lpstr>
      <vt:lpstr>Phases of Starting Up</vt:lpstr>
      <vt:lpstr>Phases of starting up</vt:lpstr>
      <vt:lpstr>Equity in a startup</vt:lpstr>
      <vt:lpstr>The Great Filters</vt:lpstr>
      <vt:lpstr>The Great Filters</vt:lpstr>
      <vt:lpstr>The Great Filters</vt:lpstr>
      <vt:lpstr>The Great Filters</vt:lpstr>
      <vt:lpstr>The Great Filters</vt:lpstr>
      <vt:lpstr>The Great Filters</vt:lpstr>
      <vt:lpstr>The Exit Plan</vt:lpstr>
      <vt:lpstr>The Exit Plan</vt:lpstr>
      <vt:lpstr>The Exit Plan</vt:lpstr>
      <vt:lpstr>The Exit Plan</vt:lpstr>
      <vt:lpstr>The Exit Plan</vt:lpstr>
      <vt:lpstr>The Exit Plan</vt:lpstr>
      <vt:lpstr>The Exit Plan</vt:lpstr>
      <vt:lpstr>Fundraising</vt:lpstr>
      <vt:lpstr>Employees vs Founders</vt:lpstr>
      <vt:lpstr>Case Studies</vt:lpstr>
      <vt:lpstr>Filter: Idea Juicero</vt:lpstr>
      <vt:lpstr>How did they raise $120M? </vt:lpstr>
      <vt:lpstr>Fundraising What are investors looking for?</vt:lpstr>
      <vt:lpstr>Filter: Customer Discovery WebVan</vt:lpstr>
      <vt:lpstr>Filter: Customer Discovery Clear and Unambiguous Failure</vt:lpstr>
      <vt:lpstr>Money  Authority   Need</vt:lpstr>
      <vt:lpstr>Filter: Customer Discovery Example: Surgical Imaging System</vt:lpstr>
      <vt:lpstr>Filter: Customer Discovery Example: Sepsis Diagnostic Device</vt:lpstr>
      <vt:lpstr>PowerPoint Presentation</vt:lpstr>
      <vt:lpstr>FILTER: Early Growth Why Do investors Like SaaS?</vt:lpstr>
      <vt:lpstr>PowerPoint Presentation</vt:lpstr>
      <vt:lpstr>FILTER: Maturity INCUMBENTS Get Disrupted</vt:lpstr>
      <vt:lpstr>FILTER: Maturity Why Do We Care about CAGR?</vt:lpstr>
      <vt:lpstr>In Summary</vt:lpstr>
      <vt:lpstr>When working in a big company</vt:lpstr>
      <vt:lpstr>When working in a startup</vt:lpstr>
      <vt:lpstr>Which stages you see</vt:lpstr>
      <vt:lpstr>Should I build a startup?</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Gaurav Manek</dc:creator>
  <cp:lastModifiedBy>Gaurav Manek</cp:lastModifiedBy>
  <cp:revision>283</cp:revision>
  <dcterms:created xsi:type="dcterms:W3CDTF">2025-07-13T06:16:40Z</dcterms:created>
  <dcterms:modified xsi:type="dcterms:W3CDTF">2025-09-07T14:58:54Z</dcterms:modified>
</cp:coreProperties>
</file>